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20" r:id="rId6"/>
    <p:sldMasterId id="2147483732" r:id="rId7"/>
    <p:sldMasterId id="2147483744" r:id="rId8"/>
    <p:sldMasterId id="2147483756" r:id="rId9"/>
  </p:sldMasterIdLst>
  <p:sldIdLst>
    <p:sldId id="256" r:id="rId10"/>
    <p:sldId id="265" r:id="rId11"/>
    <p:sldId id="277" r:id="rId12"/>
    <p:sldId id="272" r:id="rId13"/>
    <p:sldId id="287" r:id="rId14"/>
    <p:sldId id="286" r:id="rId15"/>
    <p:sldId id="278" r:id="rId16"/>
    <p:sldId id="279" r:id="rId17"/>
    <p:sldId id="288" r:id="rId18"/>
    <p:sldId id="290" r:id="rId19"/>
    <p:sldId id="289" r:id="rId20"/>
    <p:sldId id="280" r:id="rId21"/>
    <p:sldId id="291" r:id="rId22"/>
    <p:sldId id="293" r:id="rId23"/>
    <p:sldId id="292" r:id="rId24"/>
    <p:sldId id="282" r:id="rId25"/>
    <p:sldId id="284" r:id="rId26"/>
    <p:sldId id="285" r:id="rId27"/>
    <p:sldId id="283" r:id="rId28"/>
    <p:sldId id="267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82D"/>
    <a:srgbClr val="1B98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4671" autoAdjust="0"/>
  </p:normalViewPr>
  <p:slideViewPr>
    <p:cSldViewPr snapToGrid="0" snapToObjects="1">
      <p:cViewPr>
        <p:scale>
          <a:sx n="100" d="100"/>
          <a:sy n="100" d="100"/>
        </p:scale>
        <p:origin x="-114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02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156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442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953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74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691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95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425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765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091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731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879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217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362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3554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45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3464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62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6560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117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3335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57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607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153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0883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183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0593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186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485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1462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055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744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73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4495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0822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664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288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186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2926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6072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6360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440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3121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45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8555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250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3269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760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3762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027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959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9461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4501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3949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454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2127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4513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1149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947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8918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104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3424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3541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9679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092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299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232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5579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593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7139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5652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563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9852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5776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9203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381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60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03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0563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2135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5449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5382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2951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704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643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553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5952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69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792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620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3931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104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766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03229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2620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0388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664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2132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7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4B3E7-41E1-C048-B70E-8254303A7684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6282F-2AAA-114B-98F0-8821930D37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60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7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18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531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89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62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6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278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4B3E7-41E1-C048-B70E-8254303A76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6282F-2AAA-114B-98F0-8821930D3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61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ionedhywelthomas@gwegogledd.cymru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wegogledd.cymru/information-centre/assessment--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ionedHywelThomas@gwegogledd.cymru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hianMairJones@gwegogledd.cymru" TargetMode="External"/><Relationship Id="rId5" Type="http://schemas.openxmlformats.org/officeDocument/2006/relationships/hyperlink" Target="mailto:RichardWatkins@gwegogledd.cymru" TargetMode="External"/><Relationship Id="rId4" Type="http://schemas.openxmlformats.org/officeDocument/2006/relationships/hyperlink" Target="mailto:DafyddRhys@gwegogledd.cymr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eirianharris@gwegogledd.cymru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9365" y="1578015"/>
            <a:ext cx="72768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Exo Light"/>
                <a:cs typeface="Exo Light"/>
              </a:rPr>
              <a:t>Assessment, Standardisation and Moderation - </a:t>
            </a:r>
            <a:r>
              <a:rPr lang="en-US" sz="4800" dirty="0">
                <a:solidFill>
                  <a:schemeClr val="bg1"/>
                </a:solidFill>
                <a:latin typeface="Exo Light"/>
                <a:cs typeface="Exo Light"/>
              </a:rPr>
              <a:t/>
            </a:r>
            <a:br>
              <a:rPr lang="en-US" sz="4800" dirty="0">
                <a:solidFill>
                  <a:schemeClr val="bg1"/>
                </a:solidFill>
                <a:latin typeface="Exo Light"/>
                <a:cs typeface="Exo Light"/>
              </a:rPr>
            </a:br>
            <a:r>
              <a:rPr lang="en-US" sz="4800" i="1" dirty="0" smtClean="0">
                <a:solidFill>
                  <a:schemeClr val="bg1"/>
                </a:solidFill>
                <a:latin typeface="Exo Light"/>
                <a:cs typeface="Exo Light"/>
              </a:rPr>
              <a:t>ensuring consistency in teacher assessment</a:t>
            </a:r>
          </a:p>
          <a:p>
            <a:r>
              <a:rPr lang="en-US" sz="4800" i="1" dirty="0" smtClean="0">
                <a:solidFill>
                  <a:schemeClr val="bg1"/>
                </a:solidFill>
                <a:latin typeface="Exo Light"/>
                <a:cs typeface="Exo Light"/>
              </a:rPr>
              <a:t>KS2 / KS3</a:t>
            </a:r>
            <a:r>
              <a:rPr lang="en-US" sz="4800" i="1" dirty="0">
                <a:solidFill>
                  <a:schemeClr val="bg1"/>
                </a:solidFill>
                <a:latin typeface="Exo Light"/>
                <a:cs typeface="Exo Light"/>
              </a:rPr>
              <a:t/>
            </a:r>
            <a:br>
              <a:rPr lang="en-US" sz="4800" i="1" dirty="0">
                <a:solidFill>
                  <a:schemeClr val="bg1"/>
                </a:solidFill>
                <a:latin typeface="Exo Light"/>
                <a:cs typeface="Exo Light"/>
              </a:rPr>
            </a:br>
            <a:endParaRPr lang="en-US" sz="4800" i="1" dirty="0">
              <a:solidFill>
                <a:schemeClr val="bg1"/>
              </a:solidFill>
              <a:latin typeface="Exo Light"/>
              <a:cs typeface="Exo Light"/>
            </a:endParaRPr>
          </a:p>
        </p:txBody>
      </p:sp>
    </p:spTree>
    <p:extLst>
      <p:ext uri="{BB962C8B-B14F-4D97-AF65-F5344CB8AC3E}">
        <p14:creationId xmlns:p14="http://schemas.microsoft.com/office/powerpoint/2010/main" val="344297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63729" y="2657159"/>
            <a:ext cx="41295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Evidence </a:t>
            </a:r>
            <a:r>
              <a:rPr lang="en-US" dirty="0">
                <a:solidFill>
                  <a:schemeClr val="bg1"/>
                </a:solidFill>
              </a:rPr>
              <a:t>should be in the pupil's book - but this will require a clear reference to the tasks highlighted - date etc. ("post its" useful)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5" y="1146777"/>
            <a:ext cx="2474913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785" y="3428206"/>
            <a:ext cx="2408237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84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50828" y="1045433"/>
            <a:ext cx="438281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Incerts Snap </a:t>
            </a:r>
            <a:r>
              <a:rPr lang="en-US" dirty="0">
                <a:solidFill>
                  <a:schemeClr val="bg1"/>
                </a:solidFill>
              </a:rPr>
              <a:t>can be </a:t>
            </a:r>
            <a:r>
              <a:rPr lang="en-US" dirty="0" smtClean="0">
                <a:solidFill>
                  <a:schemeClr val="bg1"/>
                </a:solidFill>
              </a:rPr>
              <a:t>used, </a:t>
            </a:r>
            <a:r>
              <a:rPr lang="en-US" dirty="0">
                <a:solidFill>
                  <a:schemeClr val="bg1"/>
                </a:solidFill>
              </a:rPr>
              <a:t>apps like Book Creator on I-Pad as 'profiles' or to preserve evidence orally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Possibility </a:t>
            </a:r>
            <a:r>
              <a:rPr lang="en-US" dirty="0" smtClean="0">
                <a:solidFill>
                  <a:schemeClr val="bg1"/>
                </a:solidFill>
              </a:rPr>
              <a:t>for schools </a:t>
            </a:r>
            <a:r>
              <a:rPr lang="en-US" dirty="0">
                <a:solidFill>
                  <a:schemeClr val="bg1"/>
                </a:solidFill>
              </a:rPr>
              <a:t>if they wish, to upload </a:t>
            </a:r>
            <a:r>
              <a:rPr lang="en-US" dirty="0" err="1" smtClean="0">
                <a:solidFill>
                  <a:schemeClr val="bg1"/>
                </a:solidFill>
              </a:rPr>
              <a:t>oracy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dirty="0">
                <a:solidFill>
                  <a:schemeClr val="bg1"/>
                </a:solidFill>
              </a:rPr>
              <a:t>reading </a:t>
            </a:r>
            <a:r>
              <a:rPr lang="en-US" dirty="0" smtClean="0">
                <a:solidFill>
                  <a:schemeClr val="bg1"/>
                </a:solidFill>
              </a:rPr>
              <a:t>evidence onto the </a:t>
            </a:r>
            <a:r>
              <a:rPr lang="en-US" dirty="0" err="1" smtClean="0">
                <a:solidFill>
                  <a:schemeClr val="bg1"/>
                </a:solidFill>
              </a:rPr>
              <a:t>Hwb</a:t>
            </a:r>
            <a:r>
              <a:rPr lang="en-US" dirty="0" smtClean="0">
                <a:solidFill>
                  <a:schemeClr val="bg1"/>
                </a:solidFill>
              </a:rPr>
              <a:t> + platform.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To do this, you need to collect </a:t>
            </a:r>
            <a:r>
              <a:rPr lang="en-US" dirty="0" err="1" smtClean="0">
                <a:solidFill>
                  <a:schemeClr val="bg1"/>
                </a:solidFill>
              </a:rPr>
              <a:t>Hwb</a:t>
            </a:r>
            <a:r>
              <a:rPr lang="en-US" dirty="0" smtClean="0">
                <a:solidFill>
                  <a:schemeClr val="bg1"/>
                </a:solidFill>
              </a:rPr>
              <a:t> e-mail </a:t>
            </a:r>
            <a:r>
              <a:rPr lang="en-US" dirty="0">
                <a:solidFill>
                  <a:schemeClr val="bg1"/>
                </a:solidFill>
              </a:rPr>
              <a:t>addresses </a:t>
            </a:r>
            <a:r>
              <a:rPr lang="en-US" dirty="0" smtClean="0">
                <a:solidFill>
                  <a:schemeClr val="bg1"/>
                </a:solidFill>
              </a:rPr>
              <a:t>of teachers within the cluster that will </a:t>
            </a:r>
            <a:r>
              <a:rPr lang="en-US" dirty="0">
                <a:solidFill>
                  <a:schemeClr val="bg1"/>
                </a:solidFill>
              </a:rPr>
              <a:t>need access to the folder </a:t>
            </a:r>
            <a:r>
              <a:rPr lang="en-US" dirty="0" smtClean="0">
                <a:solidFill>
                  <a:schemeClr val="bg1"/>
                </a:solidFill>
              </a:rPr>
              <a:t>and send them to </a:t>
            </a:r>
            <a:r>
              <a:rPr lang="en-US" dirty="0" err="1" smtClean="0">
                <a:solidFill>
                  <a:prstClr val="black"/>
                </a:solidFill>
                <a:hlinkClick r:id="rId3"/>
              </a:rPr>
              <a:t>sionedhywelthomas@gwegogledd.cymru</a:t>
            </a: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" y="1723504"/>
            <a:ext cx="2670175" cy="1109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093" y="3584590"/>
            <a:ext cx="2189163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17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45534" y="135664"/>
            <a:ext cx="38477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chemeClr val="bg1"/>
                </a:solidFill>
                <a:latin typeface="Exo Light"/>
                <a:cs typeface="Exo Light"/>
              </a:rPr>
              <a:t>Cluster moderation meetings</a:t>
            </a:r>
            <a:endParaRPr lang="en-US" sz="3600" i="1" dirty="0">
              <a:solidFill>
                <a:schemeClr val="bg1"/>
              </a:solidFill>
              <a:latin typeface="Exo Light"/>
              <a:cs typeface="Exo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63729" y="2520610"/>
            <a:ext cx="41295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Participation of all schools in the cluster moderating process is </a:t>
            </a:r>
            <a:r>
              <a:rPr lang="en-US" dirty="0" smtClean="0">
                <a:solidFill>
                  <a:schemeClr val="bg1"/>
                </a:solidFill>
              </a:rPr>
              <a:t>important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Sufficient </a:t>
            </a:r>
            <a:r>
              <a:rPr lang="en-US" dirty="0">
                <a:solidFill>
                  <a:schemeClr val="bg1"/>
                </a:solidFill>
              </a:rPr>
              <a:t>time / status is given to internal and cluster </a:t>
            </a:r>
            <a:r>
              <a:rPr lang="en-US" dirty="0" smtClean="0">
                <a:solidFill>
                  <a:schemeClr val="bg1"/>
                </a:solidFill>
              </a:rPr>
              <a:t>moderation – a morning or afternoon to each subject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Heads / SMT to play a role in the process - chairing meetings, </a:t>
            </a:r>
            <a:r>
              <a:rPr lang="en-US" dirty="0" smtClean="0">
                <a:solidFill>
                  <a:schemeClr val="bg1"/>
                </a:solidFill>
              </a:rPr>
              <a:t>keep minutes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3" t="23698" r="36456" b="12500"/>
          <a:stretch/>
        </p:blipFill>
        <p:spPr bwMode="auto">
          <a:xfrm>
            <a:off x="363178" y="1428750"/>
            <a:ext cx="3789721" cy="50478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89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76952" y="774376"/>
            <a:ext cx="397291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Clear leadership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 smtClean="0">
                <a:solidFill>
                  <a:schemeClr val="bg1"/>
                </a:solidFill>
              </a:rPr>
              <a:t>expectations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Oracy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/ reading - headphones, </a:t>
            </a:r>
            <a:r>
              <a:rPr lang="en-US" dirty="0" err="1">
                <a:solidFill>
                  <a:schemeClr val="bg1"/>
                </a:solidFill>
              </a:rPr>
              <a:t>wi-fi</a:t>
            </a:r>
            <a:r>
              <a:rPr lang="en-US" dirty="0">
                <a:solidFill>
                  <a:schemeClr val="bg1"/>
                </a:solidFill>
              </a:rPr>
              <a:t>,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Pupils’ books - </a:t>
            </a:r>
            <a:r>
              <a:rPr lang="en-US" dirty="0">
                <a:solidFill>
                  <a:schemeClr val="bg1"/>
                </a:solidFill>
              </a:rPr>
              <a:t>brief commentary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Give </a:t>
            </a:r>
            <a:r>
              <a:rPr lang="en-US" dirty="0">
                <a:solidFill>
                  <a:schemeClr val="bg1"/>
                </a:solidFill>
              </a:rPr>
              <a:t>a specific time to discuss and </a:t>
            </a:r>
            <a:r>
              <a:rPr lang="en-US" dirty="0" smtClean="0">
                <a:solidFill>
                  <a:schemeClr val="bg1"/>
                </a:solidFill>
              </a:rPr>
              <a:t>agree on one pupil’s level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Refer to </a:t>
            </a:r>
            <a:r>
              <a:rPr lang="en-US" dirty="0">
                <a:solidFill>
                  <a:schemeClr val="bg1"/>
                </a:solidFill>
              </a:rPr>
              <a:t>the level descriptions and national exemplar materials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Written feedback for each school (Appendix B)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That key messages of the cluster moderation process will be recorded and sent to the schools in the cluster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(</a:t>
            </a:r>
            <a:r>
              <a:rPr lang="en-US" dirty="0">
                <a:solidFill>
                  <a:schemeClr val="bg1"/>
                </a:solidFill>
              </a:rPr>
              <a:t>Appendix D)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199369"/>
            <a:ext cx="3899701" cy="531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5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6" t="29957" r="18211" b="11206"/>
          <a:stretch/>
        </p:blipFill>
        <p:spPr bwMode="auto">
          <a:xfrm>
            <a:off x="299543" y="2562184"/>
            <a:ext cx="4130565" cy="21156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11108" y="3019846"/>
            <a:ext cx="40471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ufficient </a:t>
            </a:r>
            <a:r>
              <a:rPr lang="en-US" dirty="0">
                <a:solidFill>
                  <a:schemeClr val="bg1"/>
                </a:solidFill>
              </a:rPr>
              <a:t>evidence across the range to enable others to determine levels. National guidance for each topic on </a:t>
            </a:r>
            <a:r>
              <a:rPr lang="en-US" dirty="0" smtClean="0">
                <a:solidFill>
                  <a:schemeClr val="bg1"/>
                </a:solidFill>
              </a:rPr>
              <a:t> the GwE web </a:t>
            </a:r>
            <a:r>
              <a:rPr lang="en-US" dirty="0">
                <a:solidFill>
                  <a:schemeClr val="bg1"/>
                </a:solidFill>
              </a:rPr>
              <a:t>site.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52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518" y="2568928"/>
            <a:ext cx="3847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1B9895"/>
                </a:solidFill>
                <a:latin typeface="Exo Light"/>
                <a:cs typeface="Exo Light"/>
              </a:rPr>
              <a:t>Best-fit </a:t>
            </a:r>
            <a:r>
              <a:rPr lang="en-US" sz="3600" i="1" dirty="0" err="1" smtClean="0">
                <a:solidFill>
                  <a:srgbClr val="1B9895"/>
                </a:solidFill>
                <a:latin typeface="Exo Light"/>
                <a:cs typeface="Exo Light"/>
              </a:rPr>
              <a:t>judgement</a:t>
            </a:r>
            <a:endParaRPr lang="en-US" sz="3600" i="1" dirty="0">
              <a:solidFill>
                <a:srgbClr val="1B9895"/>
              </a:solidFill>
              <a:latin typeface="Exo Light"/>
              <a:cs typeface="Exo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63729" y="912529"/>
            <a:ext cx="41295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Typically, a learner at the lower end of a level shows mainly characteristics of that level across </a:t>
            </a:r>
            <a:r>
              <a:rPr lang="en-US" dirty="0" smtClean="0">
                <a:solidFill>
                  <a:schemeClr val="bg1"/>
                </a:solidFill>
              </a:rPr>
              <a:t>a range </a:t>
            </a:r>
            <a:r>
              <a:rPr lang="en-US" dirty="0">
                <a:solidFill>
                  <a:schemeClr val="bg1"/>
                </a:solidFill>
              </a:rPr>
              <a:t>of work, but may still show characteristics of the previous level in some aspects of the work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 learner securely within the level demonstrates the characteristics of that level across a </a:t>
            </a:r>
            <a:r>
              <a:rPr lang="en-US" dirty="0" smtClean="0">
                <a:solidFill>
                  <a:schemeClr val="bg1"/>
                </a:solidFill>
              </a:rPr>
              <a:t>range of </a:t>
            </a:r>
            <a:r>
              <a:rPr lang="en-US" dirty="0">
                <a:solidFill>
                  <a:schemeClr val="bg1"/>
                </a:solidFill>
              </a:rPr>
              <a:t>work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 learner at the top end of a level demonstrates clearly characteristics of that level across </a:t>
            </a:r>
            <a:r>
              <a:rPr lang="en-US" dirty="0" smtClean="0">
                <a:solidFill>
                  <a:schemeClr val="bg1"/>
                </a:solidFill>
              </a:rPr>
              <a:t>a range </a:t>
            </a:r>
            <a:r>
              <a:rPr lang="en-US" dirty="0">
                <a:solidFill>
                  <a:schemeClr val="bg1"/>
                </a:solidFill>
              </a:rPr>
              <a:t>of work with a some examples of characteristics of the next level.</a:t>
            </a:r>
          </a:p>
        </p:txBody>
      </p:sp>
    </p:spTree>
    <p:extLst>
      <p:ext uri="{BB962C8B-B14F-4D97-AF65-F5344CB8AC3E}">
        <p14:creationId xmlns:p14="http://schemas.microsoft.com/office/powerpoint/2010/main" val="293903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518" y="2842075"/>
            <a:ext cx="384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1B9895"/>
                </a:solidFill>
                <a:latin typeface="Exo Light"/>
                <a:cs typeface="Exo Light"/>
              </a:rPr>
              <a:t>Language</a:t>
            </a:r>
            <a:endParaRPr lang="en-US" sz="3600" i="1" dirty="0">
              <a:solidFill>
                <a:srgbClr val="1B9895"/>
              </a:solidFill>
              <a:latin typeface="Exo Light"/>
              <a:cs typeface="Exo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63729" y="710740"/>
            <a:ext cx="41295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  <a:p>
            <a:endParaRPr lang="en-GB" u="sng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32477" y="533751"/>
            <a:ext cx="3860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</a:rPr>
              <a:t>Sufficient evidence across the </a:t>
            </a:r>
            <a:r>
              <a:rPr lang="en-GB" b="1" i="1" dirty="0" smtClean="0">
                <a:solidFill>
                  <a:schemeClr val="bg1"/>
                </a:solidFill>
              </a:rPr>
              <a:t>range</a:t>
            </a:r>
          </a:p>
          <a:p>
            <a:endParaRPr lang="en-GB" i="1" dirty="0">
              <a:solidFill>
                <a:schemeClr val="bg1"/>
              </a:solidFill>
            </a:endParaRPr>
          </a:p>
          <a:p>
            <a:r>
              <a:rPr lang="en-GB" b="1" dirty="0" err="1" smtClean="0">
                <a:solidFill>
                  <a:schemeClr val="bg1"/>
                </a:solidFill>
              </a:rPr>
              <a:t>Oracy</a:t>
            </a:r>
            <a:r>
              <a:rPr lang="en-GB" dirty="0" smtClean="0">
                <a:solidFill>
                  <a:schemeClr val="bg1"/>
                </a:solidFill>
              </a:rPr>
              <a:t>:  individual, pair, group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Primary evidence –i-Pad or camera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etc. (video preferable to audio)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Secondary evidence – teacher assessment sheet/commentary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Reading</a:t>
            </a:r>
            <a:r>
              <a:rPr lang="en-GB" dirty="0" smtClean="0">
                <a:solidFill>
                  <a:schemeClr val="bg1"/>
                </a:solidFill>
              </a:rPr>
              <a:t>: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Literary and non-literary with a range of contexts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Writing</a:t>
            </a:r>
            <a:r>
              <a:rPr lang="en-GB" dirty="0" smtClean="0">
                <a:solidFill>
                  <a:schemeClr val="bg1"/>
                </a:solidFill>
              </a:rPr>
              <a:t>: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Literary and </a:t>
            </a:r>
            <a:r>
              <a:rPr lang="en-GB" dirty="0" smtClean="0">
                <a:solidFill>
                  <a:schemeClr val="bg1"/>
                </a:solidFill>
              </a:rPr>
              <a:t>non-literary with a range of contexts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61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518" y="2568928"/>
            <a:ext cx="384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1B9895"/>
                </a:solidFill>
                <a:latin typeface="Exo Light"/>
                <a:cs typeface="Exo Light"/>
              </a:rPr>
              <a:t>Mathematics</a:t>
            </a:r>
            <a:endParaRPr lang="en-US" sz="3600" i="1" dirty="0">
              <a:solidFill>
                <a:srgbClr val="1B9895"/>
              </a:solidFill>
              <a:latin typeface="Exo Light"/>
              <a:cs typeface="Exo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63729" y="710740"/>
            <a:ext cx="41295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  <a:p>
            <a:endParaRPr lang="en-GB" u="sng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73445" y="1015540"/>
            <a:ext cx="38198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he </a:t>
            </a:r>
            <a:r>
              <a:rPr lang="en-US" dirty="0">
                <a:solidFill>
                  <a:schemeClr val="bg1"/>
                </a:solidFill>
              </a:rPr>
              <a:t>whole </a:t>
            </a:r>
            <a:r>
              <a:rPr lang="en-US" dirty="0" smtClean="0">
                <a:solidFill>
                  <a:schemeClr val="bg1"/>
                </a:solidFill>
              </a:rPr>
              <a:t>year’s work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Sufficient </a:t>
            </a:r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vidence to </a:t>
            </a:r>
            <a:r>
              <a:rPr lang="en-US" dirty="0">
                <a:solidFill>
                  <a:schemeClr val="bg1"/>
                </a:solidFill>
              </a:rPr>
              <a:t>cover the whole range </a:t>
            </a:r>
            <a:r>
              <a:rPr lang="en-US" dirty="0" smtClean="0">
                <a:solidFill>
                  <a:schemeClr val="bg1"/>
                </a:solidFill>
              </a:rPr>
              <a:t>programme of </a:t>
            </a:r>
            <a:r>
              <a:rPr lang="en-US" dirty="0">
                <a:solidFill>
                  <a:schemeClr val="bg1"/>
                </a:solidFill>
              </a:rPr>
              <a:t>study and </a:t>
            </a:r>
            <a:r>
              <a:rPr lang="en-US" dirty="0" smtClean="0">
                <a:solidFill>
                  <a:schemeClr val="bg1"/>
                </a:solidFill>
              </a:rPr>
              <a:t>skills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Using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 smtClean="0">
                <a:solidFill>
                  <a:schemeClr val="bg1"/>
                </a:solidFill>
              </a:rPr>
              <a:t>applying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Measures </a:t>
            </a:r>
            <a:r>
              <a:rPr lang="en-US" dirty="0">
                <a:solidFill>
                  <a:schemeClr val="bg1"/>
                </a:solidFill>
              </a:rPr>
              <a:t>and money, shape, position and movement and handling data, evidence must include a range of appropriately challenging tasks within </a:t>
            </a:r>
            <a:r>
              <a:rPr lang="en-US" dirty="0" smtClean="0">
                <a:solidFill>
                  <a:schemeClr val="bg1"/>
                </a:solidFill>
              </a:rPr>
              <a:t>number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Range of </a:t>
            </a:r>
            <a:r>
              <a:rPr lang="en-US" dirty="0" smtClean="0">
                <a:solidFill>
                  <a:schemeClr val="bg1"/>
                </a:solidFill>
              </a:rPr>
              <a:t>maths activities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</a:t>
            </a:r>
            <a:r>
              <a:rPr lang="en-US" dirty="0" smtClean="0">
                <a:solidFill>
                  <a:schemeClr val="bg1"/>
                </a:solidFill>
              </a:rPr>
              <a:t>eal-life contexts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Cross-curricular work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00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518" y="2568928"/>
            <a:ext cx="384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1B9895"/>
                </a:solidFill>
                <a:latin typeface="Exo Light"/>
                <a:cs typeface="Exo Light"/>
              </a:rPr>
              <a:t>Science</a:t>
            </a:r>
            <a:endParaRPr lang="en-US" sz="3600" i="1" dirty="0">
              <a:solidFill>
                <a:srgbClr val="1B9895"/>
              </a:solidFill>
              <a:latin typeface="Exo Light"/>
              <a:cs typeface="Exo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63729" y="710740"/>
            <a:ext cx="41295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  <a:p>
            <a:endParaRPr lang="en-GB" u="sng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58697" y="943897"/>
            <a:ext cx="360561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Science / Thematic book, </a:t>
            </a:r>
            <a:r>
              <a:rPr lang="en-US" dirty="0">
                <a:solidFill>
                  <a:schemeClr val="bg1"/>
                </a:solidFill>
              </a:rPr>
              <a:t>and / or work folder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Evidence from across a range of science - Interdependence of organisms, the sustainable Earth and How things work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Evidence </a:t>
            </a:r>
            <a:r>
              <a:rPr lang="en-US" dirty="0">
                <a:solidFill>
                  <a:schemeClr val="bg1"/>
                </a:solidFill>
              </a:rPr>
              <a:t>that the pupil has mastered the range </a:t>
            </a:r>
            <a:r>
              <a:rPr lang="en-US" dirty="0" smtClean="0">
                <a:solidFill>
                  <a:schemeClr val="bg1"/>
                </a:solidFill>
              </a:rPr>
              <a:t>of communication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 smtClean="0">
                <a:solidFill>
                  <a:schemeClr val="bg1"/>
                </a:solidFill>
              </a:rPr>
              <a:t>enquiry </a:t>
            </a:r>
            <a:r>
              <a:rPr lang="en-US" dirty="0">
                <a:solidFill>
                  <a:schemeClr val="bg1"/>
                </a:solidFill>
              </a:rPr>
              <a:t>science skills at the level awarded (including Planning, Developing and Reflecting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Evidence of full investigations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0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63729" y="297785"/>
            <a:ext cx="41295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u="sng" dirty="0" smtClean="0">
              <a:solidFill>
                <a:prstClr val="black"/>
              </a:solidFill>
            </a:endParaRPr>
          </a:p>
          <a:p>
            <a:endParaRPr lang="en-GB" u="sng" dirty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63729" y="169658"/>
            <a:ext cx="4321277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Exemplar Learner profiles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National Guidance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Resources for the chair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Profile Commentary Template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Template for commentary/feedback  to be used during the moderation process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Cluster moderation minutes template and exemplar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Level description stickers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Level description tick sheets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 smtClean="0">
                <a:solidFill>
                  <a:schemeClr val="bg1"/>
                </a:solidFill>
              </a:rPr>
              <a:t>By 2017</a:t>
            </a:r>
            <a:r>
              <a:rPr lang="en-GB" dirty="0" smtClean="0">
                <a:solidFill>
                  <a:schemeClr val="bg1"/>
                </a:solidFill>
              </a:rPr>
              <a:t>: national standardised portfolios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  <a:hlinkClick r:id="rId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hlinkClick r:id="rId3"/>
              </a:rPr>
              <a:t>http</a:t>
            </a:r>
            <a:r>
              <a:rPr lang="en-GB" dirty="0">
                <a:solidFill>
                  <a:prstClr val="black"/>
                </a:solidFill>
                <a:hlinkClick r:id="rId3"/>
              </a:rPr>
              <a:t>://www.gwegogledd.cymru/information-centre/assessment--</a:t>
            </a: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6418" y="2490952"/>
            <a:ext cx="3925777" cy="22071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56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2634" y="431079"/>
            <a:ext cx="1116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Timetable</a:t>
            </a:r>
            <a:endParaRPr lang="en-GB" i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076982"/>
              </p:ext>
            </p:extLst>
          </p:nvPr>
        </p:nvGraphicFramePr>
        <p:xfrm>
          <a:off x="348343" y="1140996"/>
          <a:ext cx="8534400" cy="5492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Acrobat Document" r:id="rId4" imgW="16039887" imgH="11344229" progId="AcroExch.Document.11">
                  <p:embed/>
                </p:oleObj>
              </mc:Choice>
              <mc:Fallback>
                <p:oleObj name="Acrobat Document" r:id="rId4" imgW="16039887" imgH="11344229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8343" y="1140996"/>
                        <a:ext cx="8534400" cy="5492033"/>
                      </a:xfrm>
                      <a:prstGeom prst="rect">
                        <a:avLst/>
                      </a:prstGeom>
                      <a:ln cmpd="sng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234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0276" y="4667250"/>
            <a:ext cx="5147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err="1" smtClean="0">
                <a:hlinkClick r:id="rId3"/>
              </a:rPr>
              <a:t>SionedHywelThomas@gwegogledd.cymru</a:t>
            </a:r>
            <a:endParaRPr lang="en-GB" sz="1000" dirty="0" smtClean="0"/>
          </a:p>
          <a:p>
            <a:pPr algn="ctr"/>
            <a:r>
              <a:rPr lang="en-GB" sz="1000" dirty="0" err="1" smtClean="0">
                <a:hlinkClick r:id="rId4"/>
              </a:rPr>
              <a:t>DafyddRhys@gwegogledd.cymru</a:t>
            </a:r>
            <a:r>
              <a:rPr lang="en-GB" sz="1000" dirty="0" smtClean="0"/>
              <a:t> (Flint\Wrexham Hub)</a:t>
            </a:r>
          </a:p>
          <a:p>
            <a:pPr algn="ctr"/>
            <a:r>
              <a:rPr lang="en-GB" sz="1000" dirty="0" err="1" smtClean="0">
                <a:hlinkClick r:id="rId5"/>
              </a:rPr>
              <a:t>RichardWatkins@gwegogledd.cymru</a:t>
            </a:r>
            <a:r>
              <a:rPr lang="en-GB" sz="1000" dirty="0" smtClean="0"/>
              <a:t>  (Conwy\Denbigh Hub)</a:t>
            </a:r>
          </a:p>
          <a:p>
            <a:pPr algn="ctr"/>
            <a:r>
              <a:rPr lang="en-GB" sz="1000" dirty="0" err="1" smtClean="0">
                <a:hlinkClick r:id="rId6"/>
              </a:rPr>
              <a:t>RhianMairJones@gwegogledd.cymru</a:t>
            </a:r>
            <a:r>
              <a:rPr lang="en-GB" sz="1000" dirty="0" smtClean="0"/>
              <a:t> (Gwynedd\Anglesey Hub)</a:t>
            </a:r>
            <a:endParaRPr lang="en-GB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1921241" y="857047"/>
            <a:ext cx="5946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Any questions or any support required?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599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518" y="2568928"/>
            <a:ext cx="384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rgbClr val="1B9895"/>
                </a:solidFill>
                <a:latin typeface="Exo Light"/>
                <a:cs typeface="Exo Light"/>
              </a:rPr>
              <a:t>T</a:t>
            </a:r>
            <a:r>
              <a:rPr lang="en-US" sz="3600" i="1" dirty="0" smtClean="0">
                <a:solidFill>
                  <a:srgbClr val="1B9895"/>
                </a:solidFill>
                <a:latin typeface="Exo Light"/>
                <a:cs typeface="Exo Light"/>
              </a:rPr>
              <a:t>imetable</a:t>
            </a:r>
            <a:endParaRPr lang="en-US" sz="3600" i="1" dirty="0">
              <a:solidFill>
                <a:srgbClr val="1B9895"/>
              </a:solidFill>
              <a:latin typeface="Exo Light"/>
              <a:cs typeface="Exo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65427" y="807399"/>
            <a:ext cx="4128448" cy="2388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2015 No. 1309 (W. 113)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EDUCATION, WALES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The National Curriculum (Moderated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Arrangements for the Second Assessment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Key Stage and Third Key Stage) (Wales) Regulations 2015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524637" y="3398763"/>
            <a:ext cx="31253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</a:rPr>
              <a:t>(B) that the </a:t>
            </a:r>
            <a:r>
              <a:rPr lang="en-US" sz="2400" b="1" i="1" dirty="0" smtClean="0">
                <a:solidFill>
                  <a:schemeClr val="bg1"/>
                </a:solidFill>
              </a:rPr>
              <a:t>school </a:t>
            </a:r>
            <a:r>
              <a:rPr lang="en-US" sz="2400" b="1" i="1" dirty="0">
                <a:solidFill>
                  <a:schemeClr val="bg1"/>
                </a:solidFill>
              </a:rPr>
              <a:t>moderation </a:t>
            </a:r>
            <a:r>
              <a:rPr lang="en-US" sz="2400" b="1" i="1" dirty="0" smtClean="0">
                <a:solidFill>
                  <a:schemeClr val="bg1"/>
                </a:solidFill>
              </a:rPr>
              <a:t>cluster group meet </a:t>
            </a:r>
            <a:r>
              <a:rPr lang="en-US" sz="2400" b="1" i="1" dirty="0">
                <a:solidFill>
                  <a:schemeClr val="bg1"/>
                </a:solidFill>
              </a:rPr>
              <a:t>at least once </a:t>
            </a:r>
            <a:r>
              <a:rPr lang="en-US" sz="2400" b="1" i="1" dirty="0" smtClean="0">
                <a:solidFill>
                  <a:schemeClr val="bg1"/>
                </a:solidFill>
              </a:rPr>
              <a:t>in every </a:t>
            </a:r>
            <a:r>
              <a:rPr lang="en-US" sz="2400" b="1" i="1" dirty="0">
                <a:solidFill>
                  <a:schemeClr val="bg1"/>
                </a:solidFill>
              </a:rPr>
              <a:t>school year either during the spring or </a:t>
            </a:r>
            <a:r>
              <a:rPr lang="en-US" sz="2400" b="1" i="1" dirty="0" smtClean="0">
                <a:solidFill>
                  <a:schemeClr val="bg1"/>
                </a:solidFill>
              </a:rPr>
              <a:t>summer term.</a:t>
            </a:r>
            <a:endParaRPr lang="en-GB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9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518" y="2568928"/>
            <a:ext cx="384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1B9895"/>
                </a:solidFill>
                <a:latin typeface="Exo Light"/>
                <a:cs typeface="Exo Light"/>
              </a:rPr>
              <a:t>Timetable</a:t>
            </a:r>
            <a:endParaRPr lang="en-US" sz="3600" dirty="0">
              <a:solidFill>
                <a:srgbClr val="1B9895"/>
              </a:solidFill>
              <a:latin typeface="Exo Light"/>
              <a:cs typeface="Exo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63729" y="814602"/>
            <a:ext cx="412954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By the end of January</a:t>
            </a:r>
            <a:r>
              <a:rPr lang="en-US" sz="1600" b="1" dirty="0" smtClean="0">
                <a:solidFill>
                  <a:schemeClr val="bg1"/>
                </a:solidFill>
              </a:rPr>
              <a:t>:</a:t>
            </a:r>
          </a:p>
          <a:p>
            <a:endParaRPr lang="en-US" sz="1600" b="1" u="sng" dirty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‘Assessment Leaders' </a:t>
            </a:r>
            <a:r>
              <a:rPr lang="en-US" sz="1600" dirty="0">
                <a:solidFill>
                  <a:schemeClr val="bg1"/>
                </a:solidFill>
              </a:rPr>
              <a:t>to ensure that each school within the cluster is aware of the requirements of </a:t>
            </a:r>
            <a:r>
              <a:rPr lang="en-US" sz="1600" dirty="0" err="1" smtClean="0">
                <a:solidFill>
                  <a:schemeClr val="bg1"/>
                </a:solidFill>
              </a:rPr>
              <a:t>standardisation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and moderation and the resources available.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Final cluster moderation meeting dates sent </a:t>
            </a:r>
            <a:r>
              <a:rPr lang="en-US" sz="1600" dirty="0" smtClean="0">
                <a:solidFill>
                  <a:schemeClr val="bg1"/>
                </a:solidFill>
              </a:rPr>
              <a:t>to GwE.</a:t>
            </a:r>
          </a:p>
          <a:p>
            <a:r>
              <a:rPr lang="en-US" sz="1600" dirty="0" err="1" smtClean="0">
                <a:hlinkClick r:id="rId3"/>
              </a:rPr>
              <a:t>eirianharris@gwegogledd.cymru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>
                <a:solidFill>
                  <a:schemeClr val="bg1"/>
                </a:solidFill>
              </a:rPr>
              <a:t>GwE </a:t>
            </a:r>
            <a:r>
              <a:rPr lang="en-US" sz="1600" dirty="0">
                <a:solidFill>
                  <a:schemeClr val="bg1"/>
                </a:solidFill>
              </a:rPr>
              <a:t>Challenge </a:t>
            </a:r>
            <a:r>
              <a:rPr lang="en-US" sz="1600" dirty="0" smtClean="0">
                <a:solidFill>
                  <a:schemeClr val="bg1"/>
                </a:solidFill>
              </a:rPr>
              <a:t>Advisers will </a:t>
            </a:r>
            <a:r>
              <a:rPr lang="en-US" sz="1600" dirty="0">
                <a:solidFill>
                  <a:schemeClr val="bg1"/>
                </a:solidFill>
              </a:rPr>
              <a:t>attend one </a:t>
            </a:r>
            <a:r>
              <a:rPr lang="en-US" sz="1600" dirty="0" smtClean="0">
                <a:solidFill>
                  <a:schemeClr val="bg1"/>
                </a:solidFill>
              </a:rPr>
              <a:t>moderation meeting </a:t>
            </a:r>
            <a:r>
              <a:rPr lang="en-US" sz="1600" dirty="0">
                <a:solidFill>
                  <a:schemeClr val="bg1"/>
                </a:solidFill>
              </a:rPr>
              <a:t>in each cluster </a:t>
            </a:r>
            <a:r>
              <a:rPr lang="en-US" sz="1600" dirty="0" smtClean="0">
                <a:solidFill>
                  <a:schemeClr val="bg1"/>
                </a:solidFill>
              </a:rPr>
              <a:t>and </a:t>
            </a:r>
            <a:r>
              <a:rPr lang="en-US" sz="1600" dirty="0">
                <a:solidFill>
                  <a:schemeClr val="bg1"/>
                </a:solidFill>
              </a:rPr>
              <a:t>report back to the cluster, </a:t>
            </a:r>
            <a:r>
              <a:rPr lang="en-US" sz="1600" dirty="0" smtClean="0">
                <a:solidFill>
                  <a:schemeClr val="bg1"/>
                </a:solidFill>
              </a:rPr>
              <a:t>the LA and GwE.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External </a:t>
            </a:r>
            <a:r>
              <a:rPr lang="en-US" sz="1600" b="1" dirty="0">
                <a:solidFill>
                  <a:schemeClr val="bg1"/>
                </a:solidFill>
              </a:rPr>
              <a:t>verification of teacher assessment – Key Stages 2 and </a:t>
            </a:r>
            <a:r>
              <a:rPr lang="en-US" sz="1600" b="1" dirty="0" smtClean="0">
                <a:solidFill>
                  <a:schemeClr val="bg1"/>
                </a:solidFill>
              </a:rPr>
              <a:t>3</a:t>
            </a:r>
          </a:p>
          <a:p>
            <a:r>
              <a:rPr lang="en-US" sz="1000" b="1" dirty="0" smtClean="0">
                <a:solidFill>
                  <a:schemeClr val="bg1"/>
                </a:solidFill>
              </a:rPr>
              <a:t>Welsh Government guidance document on statutory assessment(October 2016)</a:t>
            </a:r>
          </a:p>
          <a:p>
            <a:endParaRPr lang="en-US" sz="1400" i="1" dirty="0" smtClean="0">
              <a:solidFill>
                <a:schemeClr val="bg1"/>
              </a:solidFill>
            </a:endParaRPr>
          </a:p>
          <a:p>
            <a:r>
              <a:rPr lang="en-US" sz="1400" i="1" dirty="0" smtClean="0">
                <a:solidFill>
                  <a:schemeClr val="bg1"/>
                </a:solidFill>
              </a:rPr>
              <a:t>In </a:t>
            </a:r>
            <a:r>
              <a:rPr lang="en-US" sz="1400" i="1" dirty="0">
                <a:solidFill>
                  <a:schemeClr val="bg1"/>
                </a:solidFill>
              </a:rPr>
              <a:t>2014/15 external verification of mathematics and science was </a:t>
            </a:r>
            <a:r>
              <a:rPr lang="en-US" sz="1400" i="1" dirty="0" err="1" smtClean="0">
                <a:solidFill>
                  <a:schemeClr val="bg1"/>
                </a:solidFill>
              </a:rPr>
              <a:t>trialled</a:t>
            </a:r>
            <a:r>
              <a:rPr lang="en-US" sz="1400" i="1" dirty="0">
                <a:solidFill>
                  <a:schemeClr val="bg1"/>
                </a:solidFill>
              </a:rPr>
              <a:t> with a small sample of schools. In 2015/16 the </a:t>
            </a:r>
            <a:r>
              <a:rPr lang="en-US" sz="1400" i="1" dirty="0" err="1">
                <a:solidFill>
                  <a:schemeClr val="bg1"/>
                </a:solidFill>
              </a:rPr>
              <a:t>programme</a:t>
            </a:r>
            <a:r>
              <a:rPr lang="en-US" sz="1400" i="1" dirty="0">
                <a:solidFill>
                  <a:schemeClr val="bg1"/>
                </a:solidFill>
              </a:rPr>
              <a:t> focused on the verification </a:t>
            </a:r>
            <a:r>
              <a:rPr lang="en-US" sz="1400" i="1" dirty="0" smtClean="0">
                <a:solidFill>
                  <a:schemeClr val="bg1"/>
                </a:solidFill>
              </a:rPr>
              <a:t>of English</a:t>
            </a:r>
            <a:r>
              <a:rPr lang="en-US" sz="1400" i="1" dirty="0">
                <a:solidFill>
                  <a:schemeClr val="bg1"/>
                </a:solidFill>
              </a:rPr>
              <a:t>, Welsh and Welsh second language. </a:t>
            </a:r>
            <a:r>
              <a:rPr lang="en-US" sz="1400" b="1" i="1" dirty="0">
                <a:solidFill>
                  <a:schemeClr val="bg1"/>
                </a:solidFill>
              </a:rPr>
              <a:t>Verification of mathematics and science will </a:t>
            </a:r>
            <a:r>
              <a:rPr lang="en-US" sz="1400" b="1" i="1" dirty="0" smtClean="0">
                <a:solidFill>
                  <a:schemeClr val="bg1"/>
                </a:solidFill>
              </a:rPr>
              <a:t>be repeated </a:t>
            </a:r>
            <a:r>
              <a:rPr lang="en-US" sz="1400" b="1" i="1" dirty="0">
                <a:solidFill>
                  <a:schemeClr val="bg1"/>
                </a:solidFill>
              </a:rPr>
              <a:t>on a full scale in 2016‒2017.</a:t>
            </a:r>
            <a:endParaRPr lang="en-GB" sz="1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94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63729" y="2917287"/>
            <a:ext cx="41295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Consider a wider </a:t>
            </a:r>
            <a:r>
              <a:rPr lang="en-US" dirty="0">
                <a:solidFill>
                  <a:schemeClr val="bg1"/>
                </a:solidFill>
              </a:rPr>
              <a:t>range of pupils' work in assessing and </a:t>
            </a:r>
            <a:r>
              <a:rPr lang="en-US" dirty="0" smtClean="0">
                <a:solidFill>
                  <a:schemeClr val="bg1"/>
                </a:solidFill>
              </a:rPr>
              <a:t>moderating </a:t>
            </a:r>
            <a:r>
              <a:rPr lang="en-US" dirty="0">
                <a:solidFill>
                  <a:schemeClr val="bg1"/>
                </a:solidFill>
              </a:rPr>
              <a:t>levels - </a:t>
            </a:r>
            <a:r>
              <a:rPr lang="en-US" b="1" dirty="0" err="1" smtClean="0">
                <a:solidFill>
                  <a:schemeClr val="bg1"/>
                </a:solidFill>
              </a:rPr>
              <a:t>Oracy</a:t>
            </a:r>
            <a:r>
              <a:rPr lang="en-US" b="1" dirty="0" smtClean="0">
                <a:solidFill>
                  <a:schemeClr val="bg1"/>
                </a:solidFill>
              </a:rPr>
              <a:t> and Reading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Giving due consideration to the level of support, the drafting processes, the impact of teachers' marking and adequacy of the evidence in </a:t>
            </a:r>
            <a:r>
              <a:rPr lang="en-US" dirty="0" smtClean="0">
                <a:solidFill>
                  <a:schemeClr val="bg1"/>
                </a:solidFill>
              </a:rPr>
              <a:t>awarding </a:t>
            </a:r>
            <a:r>
              <a:rPr lang="en-US" dirty="0">
                <a:solidFill>
                  <a:schemeClr val="bg1"/>
                </a:solidFill>
              </a:rPr>
              <a:t>final levels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b="1" dirty="0" smtClean="0">
                <a:solidFill>
                  <a:schemeClr val="bg1"/>
                </a:solidFill>
              </a:rPr>
              <a:t>Books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94" y="1348937"/>
            <a:ext cx="3571875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41191" y="748772"/>
            <a:ext cx="37746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i="1" dirty="0" smtClean="0">
                <a:solidFill>
                  <a:schemeClr val="bg1"/>
                </a:solidFill>
              </a:rPr>
              <a:t>Estyn </a:t>
            </a:r>
          </a:p>
          <a:p>
            <a:pPr algn="ctr"/>
            <a:r>
              <a:rPr lang="en-GB" sz="3600" i="1" dirty="0" smtClean="0">
                <a:solidFill>
                  <a:schemeClr val="bg1"/>
                </a:solidFill>
              </a:rPr>
              <a:t>Recommendations:</a:t>
            </a:r>
            <a:endParaRPr lang="en-GB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7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63729" y="2317531"/>
            <a:ext cx="41295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Focus on pupils’ </a:t>
            </a:r>
            <a:r>
              <a:rPr lang="en-US" dirty="0">
                <a:solidFill>
                  <a:schemeClr val="bg1"/>
                </a:solidFill>
              </a:rPr>
              <a:t>work </a:t>
            </a:r>
            <a:r>
              <a:rPr lang="en-US" dirty="0" smtClean="0">
                <a:solidFill>
                  <a:schemeClr val="bg1"/>
                </a:solidFill>
              </a:rPr>
              <a:t>on borderline </a:t>
            </a:r>
            <a:r>
              <a:rPr lang="en-US" dirty="0">
                <a:solidFill>
                  <a:schemeClr val="bg1"/>
                </a:solidFill>
              </a:rPr>
              <a:t>levels </a:t>
            </a:r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>
                <a:solidFill>
                  <a:schemeClr val="bg1"/>
                </a:solidFill>
              </a:rPr>
              <a:t>schools and in cluster meetings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Make sure that all levels are reviewed and appropriately modified after internal and cluster moderation and before submitting the final levels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Refer </a:t>
            </a:r>
            <a:r>
              <a:rPr lang="en-US" dirty="0">
                <a:solidFill>
                  <a:schemeClr val="bg1"/>
                </a:solidFill>
              </a:rPr>
              <a:t>to </a:t>
            </a:r>
            <a:r>
              <a:rPr lang="en-US" dirty="0" err="1">
                <a:solidFill>
                  <a:schemeClr val="bg1"/>
                </a:solidFill>
              </a:rPr>
              <a:t>standardised</a:t>
            </a:r>
            <a:r>
              <a:rPr lang="en-US" dirty="0">
                <a:solidFill>
                  <a:schemeClr val="bg1"/>
                </a:solidFill>
              </a:rPr>
              <a:t> materials in </a:t>
            </a:r>
            <a:r>
              <a:rPr lang="en-US" dirty="0" smtClean="0">
                <a:solidFill>
                  <a:schemeClr val="bg1"/>
                </a:solidFill>
              </a:rPr>
              <a:t>assessment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standardisation</a:t>
            </a:r>
            <a:r>
              <a:rPr lang="en-US" dirty="0" smtClean="0">
                <a:solidFill>
                  <a:schemeClr val="bg1"/>
                </a:solidFill>
              </a:rPr>
              <a:t> and moderation in </a:t>
            </a:r>
            <a:r>
              <a:rPr lang="en-US" dirty="0">
                <a:solidFill>
                  <a:schemeClr val="bg1"/>
                </a:solidFill>
              </a:rPr>
              <a:t>schools and in cluster meetings.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90616" y="620561"/>
            <a:ext cx="38757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Estyn 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Recommendations: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228526"/>
            <a:ext cx="3717594" cy="506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45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63729" y="1155282"/>
            <a:ext cx="41295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GwE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Continue build upon the good practice that exists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Clear </a:t>
            </a:r>
            <a:r>
              <a:rPr lang="en-US" dirty="0">
                <a:solidFill>
                  <a:schemeClr val="bg1"/>
                </a:solidFill>
              </a:rPr>
              <a:t>school / cluster </a:t>
            </a:r>
            <a:r>
              <a:rPr lang="en-US" dirty="0" smtClean="0">
                <a:solidFill>
                  <a:schemeClr val="bg1"/>
                </a:solidFill>
              </a:rPr>
              <a:t>timetable for </a:t>
            </a: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chemeClr val="bg1"/>
                </a:solidFill>
              </a:rPr>
              <a:t>year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Good practice would be to include all teachers in </a:t>
            </a:r>
            <a:r>
              <a:rPr lang="en-US" dirty="0" smtClean="0">
                <a:solidFill>
                  <a:schemeClr val="bg1"/>
                </a:solidFill>
              </a:rPr>
              <a:t>internal </a:t>
            </a:r>
            <a:r>
              <a:rPr lang="en-US" dirty="0">
                <a:solidFill>
                  <a:schemeClr val="bg1"/>
                </a:solidFill>
              </a:rPr>
              <a:t>moderation within the primary </a:t>
            </a:r>
            <a:r>
              <a:rPr lang="en-US" dirty="0" smtClean="0">
                <a:solidFill>
                  <a:schemeClr val="bg1"/>
                </a:solidFill>
              </a:rPr>
              <a:t>school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Small schools: </a:t>
            </a:r>
            <a:r>
              <a:rPr lang="en-US" dirty="0" smtClean="0">
                <a:solidFill>
                  <a:schemeClr val="bg1"/>
                </a:solidFill>
              </a:rPr>
              <a:t>come </a:t>
            </a:r>
            <a:r>
              <a:rPr lang="en-US" dirty="0">
                <a:solidFill>
                  <a:schemeClr val="bg1"/>
                </a:solidFill>
              </a:rPr>
              <a:t>together as </a:t>
            </a:r>
            <a:r>
              <a:rPr lang="en-US" dirty="0" smtClean="0">
                <a:solidFill>
                  <a:schemeClr val="bg1"/>
                </a:solidFill>
              </a:rPr>
              <a:t>‘mini clusters' </a:t>
            </a:r>
            <a:r>
              <a:rPr lang="en-US" dirty="0">
                <a:solidFill>
                  <a:schemeClr val="bg1"/>
                </a:solidFill>
              </a:rPr>
              <a:t>before </a:t>
            </a:r>
            <a:r>
              <a:rPr lang="en-US" dirty="0" smtClean="0">
                <a:solidFill>
                  <a:schemeClr val="bg1"/>
                </a:solidFill>
              </a:rPr>
              <a:t>the final cluster moderation meeting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Secondary </a:t>
            </a:r>
            <a:r>
              <a:rPr lang="en-US" dirty="0">
                <a:solidFill>
                  <a:schemeClr val="bg1"/>
                </a:solidFill>
              </a:rPr>
              <a:t>schools: </a:t>
            </a:r>
            <a:r>
              <a:rPr lang="en-US" dirty="0" smtClean="0">
                <a:solidFill>
                  <a:schemeClr val="bg1"/>
                </a:solidFill>
              </a:rPr>
              <a:t>moderate  </a:t>
            </a:r>
            <a:r>
              <a:rPr lang="en-US" dirty="0">
                <a:solidFill>
                  <a:schemeClr val="bg1"/>
                </a:solidFill>
              </a:rPr>
              <a:t>with other high </a:t>
            </a:r>
            <a:r>
              <a:rPr lang="en-US" dirty="0" smtClean="0">
                <a:solidFill>
                  <a:schemeClr val="bg1"/>
                </a:solidFill>
              </a:rPr>
              <a:t>schools</a:t>
            </a:r>
            <a:endParaRPr lang="en-GB" dirty="0" smtClean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30" y="2207227"/>
            <a:ext cx="3657600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4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63729" y="2883249"/>
            <a:ext cx="41295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1 </a:t>
            </a:r>
            <a:r>
              <a:rPr lang="en-US" dirty="0" smtClean="0">
                <a:solidFill>
                  <a:schemeClr val="bg1"/>
                </a:solidFill>
              </a:rPr>
              <a:t>pupil’s BOOKS at Level </a:t>
            </a:r>
            <a:r>
              <a:rPr lang="en-US" dirty="0">
                <a:solidFill>
                  <a:schemeClr val="bg1"/>
                </a:solidFill>
              </a:rPr>
              <a:t>4 and Level 5 in the primary and Level 5 and 6 in the secondary for each core subject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3" y="1422948"/>
            <a:ext cx="3236913" cy="476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47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56797" y="2883249"/>
            <a:ext cx="41295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brief Commentary </a:t>
            </a:r>
            <a:r>
              <a:rPr lang="en-US" dirty="0">
                <a:solidFill>
                  <a:schemeClr val="bg1"/>
                </a:solidFill>
              </a:rPr>
              <a:t>explaining why the level </a:t>
            </a:r>
            <a:r>
              <a:rPr lang="en-US" dirty="0" smtClean="0">
                <a:solidFill>
                  <a:schemeClr val="bg1"/>
                </a:solidFill>
              </a:rPr>
              <a:t>was awarded. NO MORE THAN 200 WORDS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4" t="19452" r="15060" b="15379"/>
          <a:stretch/>
        </p:blipFill>
        <p:spPr bwMode="auto">
          <a:xfrm>
            <a:off x="331075" y="1914810"/>
            <a:ext cx="3810891" cy="3270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24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969</Words>
  <Application>Microsoft Office PowerPoint</Application>
  <PresentationFormat>On-screen Show (4:3)</PresentationFormat>
  <Paragraphs>169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Office Theme</vt:lpstr>
      <vt:lpstr>1_Office Theme</vt:lpstr>
      <vt:lpstr>2_Office Theme</vt:lpstr>
      <vt:lpstr>3_Office Theme</vt:lpstr>
      <vt:lpstr>4_Office Theme</vt:lpstr>
      <vt:lpstr>6_Office Theme</vt:lpstr>
      <vt:lpstr>7_Office Theme</vt:lpstr>
      <vt:lpstr>8_Office Theme</vt:lpstr>
      <vt:lpstr>9_Office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blah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evans</dc:creator>
  <cp:lastModifiedBy>Thomas Sioned Hywel (GwE)</cp:lastModifiedBy>
  <cp:revision>65</cp:revision>
  <dcterms:created xsi:type="dcterms:W3CDTF">2015-03-09T10:07:17Z</dcterms:created>
  <dcterms:modified xsi:type="dcterms:W3CDTF">2016-11-02T21:24:15Z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58eea8ec-8d86-4d63-88af-c7ac9b55d27a</vt:lpwstr>
  </property>
</Properties>
</file>