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6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9B0BFE-CF6C-4B94-9C55-694F45FF2A76}" type="datetimeFigureOut">
              <a:rPr lang="en-GB" smtClean="0"/>
              <a:t>07/03/2015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2FA7D3-26BC-436F-A65A-D658D0D799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05006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eitl y Sle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Isdeit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y-GB" smtClean="0"/>
              <a:t>Cliciwch i olygu arddull is-deitl y Meistr</a:t>
            </a:r>
            <a:endParaRPr lang="cy-GB"/>
          </a:p>
        </p:txBody>
      </p:sp>
      <p:sp>
        <p:nvSpPr>
          <p:cNvPr id="4" name="Dalfan Dyddiad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B8C93-3DB6-44DE-80E1-4FCA84620C57}" type="datetimeFigureOut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07/03/2015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alfan Troedyn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alfan Rhif y Sleid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9790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itl a Thestun Fertig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Testun ar i fyny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y-GB" smtClean="0"/>
              <a:t>Cliciwch i olygu arddulliau'r Meistr testun</a:t>
            </a:r>
          </a:p>
          <a:p>
            <a:pPr lvl="1"/>
            <a:r>
              <a:rPr lang="cy-GB" smtClean="0"/>
              <a:t>Ail lefel</a:t>
            </a:r>
          </a:p>
          <a:p>
            <a:pPr lvl="2"/>
            <a:r>
              <a:rPr lang="cy-GB" smtClean="0"/>
              <a:t>Trydydd lefel</a:t>
            </a:r>
          </a:p>
          <a:p>
            <a:pPr lvl="3"/>
            <a:r>
              <a:rPr lang="cy-GB" smtClean="0"/>
              <a:t>Pedwerydd lefel</a:t>
            </a:r>
          </a:p>
          <a:p>
            <a:pPr lvl="4"/>
            <a:r>
              <a:rPr lang="cy-GB" smtClean="0"/>
              <a:t>Pumed lefel</a:t>
            </a:r>
            <a:endParaRPr lang="cy-GB"/>
          </a:p>
        </p:txBody>
      </p:sp>
      <p:sp>
        <p:nvSpPr>
          <p:cNvPr id="4" name="Dalfan Dyddiad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B8C93-3DB6-44DE-80E1-4FCA84620C57}" type="datetimeFigureOut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07/03/2015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alfan Troedyn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alfan Rhif y Sleid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2193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itl Fertigol a Thes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Fertigol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Testun ar i fyny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cy-GB" smtClean="0"/>
              <a:t>Cliciwch i olygu arddulliau'r Meistr testun</a:t>
            </a:r>
          </a:p>
          <a:p>
            <a:pPr lvl="1"/>
            <a:r>
              <a:rPr lang="cy-GB" smtClean="0"/>
              <a:t>Ail lefel</a:t>
            </a:r>
          </a:p>
          <a:p>
            <a:pPr lvl="2"/>
            <a:r>
              <a:rPr lang="cy-GB" smtClean="0"/>
              <a:t>Trydydd lefel</a:t>
            </a:r>
          </a:p>
          <a:p>
            <a:pPr lvl="3"/>
            <a:r>
              <a:rPr lang="cy-GB" smtClean="0"/>
              <a:t>Pedwerydd lefel</a:t>
            </a:r>
          </a:p>
          <a:p>
            <a:pPr lvl="4"/>
            <a:r>
              <a:rPr lang="cy-GB" smtClean="0"/>
              <a:t>Pumed lefel</a:t>
            </a:r>
            <a:endParaRPr lang="cy-GB"/>
          </a:p>
        </p:txBody>
      </p:sp>
      <p:sp>
        <p:nvSpPr>
          <p:cNvPr id="4" name="Dalfan Dyddiad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B8C93-3DB6-44DE-80E1-4FCA84620C57}" type="datetimeFigureOut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07/03/2015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alfan Troedyn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alfan Rhif y Sleid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997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itl a Chynnw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Cynnwy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y-GB" smtClean="0"/>
              <a:t>Cliciwch i olygu arddulliau'r Meistr testun</a:t>
            </a:r>
          </a:p>
          <a:p>
            <a:pPr lvl="1"/>
            <a:r>
              <a:rPr lang="cy-GB" smtClean="0"/>
              <a:t>Ail lefel</a:t>
            </a:r>
          </a:p>
          <a:p>
            <a:pPr lvl="2"/>
            <a:r>
              <a:rPr lang="cy-GB" smtClean="0"/>
              <a:t>Trydydd lefel</a:t>
            </a:r>
          </a:p>
          <a:p>
            <a:pPr lvl="3"/>
            <a:r>
              <a:rPr lang="cy-GB" smtClean="0"/>
              <a:t>Pedwerydd lefel</a:t>
            </a:r>
          </a:p>
          <a:p>
            <a:pPr lvl="4"/>
            <a:r>
              <a:rPr lang="cy-GB" smtClean="0"/>
              <a:t>Pumed lefel</a:t>
            </a:r>
            <a:endParaRPr lang="cy-GB"/>
          </a:p>
        </p:txBody>
      </p:sp>
      <p:sp>
        <p:nvSpPr>
          <p:cNvPr id="4" name="Dalfan Dyddiad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B8C93-3DB6-44DE-80E1-4FCA84620C57}" type="datetimeFigureOut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07/03/2015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alfan Troedyn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alfan Rhif y Sleid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2532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Pennyn Adr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Testun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y-GB" smtClean="0"/>
              <a:t>Cliciwch i olygu arddulliau'r Meistr testun</a:t>
            </a:r>
          </a:p>
        </p:txBody>
      </p:sp>
      <p:sp>
        <p:nvSpPr>
          <p:cNvPr id="4" name="Dalfan Dyddiad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B8C93-3DB6-44DE-80E1-4FCA84620C57}" type="datetimeFigureOut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07/03/2015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alfan Troedyn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alfan Rhif y Sleid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9964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au Gynnw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Cynnwys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y-GB" smtClean="0"/>
              <a:t>Cliciwch i olygu arddulliau'r Meistr testun</a:t>
            </a:r>
          </a:p>
          <a:p>
            <a:pPr lvl="1"/>
            <a:r>
              <a:rPr lang="cy-GB" smtClean="0"/>
              <a:t>Ail lefel</a:t>
            </a:r>
          </a:p>
          <a:p>
            <a:pPr lvl="2"/>
            <a:r>
              <a:rPr lang="cy-GB" smtClean="0"/>
              <a:t>Trydydd lefel</a:t>
            </a:r>
          </a:p>
          <a:p>
            <a:pPr lvl="3"/>
            <a:r>
              <a:rPr lang="cy-GB" smtClean="0"/>
              <a:t>Pedwerydd lefel</a:t>
            </a:r>
          </a:p>
          <a:p>
            <a:pPr lvl="4"/>
            <a:r>
              <a:rPr lang="cy-GB" smtClean="0"/>
              <a:t>Pumed lefel</a:t>
            </a:r>
            <a:endParaRPr lang="cy-GB"/>
          </a:p>
        </p:txBody>
      </p:sp>
      <p:sp>
        <p:nvSpPr>
          <p:cNvPr id="4" name="Dalfan Cynnwys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y-GB" smtClean="0"/>
              <a:t>Cliciwch i olygu arddulliau'r Meistr testun</a:t>
            </a:r>
          </a:p>
          <a:p>
            <a:pPr lvl="1"/>
            <a:r>
              <a:rPr lang="cy-GB" smtClean="0"/>
              <a:t>Ail lefel</a:t>
            </a:r>
          </a:p>
          <a:p>
            <a:pPr lvl="2"/>
            <a:r>
              <a:rPr lang="cy-GB" smtClean="0"/>
              <a:t>Trydydd lefel</a:t>
            </a:r>
          </a:p>
          <a:p>
            <a:pPr lvl="3"/>
            <a:r>
              <a:rPr lang="cy-GB" smtClean="0"/>
              <a:t>Pedwerydd lefel</a:t>
            </a:r>
          </a:p>
          <a:p>
            <a:pPr lvl="4"/>
            <a:r>
              <a:rPr lang="cy-GB" smtClean="0"/>
              <a:t>Pumed lefel</a:t>
            </a:r>
            <a:endParaRPr lang="cy-GB"/>
          </a:p>
        </p:txBody>
      </p:sp>
      <p:sp>
        <p:nvSpPr>
          <p:cNvPr id="5" name="Dalfan Dyddiad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B8C93-3DB6-44DE-80E1-4FCA84620C57}" type="datetimeFigureOut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07/03/2015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alfan Troedyn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alfan Rhif y Sleid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1641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ymhariaet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Testun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y-GB" smtClean="0"/>
              <a:t>Cliciwch i olygu arddulliau'r Meistr testun</a:t>
            </a:r>
          </a:p>
        </p:txBody>
      </p:sp>
      <p:sp>
        <p:nvSpPr>
          <p:cNvPr id="4" name="Dalfan Cynnwys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y-GB" smtClean="0"/>
              <a:t>Cliciwch i olygu arddulliau'r Meistr testun</a:t>
            </a:r>
          </a:p>
          <a:p>
            <a:pPr lvl="1"/>
            <a:r>
              <a:rPr lang="cy-GB" smtClean="0"/>
              <a:t>Ail lefel</a:t>
            </a:r>
          </a:p>
          <a:p>
            <a:pPr lvl="2"/>
            <a:r>
              <a:rPr lang="cy-GB" smtClean="0"/>
              <a:t>Trydydd lefel</a:t>
            </a:r>
          </a:p>
          <a:p>
            <a:pPr lvl="3"/>
            <a:r>
              <a:rPr lang="cy-GB" smtClean="0"/>
              <a:t>Pedwerydd lefel</a:t>
            </a:r>
          </a:p>
          <a:p>
            <a:pPr lvl="4"/>
            <a:r>
              <a:rPr lang="cy-GB" smtClean="0"/>
              <a:t>Pumed lefel</a:t>
            </a:r>
            <a:endParaRPr lang="cy-GB"/>
          </a:p>
        </p:txBody>
      </p:sp>
      <p:sp>
        <p:nvSpPr>
          <p:cNvPr id="5" name="Dalfan Testun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y-GB" smtClean="0"/>
              <a:t>Cliciwch i olygu arddulliau'r Meistr testun</a:t>
            </a:r>
          </a:p>
        </p:txBody>
      </p:sp>
      <p:sp>
        <p:nvSpPr>
          <p:cNvPr id="6" name="Dalfan Cynnwys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y-GB" smtClean="0"/>
              <a:t>Cliciwch i olygu arddulliau'r Meistr testun</a:t>
            </a:r>
          </a:p>
          <a:p>
            <a:pPr lvl="1"/>
            <a:r>
              <a:rPr lang="cy-GB" smtClean="0"/>
              <a:t>Ail lefel</a:t>
            </a:r>
          </a:p>
          <a:p>
            <a:pPr lvl="2"/>
            <a:r>
              <a:rPr lang="cy-GB" smtClean="0"/>
              <a:t>Trydydd lefel</a:t>
            </a:r>
          </a:p>
          <a:p>
            <a:pPr lvl="3"/>
            <a:r>
              <a:rPr lang="cy-GB" smtClean="0"/>
              <a:t>Pedwerydd lefel</a:t>
            </a:r>
          </a:p>
          <a:p>
            <a:pPr lvl="4"/>
            <a:r>
              <a:rPr lang="cy-GB" smtClean="0"/>
              <a:t>Pumed lefel</a:t>
            </a:r>
            <a:endParaRPr lang="cy-GB"/>
          </a:p>
        </p:txBody>
      </p:sp>
      <p:sp>
        <p:nvSpPr>
          <p:cNvPr id="7" name="Dalfan Dyddiad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B8C93-3DB6-44DE-80E1-4FCA84620C57}" type="datetimeFigureOut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07/03/2015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Dalfan Troedyn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Dalfan Rhif y Sleid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8991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eitl yn Un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Dyddiad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B8C93-3DB6-44DE-80E1-4FCA84620C57}" type="datetimeFigureOut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07/03/2015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Dalfan Troedyn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alfan Rhif y Sleid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7525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Gwa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lfan Dyddiad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B8C93-3DB6-44DE-80E1-4FCA84620C57}" type="datetimeFigureOut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07/03/2015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Dalfan Troedyn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Dalfan Rhif y Sleid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4517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ynnwys gyda Phennaw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Cynnwys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y-GB" smtClean="0"/>
              <a:t>Cliciwch i olygu arddulliau'r Meistr testun</a:t>
            </a:r>
          </a:p>
          <a:p>
            <a:pPr lvl="1"/>
            <a:r>
              <a:rPr lang="cy-GB" smtClean="0"/>
              <a:t>Ail lefel</a:t>
            </a:r>
          </a:p>
          <a:p>
            <a:pPr lvl="2"/>
            <a:r>
              <a:rPr lang="cy-GB" smtClean="0"/>
              <a:t>Trydydd lefel</a:t>
            </a:r>
          </a:p>
          <a:p>
            <a:pPr lvl="3"/>
            <a:r>
              <a:rPr lang="cy-GB" smtClean="0"/>
              <a:t>Pedwerydd lefel</a:t>
            </a:r>
          </a:p>
          <a:p>
            <a:pPr lvl="4"/>
            <a:r>
              <a:rPr lang="cy-GB" smtClean="0"/>
              <a:t>Pumed lefel</a:t>
            </a:r>
            <a:endParaRPr lang="cy-GB"/>
          </a:p>
        </p:txBody>
      </p:sp>
      <p:sp>
        <p:nvSpPr>
          <p:cNvPr id="4" name="Dalfan Testun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y-GB" smtClean="0"/>
              <a:t>Cliciwch i olygu arddulliau'r Meistr testun</a:t>
            </a:r>
          </a:p>
        </p:txBody>
      </p:sp>
      <p:sp>
        <p:nvSpPr>
          <p:cNvPr id="5" name="Dalfan Dyddiad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B8C93-3DB6-44DE-80E1-4FCA84620C57}" type="datetimeFigureOut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07/03/2015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alfan Troedyn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alfan Rhif y Sleid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47338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Llun gyda Phennaw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Llu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y-GB"/>
          </a:p>
        </p:txBody>
      </p:sp>
      <p:sp>
        <p:nvSpPr>
          <p:cNvPr id="4" name="Dalfan Testun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y-GB" smtClean="0"/>
              <a:t>Cliciwch i olygu arddulliau'r Meistr testun</a:t>
            </a:r>
          </a:p>
        </p:txBody>
      </p:sp>
      <p:sp>
        <p:nvSpPr>
          <p:cNvPr id="5" name="Dalfan Dyddiad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B8C93-3DB6-44DE-80E1-4FCA84620C57}" type="datetimeFigureOut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07/03/2015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alfan Troedyn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alfan Rhif y Sleid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3603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20000">
              <a:schemeClr val="accent1">
                <a:lumMod val="40000"/>
                <a:lumOff val="60000"/>
              </a:schemeClr>
            </a:gs>
            <a:gs pos="46000">
              <a:schemeClr val="tx2">
                <a:lumMod val="40000"/>
                <a:lumOff val="60000"/>
              </a:schemeClr>
            </a:gs>
            <a:gs pos="77000">
              <a:srgbClr val="CDDBED"/>
            </a:gs>
            <a:gs pos="96000">
              <a:schemeClr val="tx2">
                <a:lumMod val="40000"/>
                <a:lumOff val="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lfan Teit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Testun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y-GB" smtClean="0"/>
              <a:t>Cliciwch i olygu arddulliau'r Meistr testun</a:t>
            </a:r>
          </a:p>
          <a:p>
            <a:pPr lvl="1"/>
            <a:r>
              <a:rPr lang="cy-GB" smtClean="0"/>
              <a:t>Ail lefel</a:t>
            </a:r>
          </a:p>
          <a:p>
            <a:pPr lvl="2"/>
            <a:r>
              <a:rPr lang="cy-GB" smtClean="0"/>
              <a:t>Trydydd lefel</a:t>
            </a:r>
          </a:p>
          <a:p>
            <a:pPr lvl="3"/>
            <a:r>
              <a:rPr lang="cy-GB" smtClean="0"/>
              <a:t>Pedwerydd lefel</a:t>
            </a:r>
          </a:p>
          <a:p>
            <a:pPr lvl="4"/>
            <a:r>
              <a:rPr lang="cy-GB" smtClean="0"/>
              <a:t>Pumed lefel</a:t>
            </a:r>
            <a:endParaRPr lang="cy-GB"/>
          </a:p>
        </p:txBody>
      </p:sp>
      <p:sp>
        <p:nvSpPr>
          <p:cNvPr id="4" name="Dalfan Dyddiad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AB8C93-3DB6-44DE-80E1-4FCA84620C57}" type="datetimeFigureOut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07/03/2015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alfan Troedyn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alfan Rhif y Sleid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3688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y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95536" y="1052736"/>
            <a:ext cx="835292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prstClr val="black"/>
                </a:solidFill>
              </a:rPr>
              <a:t>●</a:t>
            </a:r>
            <a:r>
              <a:rPr lang="en-GB" dirty="0" err="1">
                <a:solidFill>
                  <a:prstClr val="black"/>
                </a:solidFill>
              </a:rPr>
              <a:t>Fy</a:t>
            </a:r>
            <a:r>
              <a:rPr lang="en-GB" dirty="0">
                <a:solidFill>
                  <a:prstClr val="black"/>
                </a:solidFill>
              </a:rPr>
              <a:t>  nod i </a:t>
            </a:r>
            <a:r>
              <a:rPr lang="en-GB" dirty="0" err="1">
                <a:solidFill>
                  <a:prstClr val="black"/>
                </a:solidFill>
              </a:rPr>
              <a:t>yw</a:t>
            </a:r>
            <a:r>
              <a:rPr lang="en-GB" dirty="0">
                <a:solidFill>
                  <a:prstClr val="black"/>
                </a:solidFill>
              </a:rPr>
              <a:t> i </a:t>
            </a:r>
            <a:r>
              <a:rPr lang="en-GB" dirty="0" err="1">
                <a:solidFill>
                  <a:prstClr val="black"/>
                </a:solidFill>
              </a:rPr>
              <a:t>wella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safon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darllen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disgybl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blwyddyn</a:t>
            </a:r>
            <a:r>
              <a:rPr lang="en-GB" dirty="0">
                <a:solidFill>
                  <a:prstClr val="black"/>
                </a:solidFill>
              </a:rPr>
              <a:t> 7 </a:t>
            </a:r>
            <a:r>
              <a:rPr lang="en-GB" dirty="0" err="1">
                <a:solidFill>
                  <a:prstClr val="black"/>
                </a:solidFill>
              </a:rPr>
              <a:t>trwy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gynnal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sesiynau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darllen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boreuol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gyda’r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disgybl</a:t>
            </a:r>
            <a:r>
              <a:rPr lang="en-GB" dirty="0">
                <a:solidFill>
                  <a:prstClr val="black"/>
                </a:solidFill>
              </a:rPr>
              <a:t> am </a:t>
            </a:r>
            <a:r>
              <a:rPr lang="en-GB" dirty="0" err="1">
                <a:solidFill>
                  <a:prstClr val="black"/>
                </a:solidFill>
              </a:rPr>
              <a:t>dymor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cyfan</a:t>
            </a:r>
            <a:r>
              <a:rPr lang="en-GB" dirty="0">
                <a:solidFill>
                  <a:prstClr val="black"/>
                </a:solidFill>
              </a:rPr>
              <a:t>.  </a:t>
            </a:r>
          </a:p>
          <a:p>
            <a:endParaRPr lang="en-GB" dirty="0">
              <a:solidFill>
                <a:prstClr val="black"/>
              </a:solidFill>
            </a:endParaRPr>
          </a:p>
          <a:p>
            <a:r>
              <a:rPr lang="en-GB" dirty="0" err="1">
                <a:solidFill>
                  <a:prstClr val="black"/>
                </a:solidFill>
              </a:rPr>
              <a:t>Byddaf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yn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cyflawni’r</a:t>
            </a:r>
            <a:r>
              <a:rPr lang="en-GB" dirty="0">
                <a:solidFill>
                  <a:prstClr val="black"/>
                </a:solidFill>
              </a:rPr>
              <a:t> nod </a:t>
            </a:r>
            <a:r>
              <a:rPr lang="en-GB" dirty="0" err="1">
                <a:solidFill>
                  <a:prstClr val="black"/>
                </a:solidFill>
              </a:rPr>
              <a:t>yma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trwy</a:t>
            </a:r>
            <a:r>
              <a:rPr lang="en-GB" dirty="0">
                <a:solidFill>
                  <a:prstClr val="black"/>
                </a:solidFill>
              </a:rPr>
              <a:t>:</a:t>
            </a:r>
          </a:p>
          <a:p>
            <a:pPr>
              <a:buFontTx/>
              <a:buChar char="-"/>
            </a:pPr>
            <a:r>
              <a:rPr lang="en-GB" dirty="0" err="1">
                <a:solidFill>
                  <a:prstClr val="black"/>
                </a:solidFill>
              </a:rPr>
              <a:t>Sicrhau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fy</a:t>
            </a:r>
            <a:r>
              <a:rPr lang="en-GB" dirty="0">
                <a:solidFill>
                  <a:prstClr val="black"/>
                </a:solidFill>
              </a:rPr>
              <a:t> mod </a:t>
            </a:r>
            <a:r>
              <a:rPr lang="en-GB" dirty="0" err="1">
                <a:solidFill>
                  <a:prstClr val="black"/>
                </a:solidFill>
              </a:rPr>
              <a:t>yn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bresennol</a:t>
            </a:r>
            <a:r>
              <a:rPr lang="en-GB" dirty="0">
                <a:solidFill>
                  <a:prstClr val="black"/>
                </a:solidFill>
              </a:rPr>
              <a:t> ac </a:t>
            </a:r>
            <a:r>
              <a:rPr lang="en-GB" dirty="0" err="1">
                <a:solidFill>
                  <a:prstClr val="black"/>
                </a:solidFill>
              </a:rPr>
              <a:t>yn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brydlon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ar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gyfer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pob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sesiwn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darllen</a:t>
            </a:r>
            <a:r>
              <a:rPr lang="en-GB" dirty="0">
                <a:solidFill>
                  <a:prstClr val="black"/>
                </a:solidFill>
              </a:rPr>
              <a:t>.</a:t>
            </a:r>
          </a:p>
          <a:p>
            <a:pPr>
              <a:buFontTx/>
              <a:buChar char="-"/>
            </a:pPr>
            <a:r>
              <a:rPr lang="en-GB" dirty="0" err="1">
                <a:solidFill>
                  <a:prstClr val="black"/>
                </a:solidFill>
              </a:rPr>
              <a:t>Darganfod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gwallau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cyffredin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gan</a:t>
            </a:r>
            <a:r>
              <a:rPr lang="en-GB" dirty="0">
                <a:solidFill>
                  <a:prstClr val="black"/>
                </a:solidFill>
              </a:rPr>
              <a:t> y </a:t>
            </a:r>
            <a:r>
              <a:rPr lang="en-GB" dirty="0" err="1">
                <a:solidFill>
                  <a:prstClr val="black"/>
                </a:solidFill>
              </a:rPr>
              <a:t>disgybl</a:t>
            </a:r>
            <a:r>
              <a:rPr lang="en-GB" dirty="0">
                <a:solidFill>
                  <a:prstClr val="black"/>
                </a:solidFill>
              </a:rPr>
              <a:t>.</a:t>
            </a:r>
          </a:p>
          <a:p>
            <a:pPr>
              <a:buFontTx/>
              <a:buChar char="-"/>
            </a:pPr>
            <a:r>
              <a:rPr lang="en-GB" dirty="0" err="1">
                <a:solidFill>
                  <a:prstClr val="black"/>
                </a:solidFill>
              </a:rPr>
              <a:t>Dewis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llyfrau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addas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ar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gyfer</a:t>
            </a:r>
            <a:r>
              <a:rPr lang="en-GB" dirty="0">
                <a:solidFill>
                  <a:prstClr val="black"/>
                </a:solidFill>
              </a:rPr>
              <a:t> y </a:t>
            </a:r>
            <a:r>
              <a:rPr lang="en-GB" dirty="0" err="1">
                <a:solidFill>
                  <a:prstClr val="black"/>
                </a:solidFill>
              </a:rPr>
              <a:t>disgybl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er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mwyn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targedu’r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gwallau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yma</a:t>
            </a:r>
            <a:r>
              <a:rPr lang="en-GB" dirty="0">
                <a:solidFill>
                  <a:prstClr val="black"/>
                </a:solidFill>
              </a:rPr>
              <a:t>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95536" y="4005064"/>
            <a:ext cx="806489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prstClr val="black"/>
                </a:solidFill>
              </a:rPr>
              <a:t>● </a:t>
            </a:r>
            <a:r>
              <a:rPr lang="en-GB" dirty="0" err="1">
                <a:solidFill>
                  <a:prstClr val="black"/>
                </a:solidFill>
              </a:rPr>
              <a:t>Ein</a:t>
            </a:r>
            <a:r>
              <a:rPr lang="en-GB" dirty="0">
                <a:solidFill>
                  <a:prstClr val="black"/>
                </a:solidFill>
              </a:rPr>
              <a:t> nod i </a:t>
            </a:r>
            <a:r>
              <a:rPr lang="en-GB" dirty="0" err="1">
                <a:solidFill>
                  <a:prstClr val="black"/>
                </a:solidFill>
              </a:rPr>
              <a:t>yw</a:t>
            </a:r>
            <a:r>
              <a:rPr lang="en-GB" dirty="0">
                <a:solidFill>
                  <a:prstClr val="black"/>
                </a:solidFill>
              </a:rPr>
              <a:t> i </a:t>
            </a:r>
            <a:r>
              <a:rPr lang="en-GB" dirty="0" err="1">
                <a:solidFill>
                  <a:prstClr val="black"/>
                </a:solidFill>
              </a:rPr>
              <a:t>yrru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bocsys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gyda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anrhegion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Nadolig</a:t>
            </a:r>
            <a:r>
              <a:rPr lang="en-GB" dirty="0">
                <a:solidFill>
                  <a:prstClr val="black"/>
                </a:solidFill>
              </a:rPr>
              <a:t> i </a:t>
            </a:r>
            <a:r>
              <a:rPr lang="en-GB" dirty="0" err="1">
                <a:solidFill>
                  <a:prstClr val="black"/>
                </a:solidFill>
              </a:rPr>
              <a:t>blant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yn</a:t>
            </a:r>
            <a:r>
              <a:rPr lang="en-GB" dirty="0">
                <a:solidFill>
                  <a:prstClr val="black"/>
                </a:solidFill>
              </a:rPr>
              <a:t> Romania </a:t>
            </a:r>
            <a:r>
              <a:rPr lang="en-GB" dirty="0" err="1">
                <a:solidFill>
                  <a:prstClr val="black"/>
                </a:solidFill>
              </a:rPr>
              <a:t>trwy</a:t>
            </a:r>
            <a:r>
              <a:rPr lang="en-GB" dirty="0">
                <a:solidFill>
                  <a:prstClr val="black"/>
                </a:solidFill>
              </a:rPr>
              <a:t> ‘T4U’.</a:t>
            </a:r>
          </a:p>
          <a:p>
            <a:endParaRPr lang="en-GB" dirty="0">
              <a:solidFill>
                <a:prstClr val="black"/>
              </a:solidFill>
            </a:endParaRPr>
          </a:p>
          <a:p>
            <a:r>
              <a:rPr lang="en-GB" dirty="0" err="1">
                <a:solidFill>
                  <a:prstClr val="black"/>
                </a:solidFill>
              </a:rPr>
              <a:t>Byddwn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yn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cyflawni’r</a:t>
            </a:r>
            <a:r>
              <a:rPr lang="en-GB" dirty="0">
                <a:solidFill>
                  <a:prstClr val="black"/>
                </a:solidFill>
              </a:rPr>
              <a:t> nod </a:t>
            </a:r>
            <a:r>
              <a:rPr lang="en-GB" dirty="0" err="1">
                <a:solidFill>
                  <a:prstClr val="black"/>
                </a:solidFill>
              </a:rPr>
              <a:t>yma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trwy</a:t>
            </a:r>
            <a:r>
              <a:rPr lang="en-GB" dirty="0">
                <a:solidFill>
                  <a:prstClr val="black"/>
                </a:solidFill>
              </a:rPr>
              <a:t>:</a:t>
            </a:r>
          </a:p>
          <a:p>
            <a:pPr>
              <a:buFontTx/>
              <a:buChar char="-"/>
            </a:pPr>
            <a:r>
              <a:rPr lang="en-GB" dirty="0" err="1">
                <a:solidFill>
                  <a:prstClr val="black"/>
                </a:solidFill>
              </a:rPr>
              <a:t>Sicrhau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ein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bod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yn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cydweithio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yn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effeithiol</a:t>
            </a:r>
            <a:r>
              <a:rPr lang="en-GB" dirty="0">
                <a:solidFill>
                  <a:prstClr val="black"/>
                </a:solidFill>
              </a:rPr>
              <a:t> a </a:t>
            </a:r>
            <a:r>
              <a:rPr lang="en-GB" dirty="0" err="1">
                <a:solidFill>
                  <a:prstClr val="black"/>
                </a:solidFill>
              </a:rPr>
              <a:t>chwblhau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ein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tasgau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unigol</a:t>
            </a:r>
            <a:r>
              <a:rPr lang="en-GB" dirty="0">
                <a:solidFill>
                  <a:prstClr val="black"/>
                </a:solidFill>
              </a:rPr>
              <a:t>.</a:t>
            </a:r>
          </a:p>
          <a:p>
            <a:pPr>
              <a:buFontTx/>
              <a:buChar char="-"/>
            </a:pPr>
            <a:r>
              <a:rPr lang="en-GB" dirty="0" err="1">
                <a:solidFill>
                  <a:prstClr val="black"/>
                </a:solidFill>
              </a:rPr>
              <a:t>Codi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ymwybyddiaeth</a:t>
            </a:r>
            <a:r>
              <a:rPr lang="en-GB" dirty="0">
                <a:solidFill>
                  <a:prstClr val="black"/>
                </a:solidFill>
              </a:rPr>
              <a:t> o </a:t>
            </a:r>
            <a:r>
              <a:rPr lang="en-GB" dirty="0" err="1">
                <a:solidFill>
                  <a:prstClr val="black"/>
                </a:solidFill>
              </a:rPr>
              <a:t>fewn</a:t>
            </a:r>
            <a:r>
              <a:rPr lang="en-GB" dirty="0">
                <a:solidFill>
                  <a:prstClr val="black"/>
                </a:solidFill>
              </a:rPr>
              <a:t> yr </a:t>
            </a:r>
            <a:r>
              <a:rPr lang="en-GB" dirty="0" err="1">
                <a:solidFill>
                  <a:prstClr val="black"/>
                </a:solidFill>
              </a:rPr>
              <a:t>ysgol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er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mwyn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sicrhau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bod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pawb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yn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gwybod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pam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ein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bod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yn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casglu’r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bocsys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Nadolig</a:t>
            </a:r>
            <a:r>
              <a:rPr lang="en-GB" dirty="0">
                <a:solidFill>
                  <a:prstClr val="black"/>
                </a:solidFill>
              </a:rPr>
              <a:t>.</a:t>
            </a:r>
          </a:p>
          <a:p>
            <a:pPr>
              <a:buFontTx/>
              <a:buChar char="-"/>
            </a:pPr>
            <a:r>
              <a:rPr lang="en-GB" dirty="0" err="1">
                <a:solidFill>
                  <a:prstClr val="black"/>
                </a:solidFill>
              </a:rPr>
              <a:t>Hysbysebu</a:t>
            </a:r>
            <a:r>
              <a:rPr lang="en-GB" dirty="0">
                <a:solidFill>
                  <a:prstClr val="black"/>
                </a:solidFill>
              </a:rPr>
              <a:t> ac </a:t>
            </a:r>
            <a:r>
              <a:rPr lang="en-GB" dirty="0" err="1">
                <a:solidFill>
                  <a:prstClr val="black"/>
                </a:solidFill>
              </a:rPr>
              <a:t>annog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disgyblion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i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gasglu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yn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gyson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yn</a:t>
            </a:r>
            <a:r>
              <a:rPr lang="en-GB" dirty="0">
                <a:solidFill>
                  <a:prstClr val="black"/>
                </a:solidFill>
              </a:rPr>
              <a:t> yr </a:t>
            </a:r>
            <a:r>
              <a:rPr lang="en-GB" dirty="0" err="1">
                <a:solidFill>
                  <a:prstClr val="black"/>
                </a:solidFill>
              </a:rPr>
              <a:t>wythnosau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sy’n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arwian</a:t>
            </a:r>
            <a:r>
              <a:rPr lang="en-GB" dirty="0">
                <a:solidFill>
                  <a:prstClr val="black"/>
                </a:solidFill>
              </a:rPr>
              <a:t> at y </a:t>
            </a:r>
            <a:r>
              <a:rPr lang="en-GB" dirty="0" err="1">
                <a:solidFill>
                  <a:prstClr val="black"/>
                </a:solidFill>
              </a:rPr>
              <a:t>dyddiad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ble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byddwn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yn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gyrru’r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bocsys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Nadolig</a:t>
            </a:r>
            <a:r>
              <a:rPr lang="en-GB" dirty="0">
                <a:solidFill>
                  <a:prstClr val="black"/>
                </a:solidFill>
              </a:rPr>
              <a:t>. </a:t>
            </a:r>
          </a:p>
        </p:txBody>
      </p:sp>
      <p:sp>
        <p:nvSpPr>
          <p:cNvPr id="5" name="Rectangle 4"/>
          <p:cNvSpPr/>
          <p:nvPr/>
        </p:nvSpPr>
        <p:spPr>
          <a:xfrm>
            <a:off x="899592" y="332656"/>
            <a:ext cx="674986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dirty="0" err="1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Dyma</a:t>
            </a:r>
            <a:r>
              <a:rPr lang="en-US" sz="2800" b="1" dirty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2800" b="1" dirty="0" err="1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enghraifft</a:t>
            </a:r>
            <a:r>
              <a:rPr lang="en-US" sz="2800" b="1" dirty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o nod ac </a:t>
            </a:r>
            <a:r>
              <a:rPr lang="en-US" sz="2800" b="1" dirty="0" err="1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amcanion</a:t>
            </a:r>
            <a:r>
              <a:rPr lang="en-US" sz="2800" b="1" dirty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2800" b="1" dirty="0" err="1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unigol</a:t>
            </a:r>
            <a:r>
              <a:rPr lang="en-US" sz="2800" b="1" dirty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…</a:t>
            </a:r>
          </a:p>
        </p:txBody>
      </p:sp>
      <p:sp>
        <p:nvSpPr>
          <p:cNvPr id="6" name="Rectangle 5"/>
          <p:cNvSpPr/>
          <p:nvPr/>
        </p:nvSpPr>
        <p:spPr>
          <a:xfrm>
            <a:off x="899592" y="3356992"/>
            <a:ext cx="659039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dirty="0" err="1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Dyma</a:t>
            </a:r>
            <a:r>
              <a:rPr lang="en-US" sz="2800" b="1" dirty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2800" b="1" dirty="0" err="1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enghraifft</a:t>
            </a:r>
            <a:r>
              <a:rPr lang="en-US" sz="2800" b="1" dirty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o nod ac </a:t>
            </a:r>
            <a:r>
              <a:rPr lang="en-US" sz="2800" b="1" dirty="0" err="1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amcanion</a:t>
            </a:r>
            <a:r>
              <a:rPr lang="en-US" sz="2800" b="1" dirty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2800" b="1" dirty="0" err="1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grŵp</a:t>
            </a:r>
            <a:r>
              <a:rPr lang="en-US" sz="2800" b="1" dirty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…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>
                <a:solidFill>
                  <a:prstClr val="black">
                    <a:tint val="75000"/>
                  </a:prstClr>
                </a:solidFill>
              </a:rPr>
              <a:t>CENEDLAETHOL/CYMUNEDOL/13.1</a:t>
            </a:r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5552795"/>
      </p:ext>
    </p:extLst>
  </p:cSld>
  <p:clrMapOvr>
    <a:masterClrMapping/>
  </p:clrMapOvr>
</p:sld>
</file>

<file path=ppt/theme/theme1.xml><?xml version="1.0" encoding="utf-8"?>
<a:theme xmlns:a="http://schemas.openxmlformats.org/drawingml/2006/main" name="Thema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164</Words>
  <Application>Microsoft Office PowerPoint</Application>
  <PresentationFormat>On-screen Show (4:3)</PresentationFormat>
  <Paragraphs>15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Thema Office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 </dc:creator>
  <cp:lastModifiedBy> </cp:lastModifiedBy>
  <cp:revision>2</cp:revision>
  <dcterms:created xsi:type="dcterms:W3CDTF">2015-03-07T13:18:32Z</dcterms:created>
  <dcterms:modified xsi:type="dcterms:W3CDTF">2015-03-07T13:20:29Z</dcterms:modified>
</cp:coreProperties>
</file>