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8341-1713-4ADB-B529-D75F00439EDC}" type="datetimeFigureOut">
              <a:rPr lang="cy-GB" smtClean="0"/>
              <a:t>05/05/2015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FECF8-BAB1-4557-B4E8-638FB36C43B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76443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3A2FECF8-BAB1-4557-B4E8-638FB36C43B8}" type="slidenum">
              <a:rPr lang="cy-GB" sz="1200" b="0" i="0">
                <a:latin typeface="Calibri"/>
                <a:ea typeface="+mn-ea"/>
                <a:cs typeface="+mn-cs"/>
              </a:rPr>
              <a:t>1</a:t>
            </a:fld>
            <a:endParaRPr lang="cy-GB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45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>
              <a:buNone/>
            </a:pPr>
            <a:r>
              <a:rPr lang="en-US" sz="8000" b="0" i="0">
                <a:solidFill>
                  <a:schemeClr val="tx1"/>
                </a:solidFill>
                <a:effectLst/>
                <a:latin typeface="Garamond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>
              <a:buNone/>
            </a:pPr>
            <a:r>
              <a:rPr lang="en-US" sz="8000" b="0" i="0">
                <a:solidFill>
                  <a:schemeClr val="tx1"/>
                </a:solidFill>
                <a:effectLst/>
                <a:latin typeface="Garamond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>
              <a:buNone/>
            </a:pPr>
            <a:r>
              <a:rPr lang="en-US" sz="8000" b="0" i="0">
                <a:solidFill>
                  <a:schemeClr val="tx1"/>
                </a:solidFill>
                <a:effectLst/>
                <a:latin typeface="Garamond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>
              <a:buNone/>
            </a:pPr>
            <a:r>
              <a:rPr lang="en-US" sz="8000" b="0" i="0">
                <a:solidFill>
                  <a:schemeClr val="tx1"/>
                </a:solidFill>
                <a:effectLst/>
                <a:latin typeface="Garamond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GB" sz="5400" b="0" i="0">
                <a:solidFill>
                  <a:schemeClr val="tx1">
                    <a:lumMod val="85000"/>
                  </a:schemeClr>
                </a:solidFill>
                <a:latin typeface="Garamond"/>
                <a:ea typeface="+mj-ea"/>
                <a:cs typeface="+mj-cs"/>
              </a:rPr>
              <a:t>Sut i Drefnu a Chynnal Cyfarfodydd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0" i="0">
                <a:solidFill>
                  <a:schemeClr val="tx1"/>
                </a:solidFill>
              </a:rPr>
              <a:t>Awgrymiadau.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buNone/>
            </a:pPr>
            <a:r>
              <a:rPr lang="en-US" sz="1000" b="0" i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C 3.3</a:t>
            </a:r>
            <a:endParaRPr lang="en-US" sz="1000" b="0" i="0">
              <a:solidFill>
                <a:schemeClr val="tx1"/>
              </a:solidFill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5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GB" sz="4400" b="0" i="0">
                <a:solidFill>
                  <a:schemeClr val="tx1">
                    <a:lumMod val="85000"/>
                  </a:schemeClr>
                </a:solidFill>
                <a:latin typeface="Garamond"/>
                <a:ea typeface="+mj-ea"/>
                <a:cs typeface="+mj-cs"/>
              </a:rPr>
              <a:t>Cyn y Cyfarfod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3464" indent="-283464" algn="l" defTabSz="457200">
              <a:spcBef>
                <a:spcPts val="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endParaRPr lang="en-US" dirty="0" smtClean="0"/>
          </a:p>
          <a:p>
            <a:pPr marL="283464" indent="-283464" algn="l" defTabSz="457200">
              <a:spcBef>
                <a:spcPts val="576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GB" sz="2400" b="0" i="0">
                <a:solidFill>
                  <a:schemeClr val="tx1">
                    <a:lumMod val="85000"/>
                  </a:schemeClr>
                </a:solidFill>
                <a:latin typeface="Garamond"/>
                <a:ea typeface="+mn-ea"/>
                <a:cs typeface="+mn-cs"/>
              </a:rPr>
              <a:t>Atgoffwch eich hun o'ch rôl a'ch cyfrifoldebau.</a:t>
            </a:r>
          </a:p>
          <a:p>
            <a:pPr marL="283464" indent="-283464" algn="l" defTabSz="457200">
              <a:spcBef>
                <a:spcPts val="576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GB" sz="2400" b="0" i="0">
                <a:solidFill>
                  <a:schemeClr val="tx1">
                    <a:lumMod val="85000"/>
                  </a:schemeClr>
                </a:solidFill>
                <a:latin typeface="Garamond"/>
                <a:ea typeface="+mn-ea"/>
                <a:cs typeface="+mn-cs"/>
              </a:rPr>
              <a:t>Dewiswch amser a lleoliad i'r cyfarfod.</a:t>
            </a:r>
          </a:p>
          <a:p>
            <a:pPr marL="283464" indent="-283464" algn="l" defTabSz="457200">
              <a:spcBef>
                <a:spcPts val="576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GB" sz="2400" b="0" i="0">
                <a:solidFill>
                  <a:schemeClr val="tx1">
                    <a:lumMod val="85000"/>
                  </a:schemeClr>
                </a:solidFill>
                <a:latin typeface="Garamond"/>
                <a:ea typeface="+mn-ea"/>
                <a:cs typeface="+mn-cs"/>
              </a:rPr>
              <a:t>Paratowch dempled i gofnodi'r manylion.</a:t>
            </a:r>
          </a:p>
          <a:p>
            <a:pPr marL="283464" indent="-283464" algn="l" defTabSz="457200">
              <a:spcBef>
                <a:spcPts val="576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GB" sz="2400" b="0" i="0">
                <a:solidFill>
                  <a:schemeClr val="tx1">
                    <a:lumMod val="85000"/>
                  </a:schemeClr>
                </a:solidFill>
                <a:latin typeface="Garamond"/>
                <a:ea typeface="+mn-ea"/>
                <a:cs typeface="+mn-cs"/>
              </a:rPr>
              <a:t>Dewiswch agenda neu bynciau i'w trafod.</a:t>
            </a:r>
          </a:p>
          <a:p>
            <a:pPr marL="283464" indent="-283464" algn="l" defTabSz="457200">
              <a:spcBef>
                <a:spcPts val="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endParaRPr lang="en-US" dirty="0" smtClean="0"/>
          </a:p>
          <a:p>
            <a:pPr marL="283464" indent="-283464" algn="l" defTabSz="457200">
              <a:spcBef>
                <a:spcPts val="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69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GB" sz="4400" b="0" i="0">
                <a:solidFill>
                  <a:schemeClr val="tx1">
                    <a:lumMod val="85000"/>
                  </a:schemeClr>
                </a:solidFill>
                <a:latin typeface="Garamond"/>
                <a:ea typeface="+mj-ea"/>
                <a:cs typeface="+mj-cs"/>
              </a:rPr>
              <a:t>Cymryd Cofnodion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defTabSz="457200">
              <a:spcBef>
                <a:spcPts val="576"/>
              </a:spcBef>
              <a:spcAft>
                <a:spcPts val="600"/>
              </a:spcAft>
              <a:buNone/>
            </a:pPr>
            <a:r>
              <a:rPr lang="en-GB" sz="2400" b="0" i="0">
                <a:solidFill>
                  <a:schemeClr val="tx1">
                    <a:lumMod val="85000"/>
                  </a:schemeClr>
                </a:solidFill>
                <a:latin typeface="Garamond"/>
                <a:ea typeface="+mn-ea"/>
                <a:cs typeface="+mn-cs"/>
              </a:rPr>
              <a:t>Cofnodwch:</a:t>
            </a:r>
          </a:p>
          <a:p>
            <a:pPr marL="283464" indent="-283464" algn="l" defTabSz="457200">
              <a:spcBef>
                <a:spcPts val="576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/>
              <a:buChar char="Ø"/>
            </a:pPr>
            <a:r>
              <a:rPr lang="en-GB" sz="2400" b="0" i="0">
                <a:solidFill>
                  <a:schemeClr val="tx1">
                    <a:lumMod val="85000"/>
                  </a:schemeClr>
                </a:solidFill>
                <a:latin typeface="Garamond"/>
                <a:ea typeface="+mn-ea"/>
                <a:cs typeface="+mn-cs"/>
              </a:rPr>
              <a:t>Dyddiad a lleoliad y cyfarfod</a:t>
            </a:r>
          </a:p>
          <a:p>
            <a:pPr marL="283464" indent="-283464" algn="l" defTabSz="457200">
              <a:spcBef>
                <a:spcPts val="576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/>
              <a:buChar char="Ø"/>
            </a:pPr>
            <a:r>
              <a:rPr lang="en-GB" sz="2400" b="0" i="0">
                <a:solidFill>
                  <a:schemeClr val="tx1">
                    <a:lumMod val="85000"/>
                  </a:schemeClr>
                </a:solidFill>
                <a:latin typeface="Garamond"/>
                <a:ea typeface="+mn-ea"/>
                <a:cs typeface="+mn-cs"/>
              </a:rPr>
              <a:t>Pwy sy'n bresennol/absennol.</a:t>
            </a:r>
          </a:p>
          <a:p>
            <a:pPr marL="283464" indent="-283464" algn="l" defTabSz="457200">
              <a:spcBef>
                <a:spcPts val="576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/>
              <a:buChar char="Ø"/>
            </a:pPr>
            <a:r>
              <a:rPr lang="en-GB" sz="2400" b="0" i="0">
                <a:solidFill>
                  <a:schemeClr val="tx1">
                    <a:lumMod val="85000"/>
                  </a:schemeClr>
                </a:solidFill>
                <a:latin typeface="Garamond"/>
                <a:ea typeface="+mn-ea"/>
                <a:cs typeface="+mn-cs"/>
              </a:rPr>
              <a:t>Pynciau a drafodwyd a phenderfyniadau a wnaed.</a:t>
            </a:r>
          </a:p>
          <a:p>
            <a:pPr marL="283464" indent="-283464" algn="l" defTabSz="457200">
              <a:spcBef>
                <a:spcPts val="576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/>
              <a:buChar char="Ø"/>
            </a:pPr>
            <a:r>
              <a:rPr lang="en-GB" sz="2400" b="0" i="0">
                <a:solidFill>
                  <a:schemeClr val="tx1">
                    <a:lumMod val="85000"/>
                  </a:schemeClr>
                </a:solidFill>
                <a:latin typeface="Garamond"/>
                <a:ea typeface="+mn-ea"/>
                <a:cs typeface="+mn-cs"/>
              </a:rPr>
              <a:t>Camau sydd angen eu cymryd a phwy sy'n gyfrifol</a:t>
            </a:r>
          </a:p>
          <a:p>
            <a:pPr marL="283464" indent="-283464" algn="l" defTabSz="457200">
              <a:spcBef>
                <a:spcPts val="576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/>
              <a:buChar char="Ø"/>
            </a:pPr>
            <a:r>
              <a:rPr lang="en-GB" sz="2400" b="0" i="0">
                <a:solidFill>
                  <a:schemeClr val="tx1">
                    <a:lumMod val="85000"/>
                  </a:schemeClr>
                </a:solidFill>
                <a:latin typeface="Garamond"/>
                <a:ea typeface="+mn-ea"/>
                <a:cs typeface="+mn-cs"/>
              </a:rPr>
              <a:t>Dyddiad cau ar gyfer cymryd y camau.</a:t>
            </a:r>
          </a:p>
          <a:p>
            <a:pPr marL="283464" indent="-283464" algn="l" defTabSz="457200">
              <a:spcBef>
                <a:spcPts val="576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/>
              <a:buChar char="Ø"/>
            </a:pPr>
            <a:r>
              <a:rPr lang="en-GB" sz="2400" b="0" i="0">
                <a:solidFill>
                  <a:schemeClr val="tx1">
                    <a:lumMod val="85000"/>
                  </a:schemeClr>
                </a:solidFill>
                <a:latin typeface="Garamond"/>
                <a:ea typeface="+mn-ea"/>
                <a:cs typeface="+mn-cs"/>
              </a:rPr>
              <a:t>Manylion dyddiad a lleoliad y cyfarfod nesaf</a:t>
            </a:r>
          </a:p>
        </p:txBody>
      </p:sp>
    </p:spTree>
    <p:extLst>
      <p:ext uri="{BB962C8B-B14F-4D97-AF65-F5344CB8AC3E}">
        <p14:creationId xmlns:p14="http://schemas.microsoft.com/office/powerpoint/2010/main" val="14262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GB" sz="4400" b="0" i="0">
                <a:solidFill>
                  <a:schemeClr val="tx1">
                    <a:lumMod val="85000"/>
                  </a:schemeClr>
                </a:solidFill>
                <a:latin typeface="Garamond"/>
                <a:ea typeface="+mj-ea"/>
                <a:cs typeface="+mj-cs"/>
              </a:rPr>
              <a:t>Gair i Gall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3464" indent="-283464" algn="l" defTabSz="457200">
              <a:spcBef>
                <a:spcPts val="576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GB" sz="2400" b="0" i="0">
                <a:solidFill>
                  <a:schemeClr val="tx1">
                    <a:lumMod val="85000"/>
                  </a:schemeClr>
                </a:solidFill>
                <a:latin typeface="Garamond"/>
                <a:ea typeface="+mn-ea"/>
                <a:cs typeface="+mn-cs"/>
              </a:rPr>
              <a:t>Cofiwch deipio cofnodion y cyfarfodydd yn ddi-oed.</a:t>
            </a:r>
          </a:p>
          <a:p>
            <a:pPr marL="283464" indent="-283464" algn="l" defTabSz="457200">
              <a:spcBef>
                <a:spcPts val="576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GB" sz="2400" b="0" i="0">
                <a:solidFill>
                  <a:schemeClr val="tx1">
                    <a:lumMod val="85000"/>
                  </a:schemeClr>
                </a:solidFill>
                <a:latin typeface="Garamond"/>
                <a:ea typeface="+mn-ea"/>
                <a:cs typeface="+mn-cs"/>
              </a:rPr>
              <a:t>Cofiwch ddosbarthu'r cofnodion i bawb oedd yn bresennol a phawb oedd yn absennol.</a:t>
            </a:r>
          </a:p>
          <a:p>
            <a:pPr marL="283464" indent="-283464" algn="l" defTabSz="457200">
              <a:spcBef>
                <a:spcPts val="576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GB" sz="2400" b="0" i="0">
                <a:solidFill>
                  <a:schemeClr val="tx1">
                    <a:lumMod val="85000"/>
                  </a:schemeClr>
                </a:solidFill>
                <a:latin typeface="Garamond"/>
                <a:ea typeface="+mn-ea"/>
                <a:cs typeface="+mn-cs"/>
              </a:rPr>
              <a:t>Peidiwch ag ysgrifennu popeth ddywedodd pawb. Byddwch yn gryno.</a:t>
            </a:r>
          </a:p>
          <a:p>
            <a:pPr marL="283464" indent="-283464" algn="l" defTabSz="457200">
              <a:spcBef>
                <a:spcPts val="576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GB" sz="2400" b="0" i="0">
                <a:solidFill>
                  <a:schemeClr val="tx1">
                    <a:lumMod val="85000"/>
                  </a:schemeClr>
                </a:solidFill>
                <a:latin typeface="Garamond"/>
                <a:ea typeface="+mn-ea"/>
                <a:cs typeface="+mn-cs"/>
              </a:rPr>
              <a:t>Cofiwch gadw cofnod o bob cyfarfod. Hwn fydd yr unig gofnod ymhell ar ôl i bawb anghofio.</a:t>
            </a:r>
          </a:p>
        </p:txBody>
      </p:sp>
    </p:spTree>
    <p:extLst>
      <p:ext uri="{BB962C8B-B14F-4D97-AF65-F5344CB8AC3E}">
        <p14:creationId xmlns:p14="http://schemas.microsoft.com/office/powerpoint/2010/main" val="42329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71675"/>
            <a:ext cx="9601196" cy="1303867"/>
          </a:xfrm>
        </p:spPr>
        <p:txBody>
          <a:bodyPr>
            <a:normAutofit fontScale="90000"/>
          </a:bodyPr>
          <a:lstStyle/>
          <a:p>
            <a:pPr algn="ctr" defTabSz="457200">
              <a:spcBef>
                <a:spcPts val="0"/>
              </a:spcBef>
              <a:buNone/>
            </a:pPr>
            <a:r>
              <a:rPr lang="en-GB" sz="4400" b="0" i="0">
                <a:solidFill>
                  <a:schemeClr val="tx1">
                    <a:lumMod val="85000"/>
                  </a:schemeClr>
                </a:solidFill>
                <a:latin typeface="Garamond"/>
                <a:ea typeface="+mj-ea"/>
                <a:cs typeface="+mj-cs"/>
              </a:rPr>
              <a:t>Enghraifft o Dempled i Gofnodi Cofnodion.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868" t="20586" r="18319" b="17311"/>
          <a:stretch/>
        </p:blipFill>
        <p:spPr>
          <a:xfrm>
            <a:off x="1857828" y="1872342"/>
            <a:ext cx="8113487" cy="437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7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149</Words>
  <Application>Microsoft Office PowerPoint</Application>
  <PresentationFormat>Widescreen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Wingdings</vt:lpstr>
      <vt:lpstr>Organic</vt:lpstr>
      <vt:lpstr>Sut i Drefnu a Chynnal Cyfarfodydd</vt:lpstr>
      <vt:lpstr>Cyn y Cyfarfod</vt:lpstr>
      <vt:lpstr>Cymryd Cofnodion</vt:lpstr>
      <vt:lpstr>Gair i Gall</vt:lpstr>
      <vt:lpstr>Enghraifft o Dempled i Gofnodi Cofnodion.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Organise and Carry Out Meetings</dc:title>
  <dc:creator>eirian</dc:creator>
  <cp:lastModifiedBy>TimData</cp:lastModifiedBy>
  <cp:revision>8</cp:revision>
  <dcterms:created xsi:type="dcterms:W3CDTF">2015-02-08T17:07:17Z</dcterms:created>
  <dcterms:modified xsi:type="dcterms:W3CDTF">2015-05-05T19:03:02Z</dcterms:modified>
</cp:coreProperties>
</file>