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81" d="100"/>
          <a:sy n="81" d="100"/>
        </p:scale>
        <p:origin x="-2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94A40-42D7-491C-A14C-B8B443DC2AA3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D3BA-6558-456B-937C-549C708F9D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056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833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72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26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0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43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7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2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3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0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44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3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31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7474409-D7CC-4EA9-A51E-8B49B94697F4}" type="datetimeFigureOut">
              <a:rPr lang="en-GB" smtClean="0"/>
              <a:t>14/07/2016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81F75E8-8E9B-4EC2-8060-0C7249968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15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EfgibeeEAaQ" TargetMode="Externa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lrHo06mEvY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943" y="753037"/>
            <a:ext cx="9562447" cy="2221983"/>
          </a:xfrm>
        </p:spPr>
        <p:txBody>
          <a:bodyPr>
            <a:normAutofit/>
          </a:bodyPr>
          <a:lstStyle/>
          <a:p>
            <a:r>
              <a:rPr lang="cy-GB" dirty="0" smtClean="0"/>
              <a:t>HER </a:t>
            </a:r>
            <a:br>
              <a:rPr lang="cy-GB" dirty="0" smtClean="0"/>
            </a:br>
            <a:r>
              <a:rPr lang="cy-GB" dirty="0" smtClean="0"/>
              <a:t>Y Gymuned 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y-GB" sz="2400" dirty="0" smtClean="0"/>
              <a:t>Heddlu Cymru</a:t>
            </a:r>
          </a:p>
          <a:p>
            <a:r>
              <a:rPr lang="en-GB" sz="2400" dirty="0" smtClean="0"/>
              <a:t>Wales </a:t>
            </a:r>
            <a:r>
              <a:rPr lang="en-GB" sz="2400" dirty="0"/>
              <a:t>Police Forces</a:t>
            </a:r>
          </a:p>
          <a:p>
            <a:r>
              <a:rPr lang="en-GB" sz="2400" dirty="0" err="1" smtClean="0"/>
              <a:t>Ysgol</a:t>
            </a:r>
            <a:r>
              <a:rPr lang="en-GB" sz="2400" dirty="0" smtClean="0"/>
              <a:t> Friars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713" y="3180796"/>
            <a:ext cx="2692400" cy="30782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63" y="340831"/>
            <a:ext cx="2005704" cy="22599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7343" y="3382333"/>
            <a:ext cx="2518186" cy="31059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56" y="324242"/>
            <a:ext cx="1816943" cy="20472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669212" y="2875002"/>
            <a:ext cx="4853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https://www.youtube.com/watch?v=EfgibeeEAaQ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388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5158" y="1979407"/>
            <a:ext cx="103838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Diben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Her y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Gymuned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yw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datblygu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sgiliau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dysgwyr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tra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dysgwyr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yn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cael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eu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hannog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adnabod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ddatblygu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ac y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gymryd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rhan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mewn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cyfleoedd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y gall y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gymuned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elwa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arnynt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ctr"/>
            <a:endParaRPr lang="en-GB" sz="3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Yn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ystod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Her y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Gymuned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bydd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dysgwyr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yn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benodol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yn</a:t>
            </a:r>
            <a:r>
              <a:rPr lang="en-GB" sz="3200" b="0" i="0" u="none" strike="noStrike" baseline="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0" i="0" u="none" strike="noStrike" baseline="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datblygu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sgiliau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Cynllunio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Threfnu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ac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Effeithiolrwydd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Personol</a:t>
            </a:r>
            <a:r>
              <a:rPr lang="en-GB" sz="3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ac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yn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eu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cymhwyso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yn</a:t>
            </a: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briodol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Diben</a:t>
            </a:r>
            <a:r>
              <a:rPr lang="en-GB" dirty="0" smtClean="0"/>
              <a:t> Her y </a:t>
            </a:r>
            <a:r>
              <a:rPr lang="en-GB" dirty="0" err="1" smtClean="0"/>
              <a:t>Gymuned</a:t>
            </a:r>
            <a:r>
              <a:rPr lang="en-GB" dirty="0" smtClean="0"/>
              <a:t>   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4820162" y="4056898"/>
            <a:ext cx="49829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2"/>
              </a:rPr>
              <a:t>https://www.youtube.com/watch?v=elrHo06mEvY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9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412" y="147225"/>
            <a:ext cx="9875520" cy="1356360"/>
          </a:xfrm>
        </p:spPr>
        <p:txBody>
          <a:bodyPr/>
          <a:lstStyle/>
          <a:p>
            <a:r>
              <a:rPr lang="cy-GB" dirty="0" smtClean="0"/>
              <a:t>Brîff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8932" y="68438"/>
            <a:ext cx="1642228" cy="123603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2048" y="1225689"/>
            <a:ext cx="115375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Mae angen i bawb ohonom fod yn ymwybodol o’r heriau a all ddod i’n rhan ar lefel bersonol yn ein cymuned leol: yr ysgol, yr ardal leol, y pentref  neu’r dref neu’r ddinas agosaf. </a:t>
            </a:r>
            <a:r>
              <a:rPr lang="cy-GB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Yn ystod yr Her hon byddwch yn canolbwyntio ar gefnogi eich Swyddog Cymuned Ysgol yr Heddlu (SCPO) gyda phryderon ac anghenion go iawn trwy weithgareddau sy’n anelu at wneud gwahaniaeth yn y gymuned. </a:t>
            </a:r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Bydd angen i chi ystyried a oes raid i chi ddatblygu ac ehangu eich sgiliau, eich gwybodaeth a’ch dealltwriaeth i allu bodloni gofynion yr Her yn llwyddiannus. </a:t>
            </a:r>
          </a:p>
          <a:p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Mae Heddlu Cymru yn </a:t>
            </a:r>
            <a:r>
              <a:rPr lang="cy-GB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anelu at leihau trosedd ac anhrefn sy’n gysylltiedig â phobl ifanc mewn cymunedau ar hyd a lled Cymru. </a:t>
            </a:r>
            <a:r>
              <a:rPr lang="cy-GB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</a:t>
            </a:r>
            <a:r>
              <a:rPr lang="cy-GB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ellir</a:t>
            </a:r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rhannu’r rhain yn dair thema sef camddefnyddio cyffuriau a sylweddau, ymddygiad cymdeithasol a’r gymuned a diogelwch personol. Nid yw plant a phobl ifanc yn aml yn ymwybodol o beryglon y rhain nac o’r posibiliadau o dorri’r gyfraith nac o’r cyswllt agos rhyngddynt â throsedd.  </a:t>
            </a:r>
            <a:r>
              <a:rPr lang="cy-GB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Hoffent eich cymorth i hybu dinasyddiaeth gadarnhaol yn yr ysgol ac yn y gymuned ehangach.  </a:t>
            </a:r>
            <a:endParaRPr lang="cy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79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481" y="0"/>
            <a:ext cx="9875520" cy="1356360"/>
          </a:xfrm>
        </p:spPr>
        <p:txBody>
          <a:bodyPr/>
          <a:lstStyle/>
          <a:p>
            <a:r>
              <a:rPr lang="cy-GB" dirty="0" smtClean="0"/>
              <a:t>Brîff </a:t>
            </a:r>
            <a:endParaRPr lang="cy-GB" dirty="0"/>
          </a:p>
        </p:txBody>
      </p:sp>
      <p:sp>
        <p:nvSpPr>
          <p:cNvPr id="3" name="Rectangle 2"/>
          <p:cNvSpPr/>
          <p:nvPr/>
        </p:nvSpPr>
        <p:spPr>
          <a:xfrm>
            <a:off x="349622" y="1102659"/>
            <a:ext cx="1157791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Fel unigolyn neu fel rhan o dîm (3-6 aelod), </a:t>
            </a:r>
            <a:r>
              <a:rPr lang="cy-GB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fe’ch</a:t>
            </a:r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gwahoddir i </a:t>
            </a:r>
            <a:r>
              <a:rPr lang="cy-GB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wneud cyfraniad pwysig i sicrhau bod y bobl ifanc sy’n byw yn eich cymuned yn gallu gwneud penderfyniadau gwybodus. Nid yw hyn yn ymwneud yn unig ag ymwybyddiaeth yr unigolyn o drosedd posib; mae’n ymwneud hefyd â gallu osgoi bod yn ddioddefwr posib. </a:t>
            </a:r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Gan weithio gyda’ch Swyddog Cyswllt yr Ysgol byddwch yn ymchwilio ac yn datblygu eich gwybodaeth a’ch dealltwriaeth eich hun o rai o’r peryglon gaiff effaith ar ein cymdeithas heddiw. </a:t>
            </a:r>
            <a:r>
              <a:rPr lang="cy-GB" sz="2400" dirty="0" smtClean="0">
                <a:solidFill>
                  <a:srgbClr val="00B050"/>
                </a:solidFill>
                <a:latin typeface="Arial" panose="020B0604020202020204" pitchFamily="34" charset="0"/>
              </a:rPr>
              <a:t>Byddwch yn cynllunio ac yn trefnu  </a:t>
            </a:r>
            <a:r>
              <a:rPr lang="cy-GB" sz="2400" dirty="0" smtClean="0">
                <a:latin typeface="Arial" panose="020B0604020202020204" pitchFamily="34" charset="0"/>
              </a:rPr>
              <a:t>sut y byddwch yn treulio 10 awr yn rhannu eich gwybodaeth a’ch dealltwriaeth i addysgu disgyblion iau er mwyn eu gwneud yn ymwybodol o’r peryglon sydd yn eich cymuned leol trwy gyfrwng cyflwyniad a gweithgareddau. </a:t>
            </a:r>
            <a:endParaRPr lang="cy-GB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y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Bydd eich SCPO yn gallu rhoi’r wybodaeth ddiweddaraf i chi ynghylch peryglon defnyddio a chamddefnyddio sylweddau, bwlio, ymddygiad gwrthgymdeithasol, dieithriaid, diogelwch ar y we, arfau, defnyddio ffonau symudol, trosedd ceir, cydlyniad cymdeithasol a cham-drin domestig.  </a:t>
            </a:r>
            <a:endParaRPr lang="cy-GB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0725" y="67102"/>
            <a:ext cx="1288093" cy="968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8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Brîff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47165" y="1371599"/>
            <a:ext cx="104887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400" dirty="0" smtClean="0"/>
              <a:t>Hoffai PC </a:t>
            </a:r>
            <a:r>
              <a:rPr lang="cy-GB" sz="2400" dirty="0" smtClean="0"/>
              <a:t> .........(</a:t>
            </a:r>
            <a:r>
              <a:rPr lang="cy-GB" sz="2400" dirty="0" smtClean="0"/>
              <a:t>SCPO) roi’r cyfle i chi ddatblygu gweithgareddau ar gyfer disgyblion iau yn Ysgol </a:t>
            </a:r>
            <a:r>
              <a:rPr lang="cy-GB" sz="2400" dirty="0" err="1" smtClean="0"/>
              <a:t>Friars</a:t>
            </a:r>
            <a:r>
              <a:rPr lang="cy-GB" sz="2400" dirty="0" smtClean="0"/>
              <a:t> a fydd yn gwella eu gwybodaeth am bryderon go iawn a’u hyder wrth ymdrin â hwy, yn codi eu hymwybyddiaeth o droseddau posib ac yn osgoi iddynt fod yn ddioddefwyr posib. </a:t>
            </a:r>
          </a:p>
          <a:p>
            <a:endParaRPr lang="cy-GB" sz="2400" dirty="0" smtClean="0"/>
          </a:p>
          <a:p>
            <a:r>
              <a:rPr lang="cy-GB" sz="2400" dirty="0" smtClean="0">
                <a:solidFill>
                  <a:srgbClr val="000000"/>
                </a:solidFill>
              </a:rPr>
              <a:t>Nid yw plant a phobl ifanc yn aml yn ymwybodol o beryglon y rhain nac o’r posibiliadau o dorri’r gyfraith nac o’r cyswllt agos rhyngddynt â throsedd.  </a:t>
            </a:r>
            <a:r>
              <a:rPr lang="cy-GB" sz="2400" dirty="0" smtClean="0">
                <a:solidFill>
                  <a:srgbClr val="FF0000"/>
                </a:solidFill>
              </a:rPr>
              <a:t>Hoffai PC </a:t>
            </a:r>
            <a:r>
              <a:rPr lang="cy-GB" sz="2400" dirty="0" smtClean="0">
                <a:solidFill>
                  <a:srgbClr val="FF0000"/>
                </a:solidFill>
              </a:rPr>
              <a:t>.........eich </a:t>
            </a:r>
            <a:r>
              <a:rPr lang="cy-GB" sz="2400" dirty="0" smtClean="0">
                <a:solidFill>
                  <a:srgbClr val="FF0000"/>
                </a:solidFill>
              </a:rPr>
              <a:t>cymorth i hybu dinasyddiaeth gadarnhaol yn yr ysgol ac yn y gymuned ehangach.  </a:t>
            </a:r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588189" y="4797933"/>
            <a:ext cx="3056964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y-GB" dirty="0" err="1" smtClean="0">
                <a:solidFill>
                  <a:srgbClr val="000000"/>
                </a:solidFill>
              </a:rPr>
              <a:t>Gellir</a:t>
            </a:r>
            <a:r>
              <a:rPr lang="cy-GB" dirty="0" smtClean="0">
                <a:solidFill>
                  <a:srgbClr val="000000"/>
                </a:solidFill>
              </a:rPr>
              <a:t> rhannu’r rhain yn dair thema sef camddefnyddio </a:t>
            </a:r>
            <a:r>
              <a:rPr lang="cy-GB" dirty="0">
                <a:solidFill>
                  <a:srgbClr val="000000"/>
                </a:solidFill>
              </a:rPr>
              <a:t>cyffuriau a sylweddau, ymddygiad cymdeithasol a’r gymuned a diogelwch personol</a:t>
            </a:r>
            <a:r>
              <a:rPr lang="cy-GB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32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40658"/>
            <a:ext cx="9875520" cy="1356360"/>
          </a:xfrm>
        </p:spPr>
        <p:txBody>
          <a:bodyPr/>
          <a:lstStyle/>
          <a:p>
            <a:r>
              <a:rPr lang="cy-GB" dirty="0" smtClean="0"/>
              <a:t>Fy Nghynllun  </a:t>
            </a:r>
            <a:br>
              <a:rPr lang="cy-GB" dirty="0" smtClean="0"/>
            </a:br>
            <a:endParaRPr lang="cy-GB" dirty="0"/>
          </a:p>
        </p:txBody>
      </p:sp>
      <p:sp>
        <p:nvSpPr>
          <p:cNvPr id="3" name="TextBox 2"/>
          <p:cNvSpPr txBox="1"/>
          <p:nvPr/>
        </p:nvSpPr>
        <p:spPr>
          <a:xfrm>
            <a:off x="817581" y="1269402"/>
            <a:ext cx="1045643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Cynhyrchwch lyfryn i gynllunio gweithgaredd sy’n cyd-fynd </a:t>
            </a:r>
            <a:r>
              <a:rPr lang="cy-GB" dirty="0" err="1" smtClean="0"/>
              <a:t>â’r</a:t>
            </a:r>
            <a:r>
              <a:rPr lang="cy-GB" dirty="0" smtClean="0"/>
              <a:t> briff uchod. Mae gennych 2 awr i gwblhau’r canlynol: </a:t>
            </a:r>
          </a:p>
          <a:p>
            <a:endParaRPr lang="cy-GB" dirty="0" smtClean="0"/>
          </a:p>
          <a:p>
            <a:pPr marL="342900" indent="-342900">
              <a:buFont typeface="+mj-lt"/>
              <a:buAutoNum type="arabicPeriod"/>
            </a:pPr>
            <a:r>
              <a:rPr lang="cy-GB" dirty="0" smtClean="0"/>
              <a:t>Copi o’r brîff </a:t>
            </a:r>
          </a:p>
          <a:p>
            <a:pPr marL="342900" indent="-342900">
              <a:buFont typeface="+mj-lt"/>
              <a:buAutoNum type="arabicPeriod"/>
            </a:pPr>
            <a:r>
              <a:rPr lang="cy-GB" dirty="0" smtClean="0"/>
              <a:t>Archwiliad Sgiliau  </a:t>
            </a:r>
          </a:p>
          <a:p>
            <a:pPr marL="342900" indent="-342900">
              <a:buFont typeface="+mj-lt"/>
              <a:buAutoNum type="arabicPeriod"/>
            </a:pPr>
            <a:r>
              <a:rPr lang="cy-GB" dirty="0" smtClean="0"/>
              <a:t>Gwella fy sgiliau gan ddefnyddio targedau CAMPUS </a:t>
            </a:r>
          </a:p>
          <a:p>
            <a:endParaRPr lang="cy-GB" dirty="0" smtClean="0"/>
          </a:p>
          <a:p>
            <a:r>
              <a:rPr lang="cy-GB" dirty="0" smtClean="0"/>
              <a:t>Mae gennych 3 awr i gwblhau’r tasgau a ganlyn:  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cy-GB" dirty="0" err="1" smtClean="0"/>
              <a:t>Pledu</a:t>
            </a:r>
            <a:r>
              <a:rPr lang="cy-GB" dirty="0" smtClean="0"/>
              <a:t> syniadau (1 awr o waith </a:t>
            </a:r>
            <a:r>
              <a:rPr lang="cy-GB" dirty="0" err="1" smtClean="0"/>
              <a:t>grwp</a:t>
            </a:r>
            <a:r>
              <a:rPr lang="cy-GB" dirty="0" smtClean="0"/>
              <a:t>) </a:t>
            </a:r>
          </a:p>
          <a:p>
            <a:pPr marL="342900" indent="-342900">
              <a:buAutoNum type="arabicPeriod"/>
            </a:pPr>
            <a:r>
              <a:rPr lang="cy-GB" dirty="0" smtClean="0"/>
              <a:t>Cyflwyniad  </a:t>
            </a:r>
          </a:p>
          <a:p>
            <a:pPr marL="342900" indent="-342900">
              <a:buAutoNum type="arabicPeriod"/>
            </a:pPr>
            <a:r>
              <a:rPr lang="cy-GB" dirty="0" smtClean="0"/>
              <a:t>Hoff Syniad a Throsolwg </a:t>
            </a:r>
          </a:p>
          <a:p>
            <a:pPr marL="342900" indent="-342900">
              <a:buAutoNum type="arabicPeriod"/>
            </a:pPr>
            <a:r>
              <a:rPr lang="cy-GB" dirty="0" smtClean="0"/>
              <a:t>Nodau, Amcanion, Targedau </a:t>
            </a:r>
          </a:p>
          <a:p>
            <a:pPr marL="342900" indent="-342900">
              <a:buAutoNum type="arabicPeriod"/>
            </a:pPr>
            <a:r>
              <a:rPr lang="cy-GB" dirty="0" smtClean="0"/>
              <a:t>Cynllun Gweithredu </a:t>
            </a:r>
            <a:r>
              <a:rPr lang="cy-GB" dirty="0" err="1" smtClean="0"/>
              <a:t>Grwp</a:t>
            </a:r>
            <a:r>
              <a:rPr lang="cy-GB" dirty="0" smtClean="0"/>
              <a:t> </a:t>
            </a:r>
          </a:p>
          <a:p>
            <a:pPr marL="342900" indent="-342900">
              <a:buAutoNum type="arabicPeriod"/>
            </a:pPr>
            <a:r>
              <a:rPr lang="cy-GB" dirty="0" smtClean="0"/>
              <a:t>Cynllun Gweithredu Unigol </a:t>
            </a:r>
          </a:p>
          <a:p>
            <a:pPr marL="342900" indent="-342900">
              <a:buAutoNum type="arabicPeriod"/>
            </a:pPr>
            <a:r>
              <a:rPr lang="cy-GB" dirty="0" smtClean="0"/>
              <a:t>Unrhyw wybodaeth berthnasol arall (er enghraifft, sut y byddwch yn gwneud gwahaniaeth yn y gymuned, Adnoddau, materion Iechyd a Diogelwch, Problemau sy’n   Codi ac ati)  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2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104120" cy="938645"/>
          </a:xfrm>
        </p:spPr>
        <p:txBody>
          <a:bodyPr>
            <a:normAutofit fontScale="90000"/>
          </a:bodyPr>
          <a:lstStyle/>
          <a:p>
            <a:r>
              <a:rPr lang="cy-GB" dirty="0" smtClean="0"/>
              <a:t>Templed Archwiliad Sgiliau (Excel)</a:t>
            </a:r>
            <a:br>
              <a:rPr lang="cy-GB" dirty="0" smtClean="0"/>
            </a:br>
            <a:endParaRPr lang="cy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43" t="25875" r="24482" b="26318"/>
          <a:stretch/>
        </p:blipFill>
        <p:spPr>
          <a:xfrm>
            <a:off x="2335946" y="2956726"/>
            <a:ext cx="8914743" cy="34497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1727" y="1078922"/>
            <a:ext cx="70441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Gwnewch restr o wahanol sgiliau a rhowch sgôr allan o ddeg i’ch hunan am bob sgil: </a:t>
            </a:r>
          </a:p>
          <a:p>
            <a:endParaRPr lang="cy-GB" dirty="0" smtClean="0"/>
          </a:p>
          <a:p>
            <a:r>
              <a:rPr lang="cy-GB" dirty="0" smtClean="0"/>
              <a:t>0-2 Gwan </a:t>
            </a:r>
          </a:p>
          <a:p>
            <a:r>
              <a:rPr lang="cy-GB" dirty="0" smtClean="0"/>
              <a:t>3-5 Iawn </a:t>
            </a:r>
          </a:p>
          <a:p>
            <a:r>
              <a:rPr lang="cy-GB" dirty="0" smtClean="0"/>
              <a:t>6-8 Da </a:t>
            </a:r>
          </a:p>
          <a:p>
            <a:r>
              <a:rPr lang="cy-GB" dirty="0" smtClean="0"/>
              <a:t>9-10 Rhagorol</a:t>
            </a:r>
            <a:r>
              <a:rPr lang="en-GB" dirty="0" smtClean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93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712" y="937456"/>
            <a:ext cx="5154424" cy="5078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y-GB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 - Cyraeddadwy</a:t>
            </a:r>
          </a:p>
          <a:p>
            <a:pPr>
              <a:defRPr/>
            </a:pPr>
            <a:r>
              <a:rPr lang="cy-GB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 – Amserol </a:t>
            </a:r>
          </a:p>
          <a:p>
            <a:pPr>
              <a:defRPr/>
            </a:pPr>
            <a:r>
              <a:rPr lang="cy-GB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 – Mesuradwy </a:t>
            </a:r>
          </a:p>
          <a:p>
            <a:pPr>
              <a:defRPr/>
            </a:pPr>
            <a:r>
              <a:rPr lang="cy-GB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 – Penodol </a:t>
            </a:r>
          </a:p>
          <a:p>
            <a:pPr>
              <a:defRPr/>
            </a:pPr>
            <a:r>
              <a:rPr lang="cy-GB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U – Uchelgeisiol </a:t>
            </a:r>
          </a:p>
          <a:p>
            <a:pPr>
              <a:defRPr/>
            </a:pPr>
            <a:r>
              <a:rPr lang="cy-GB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 – Synhwyrol </a:t>
            </a:r>
            <a:endParaRPr lang="cy-GB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Blwch Testun 2"/>
          <p:cNvSpPr txBox="1"/>
          <p:nvPr/>
        </p:nvSpPr>
        <p:spPr>
          <a:xfrm>
            <a:off x="1847528" y="33265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dirty="0" smtClean="0">
                <a:solidFill>
                  <a:prstClr val="black"/>
                </a:solidFill>
              </a:rPr>
              <a:t>Dilynwch egwyddorion CAMPUS i wella eich archwiliad sgiliau: </a:t>
            </a:r>
            <a:endParaRPr lang="cy-GB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503</TotalTime>
  <Words>720</Words>
  <Application>Microsoft Office PowerPoint</Application>
  <PresentationFormat>Custom</PresentationFormat>
  <Paragraphs>54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Basis</vt:lpstr>
      <vt:lpstr>HER  Y Gymuned </vt:lpstr>
      <vt:lpstr>Diben Her y Gymuned   </vt:lpstr>
      <vt:lpstr>Brîff </vt:lpstr>
      <vt:lpstr>Brîff </vt:lpstr>
      <vt:lpstr>Brîff  </vt:lpstr>
      <vt:lpstr>Fy Nghynllun   </vt:lpstr>
      <vt:lpstr>Templed Archwiliad Sgiliau (Excel) </vt:lpstr>
      <vt:lpstr>PowerPoint Presentation</vt:lpstr>
    </vt:vector>
  </TitlesOfParts>
  <Company>Ysgol Friars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Challenge</dc:title>
  <dc:creator>Sioned Perkins</dc:creator>
  <cp:lastModifiedBy>Jarvis Gwenno (GwE)</cp:lastModifiedBy>
  <cp:revision>39</cp:revision>
  <dcterms:created xsi:type="dcterms:W3CDTF">2015-11-09T12:32:44Z</dcterms:created>
  <dcterms:modified xsi:type="dcterms:W3CDTF">2016-07-14T12:11:44Z</dcterms:modified>
</cp:coreProperties>
</file>