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80" r:id="rId5"/>
    <p:sldId id="258" r:id="rId6"/>
    <p:sldId id="259" r:id="rId7"/>
    <p:sldId id="267" r:id="rId8"/>
    <p:sldId id="265" r:id="rId9"/>
    <p:sldId id="264" r:id="rId10"/>
    <p:sldId id="263" r:id="rId11"/>
    <p:sldId id="261" r:id="rId12"/>
    <p:sldId id="279" r:id="rId13"/>
    <p:sldId id="278" r:id="rId14"/>
    <p:sldId id="277" r:id="rId15"/>
    <p:sldId id="276" r:id="rId16"/>
    <p:sldId id="275" r:id="rId17"/>
    <p:sldId id="274" r:id="rId18"/>
    <p:sldId id="273" r:id="rId19"/>
    <p:sldId id="272" r:id="rId20"/>
    <p:sldId id="271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9209C-4695-467A-A7B2-919E429A0756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95ACC-B585-45DD-88FE-767311EB5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4314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9209C-4695-467A-A7B2-919E429A0756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95ACC-B585-45DD-88FE-767311EB5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2435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9209C-4695-467A-A7B2-919E429A0756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95ACC-B585-45DD-88FE-767311EB5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2717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9209C-4695-467A-A7B2-919E429A0756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95ACC-B585-45DD-88FE-767311EB5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444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9209C-4695-467A-A7B2-919E429A0756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95ACC-B585-45DD-88FE-767311EB5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5761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9209C-4695-467A-A7B2-919E429A0756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95ACC-B585-45DD-88FE-767311EB5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2334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9209C-4695-467A-A7B2-919E429A0756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95ACC-B585-45DD-88FE-767311EB5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0696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9209C-4695-467A-A7B2-919E429A0756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95ACC-B585-45DD-88FE-767311EB5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1646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9209C-4695-467A-A7B2-919E429A0756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95ACC-B585-45DD-88FE-767311EB5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6332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9209C-4695-467A-A7B2-919E429A0756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95ACC-B585-45DD-88FE-767311EB5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6668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9209C-4695-467A-A7B2-919E429A0756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95ACC-B585-45DD-88FE-767311EB5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35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9209C-4695-467A-A7B2-919E429A0756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695ACC-B585-45DD-88FE-767311EB5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8961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276872"/>
            <a:ext cx="7772400" cy="2403698"/>
          </a:xfrm>
        </p:spPr>
        <p:txBody>
          <a:bodyPr>
            <a:normAutofit fontScale="90000"/>
          </a:bodyPr>
          <a:lstStyle/>
          <a:p>
            <a:r>
              <a:rPr lang="cy-GB" sz="4900" b="1" i="1" dirty="0" smtClean="0"/>
              <a:t>Cynllun Rhanbarthol GwE ar gyfer Codi Cyrhaeddiad PMG mewn Ysgolion </a:t>
            </a:r>
            <a:r>
              <a:rPr lang="cy-GB" sz="4900" dirty="0" smtClean="0"/>
              <a:t/>
            </a:r>
            <a:br>
              <a:rPr lang="cy-GB" sz="4900" dirty="0" smtClean="0"/>
            </a:br>
            <a:r>
              <a:rPr lang="cy-GB" sz="4900" b="1" i="1" dirty="0" smtClean="0"/>
              <a:t>Ebrill 2015 – Mawrth 2017 </a:t>
            </a:r>
            <a:endParaRPr lang="cy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60401"/>
            <a:ext cx="2483768" cy="897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4723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052736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cy-GB" dirty="0" smtClean="0"/>
              <a:t>Gwneud addysg yn flaenoriaeth ac yn bwynt ffocws, yn enwedig yn ystod y cyfnodau anodd ac ansicr hynny sy’n gallu digwydd ym mywyd PMG; </a:t>
            </a:r>
          </a:p>
          <a:p>
            <a:pPr marL="0" indent="0">
              <a:buNone/>
            </a:pPr>
            <a:r>
              <a:rPr lang="cy-GB" dirty="0" smtClean="0"/>
              <a:t> </a:t>
            </a:r>
          </a:p>
          <a:p>
            <a:pPr lvl="0"/>
            <a:r>
              <a:rPr lang="cy-GB" dirty="0" smtClean="0"/>
              <a:t>Adnabod data sydd yn gymorth gydag arfer, creu polisiau a monitro deilliannau addysgol;</a:t>
            </a:r>
          </a:p>
          <a:p>
            <a:pPr marL="0" indent="0">
              <a:buNone/>
            </a:pPr>
            <a:r>
              <a:rPr lang="cy-GB" dirty="0" smtClean="0"/>
              <a:t> </a:t>
            </a:r>
          </a:p>
          <a:p>
            <a:pPr lvl="0"/>
            <a:r>
              <a:rPr lang="cy-GB" dirty="0" smtClean="0"/>
              <a:t>Sicrhau bod arfer ragorol yn cael ei hadnabod, ei  hybu a’i rhannu </a:t>
            </a:r>
            <a:endParaRPr lang="cy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60401"/>
            <a:ext cx="2483768" cy="897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67713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y-GB" dirty="0" smtClean="0"/>
              <a:t>Mae ein cynllun rhanbarthol ar gyfer codi cyrhaeddiad PMG yn ein hysgolion yn seiliedig ar ddogfen ymgynghori LlC – </a:t>
            </a:r>
            <a:r>
              <a:rPr lang="cy-GB" i="1" dirty="0" smtClean="0"/>
              <a:t>Codi uchelgeisiau a chyrhaeddiad addysgol plant sy’n derbyn gofal yng Nghymru – </a:t>
            </a:r>
            <a:r>
              <a:rPr lang="cy-GB" dirty="0" smtClean="0"/>
              <a:t>a gyhoeddwyd ym mis Ionawr 2015. Rhoddir ystyriaeth hefyd i Adroddiad Blynyddol diweddaraf Estyn a’r canfyddiadau o ran arfer orau mewn ysgolion yng Nghymru </a:t>
            </a:r>
            <a:endParaRPr lang="cy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60401"/>
            <a:ext cx="2483768" cy="897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22084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20000"/>
          </a:bodyPr>
          <a:lstStyle/>
          <a:p>
            <a:r>
              <a:rPr lang="cy-GB" dirty="0" smtClean="0"/>
              <a:t>O ganlyniad, mae GwE a’r awdurdodau lleol wedi ymrwymo i: </a:t>
            </a:r>
          </a:p>
          <a:p>
            <a:pPr marL="0" indent="0">
              <a:buNone/>
            </a:pPr>
            <a:endParaRPr lang="cy-GB" dirty="0" smtClean="0"/>
          </a:p>
          <a:p>
            <a:pPr lvl="0"/>
            <a:r>
              <a:rPr lang="cy-GB" dirty="0" smtClean="0"/>
              <a:t>Adnabod y camau ymarferol sy’n angenrheidiol i oresgyn rhwystrau cyflawni a’u gweithredu </a:t>
            </a:r>
          </a:p>
          <a:p>
            <a:pPr lvl="0"/>
            <a:r>
              <a:rPr lang="cy-GB" dirty="0" smtClean="0"/>
              <a:t>Herio tanberfformiad yn gadarn </a:t>
            </a:r>
          </a:p>
          <a:p>
            <a:pPr lvl="0"/>
            <a:r>
              <a:rPr lang="cy-GB" dirty="0" smtClean="0"/>
              <a:t>Sicrhau eglurder ac aliniad o ran disgwyliadau  allweddol ym maes cefnogi PMG </a:t>
            </a:r>
          </a:p>
          <a:p>
            <a:pPr lvl="0"/>
            <a:r>
              <a:rPr lang="cy-GB" dirty="0" smtClean="0"/>
              <a:t>Rhannu arfer dda a sicrhau bod y dehongliad o ganllawiau presennol yn gyson ar draws y rhanbarth </a:t>
            </a:r>
          </a:p>
          <a:p>
            <a:pPr lvl="0"/>
            <a:r>
              <a:rPr lang="cy-GB" dirty="0" smtClean="0"/>
              <a:t>Sicrhau bod deilliannau yn cael eu monitro yn well ar gyfer cyllid sy’n cefnogi PMG </a:t>
            </a:r>
          </a:p>
          <a:p>
            <a:endParaRPr lang="cy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60401"/>
            <a:ext cx="2483768" cy="897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1330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y-GB" dirty="0" smtClean="0"/>
              <a:t>Mae GwE, ar y cyd â’r cydlynwyr PMG o bob Awdurdod, yn goruchwylio a chydlynu’r cynllun rhanbarthol ac mae pawb yn cydweithio fel grŵp.  </a:t>
            </a:r>
          </a:p>
          <a:p>
            <a:r>
              <a:rPr lang="cy-GB" dirty="0" smtClean="0"/>
              <a:t>Mae tair lefel o gefnogaeth ar gyfer PMG y rhanbarth: </a:t>
            </a:r>
          </a:p>
          <a:p>
            <a:pPr marL="0" indent="0">
              <a:buNone/>
            </a:pPr>
            <a:r>
              <a:rPr lang="cy-GB" dirty="0" smtClean="0"/>
              <a:t> </a:t>
            </a:r>
          </a:p>
          <a:p>
            <a:pPr marL="514350" lvl="0" indent="-514350">
              <a:buFont typeface="+mj-lt"/>
              <a:buAutoNum type="arabicPeriod"/>
            </a:pPr>
            <a:r>
              <a:rPr lang="cy-GB" dirty="0" smtClean="0"/>
              <a:t>Datblygu agwedd ysgol-gyfan  </a:t>
            </a:r>
          </a:p>
          <a:p>
            <a:pPr marL="514350" lvl="0" indent="-514350">
              <a:buFont typeface="+mj-lt"/>
              <a:buAutoNum type="arabicPeriod"/>
            </a:pPr>
            <a:r>
              <a:rPr lang="cy-GB" dirty="0" smtClean="0"/>
              <a:t>Datblygu agwedd ysgol-i-ysgol </a:t>
            </a:r>
          </a:p>
          <a:p>
            <a:pPr marL="514350" lvl="0" indent="-514350">
              <a:buFont typeface="+mj-lt"/>
              <a:buAutoNum type="arabicPeriod"/>
            </a:pPr>
            <a:r>
              <a:rPr lang="cy-GB" dirty="0" smtClean="0"/>
              <a:t>Agwedd sy’n unigryw i’r unigolyn, pan fo angen  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60401"/>
            <a:ext cx="2483768" cy="897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55216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26469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3400" b="1" i="1" dirty="0" smtClean="0"/>
              <a:t>1. </a:t>
            </a:r>
            <a:r>
              <a:rPr lang="cy-GB" sz="3400" b="1" i="1" dirty="0" smtClean="0"/>
              <a:t>Datblygu agwedd ysgol-gyfan</a:t>
            </a:r>
            <a:endParaRPr lang="cy-GB" sz="3400" dirty="0" smtClean="0"/>
          </a:p>
          <a:p>
            <a:pPr marL="0" indent="0">
              <a:buNone/>
            </a:pPr>
            <a:endParaRPr lang="cy-GB" dirty="0" smtClean="0"/>
          </a:p>
          <a:p>
            <a:r>
              <a:rPr lang="cy-GB" dirty="0" smtClean="0"/>
              <a:t>Mae Adroddiad Blynyddol Estyn ar gyfer 2013-14, a gyhoeddwyd ym mis Ionawr 2015, yn datgan bod y nodweddion a ganlyn yn gyffredin i ysgolion sy’n cefnogi dysgwyr bregus yn effeithiol , gan gynnwys PMG: </a:t>
            </a:r>
          </a:p>
          <a:p>
            <a:pPr marL="0" indent="0">
              <a:buNone/>
            </a:pPr>
            <a:endParaRPr lang="cy-GB" dirty="0" smtClean="0"/>
          </a:p>
          <a:p>
            <a:pPr lvl="0"/>
            <a:r>
              <a:rPr lang="cy-GB" dirty="0" smtClean="0"/>
              <a:t>Gweithredir ystod  o ddulliau a strategaethau yn yr ysgol - nid ‘un ateb sy’n addas i bawb’ </a:t>
            </a:r>
          </a:p>
          <a:p>
            <a:pPr marL="0" lvl="0" indent="0">
              <a:buNone/>
            </a:pPr>
            <a:endParaRPr lang="cy-GB" dirty="0" smtClean="0"/>
          </a:p>
          <a:p>
            <a:pPr lvl="0"/>
            <a:r>
              <a:rPr lang="cy-GB" dirty="0" smtClean="0"/>
              <a:t>Mae cysondeb mewn dulliau gweithredu ar draws yr ysgol – mae’r holl staff, gan gynnwys cynorthwywyr addysgu a goruchwylwyr amser cinio, yn wybodus ac yn gallu cefnogi dysgwyr bregus yn briodol </a:t>
            </a:r>
          </a:p>
          <a:p>
            <a:pPr marL="0" lvl="0" indent="0">
              <a:buNone/>
            </a:pPr>
            <a:endParaRPr lang="cy-GB" dirty="0" smtClean="0"/>
          </a:p>
          <a:p>
            <a:pPr lvl="0"/>
            <a:r>
              <a:rPr lang="cy-GB" dirty="0" smtClean="0"/>
              <a:t>Mae gan un aelod o staff gyfrifoldeb arweiniol dros ddysgwyr bregus, sy’n gallu hyfforddi a chefnogi cydweithwyr ar draws yr ysgol yn ogystal â bod yn gyswllt cyntaf ar gyfer y dysgwyr eu hunain </a:t>
            </a:r>
            <a:endParaRPr lang="cy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60401"/>
            <a:ext cx="2483768" cy="897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54362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y-GB" sz="2400" dirty="0" smtClean="0"/>
              <a:t>Mae ein cynllun yn ymgorffori’r athroniaeth hon drwy gyflwyno rhaglen o hyfforddiant ysgol-gyfan ar ymyriadau sydd â hanes o fod yn rhai llwyddiannus</a:t>
            </a:r>
          </a:p>
          <a:p>
            <a:pPr marL="0" indent="0">
              <a:buNone/>
            </a:pPr>
            <a:endParaRPr lang="cy-GB" sz="2400" dirty="0" smtClean="0"/>
          </a:p>
          <a:p>
            <a:pPr marL="0" indent="0">
              <a:buNone/>
            </a:pPr>
            <a:r>
              <a:rPr lang="cy-GB" sz="2400" dirty="0" smtClean="0"/>
              <a:t>Rydym yn gweithio ar y cyd â gwasanaethau gan gynnwys y gwasanaethau ieuenctid yn yr AauLl er sicrhau mynediad cyfartal i arlwy cynhwysfawr o hyfforddiant ar gyfer pob ysgol sydd â PMG wedi’u cofrestru ar eu llyfrau </a:t>
            </a:r>
          </a:p>
          <a:p>
            <a:pPr marL="0" indent="0">
              <a:buNone/>
            </a:pPr>
            <a:endParaRPr lang="cy-GB" sz="2400" dirty="0" smtClean="0"/>
          </a:p>
          <a:p>
            <a:pPr marL="0" indent="0">
              <a:buNone/>
            </a:pPr>
            <a:r>
              <a:rPr lang="cy-GB" sz="2400" dirty="0" smtClean="0"/>
              <a:t>Rydym yn sicrhau bod cyfleodd dysgu proffesiynol penodol ar reoli ymddygiad heriol ac adnabod anghenion plant sy’n dioddef o drawma a materion sy’n ymwneud ag ymlyniad </a:t>
            </a:r>
            <a:endParaRPr lang="cy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60401"/>
            <a:ext cx="2483768" cy="897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147724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124744"/>
            <a:ext cx="8229600" cy="439248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y-GB" dirty="0"/>
              <a:t>M</a:t>
            </a:r>
            <a:r>
              <a:rPr lang="cy-GB" dirty="0" smtClean="0"/>
              <a:t>anteision yr agwedd hon yw: </a:t>
            </a:r>
          </a:p>
          <a:p>
            <a:pPr marL="0" indent="0">
              <a:buNone/>
            </a:pPr>
            <a:endParaRPr lang="cy-GB" dirty="0" smtClean="0"/>
          </a:p>
          <a:p>
            <a:pPr lvl="0"/>
            <a:r>
              <a:rPr lang="cy-GB" dirty="0" smtClean="0"/>
              <a:t>rhaglen gymorth sy’n fwy cynaliadwy mewn ysgolion. Trwy uwchsgilio staff i ddefnyddio’r strategaethau mwyaf effeithiol i gefnogi PMG yn eu hysgol, gellir parhau â hyn pan ddaw cyllid y grant i ben.  </a:t>
            </a:r>
          </a:p>
          <a:p>
            <a:pPr lvl="0"/>
            <a:endParaRPr lang="cy-GB" dirty="0" smtClean="0"/>
          </a:p>
          <a:p>
            <a:pPr lvl="0"/>
            <a:r>
              <a:rPr lang="cy-GB" dirty="0" smtClean="0"/>
              <a:t>rhaglen gymorth sy’n ymestyn yn ehangach oddi mewn i ysgolion. Bydd dysgwyr bregus eraill yn elwa ar y strategaethau a ddefnyddir, nid yn unig PMG – e.e.  plant wedi’u mabwysiadu, ceiswyr lloches</a:t>
            </a:r>
            <a:r>
              <a:rPr lang="cy-GB" dirty="0"/>
              <a:t>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60401"/>
            <a:ext cx="2483768" cy="897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97804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2068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i="1" dirty="0" smtClean="0"/>
              <a:t>2. </a:t>
            </a:r>
            <a:r>
              <a:rPr lang="cy-GB" b="1" i="1" dirty="0" smtClean="0"/>
              <a:t>Datblygu agwedd ysgol-i-ysgol </a:t>
            </a:r>
            <a:endParaRPr lang="cy-GB" dirty="0" smtClean="0"/>
          </a:p>
          <a:p>
            <a:pPr marL="0" indent="0">
              <a:buNone/>
            </a:pPr>
            <a:r>
              <a:rPr lang="cy-GB" dirty="0" smtClean="0"/>
              <a:t> </a:t>
            </a:r>
          </a:p>
          <a:p>
            <a:r>
              <a:rPr lang="cy-GB" dirty="0" smtClean="0"/>
              <a:t>Mae cydweithio rhwng ysgolion wrth wraidd blaengareddau cenedlaethol diweddar, ac mae’n rhan annatod o Gynllun Busnes presennol GwE. Rydym yn cydnabod bod gan nifer o ysgolion arfer effeithiol ac rydym yn awyddus i ddefnyddio hyn i gefnogi ysgolion eraill yn y rhanbarth a thu hwnt. Mae gan gydlynwyr PMG o bob Awdurdod ran bwysig mewn adnabod hyn, tra bo rôl GwE yn cynnwys hwyluso rhannu’r arfer orau hon ar lefel ranbarthol. Mae’r dull gweithredu yr Ysgolion Cyd-arweiniol yn cael ei ymestyn i gynnwys arfer effeithiol mewn strategaethau ysgol-gyfan i gefnogi PMG, ac mae cyllid yn cael ei ddyrannu yn briodol i’r Ysgolion Cyd-arweiniol weithredu fel hybiau i gefnogi ysgolion eraill yn y rhanbarth. </a:t>
            </a:r>
            <a:endParaRPr lang="cy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60401"/>
            <a:ext cx="2483768" cy="897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813622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3456384"/>
          </a:xfrm>
        </p:spPr>
        <p:txBody>
          <a:bodyPr>
            <a:normAutofit fontScale="85000" lnSpcReduction="10000"/>
          </a:bodyPr>
          <a:lstStyle/>
          <a:p>
            <a:r>
              <a:rPr lang="cy-GB" dirty="0"/>
              <a:t>C</a:t>
            </a:r>
            <a:r>
              <a:rPr lang="cy-GB" dirty="0" smtClean="0"/>
              <a:t>ydlynwyr PMG o bob Awdurdod sy’n parhau i ddatblygu a chefnogi  rhwydweithiau is-ranbarthol , a bydd y rhain yn fforymau i rannu arfer effeithiol ymhellach yn ogystal â bod yn gymorth i ymarferwyr sy’n gweithio mewn ysgolion. Mae hyn hefyd wedi’i alinio efo’r dull gweithredu y cytunodd  chwe ALl Gogledd Cymru arno ar gyfer cyflawni’r Model Cenedlaethol – h.y. arweinyddiaeth a chydlynu rhanbarthol yn cefnogi cyflawni yn lleol.  </a:t>
            </a:r>
            <a:endParaRPr lang="cy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60401"/>
            <a:ext cx="2483768" cy="897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5620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3"/>
            <a:ext cx="8229600" cy="5328591"/>
          </a:xfrm>
        </p:spPr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en-US" b="1" i="1" dirty="0" smtClean="0"/>
              <a:t>3. </a:t>
            </a:r>
            <a:r>
              <a:rPr lang="cy-GB" b="1" dirty="0" smtClean="0"/>
              <a:t>Agwedd sy’n unigryw i’r unigolyn, pan fo angen  </a:t>
            </a:r>
          </a:p>
          <a:p>
            <a:pPr marL="0" indent="0">
              <a:buNone/>
            </a:pPr>
            <a:r>
              <a:rPr lang="cy-GB" dirty="0" smtClean="0"/>
              <a:t> </a:t>
            </a:r>
          </a:p>
          <a:p>
            <a:pPr marL="0" indent="0">
              <a:buNone/>
            </a:pPr>
            <a:r>
              <a:rPr lang="cy-GB" dirty="0" smtClean="0"/>
              <a:t>Mae angen cefnogaeth arbenigol mewn maes arbennig ar </a:t>
            </a:r>
            <a:r>
              <a:rPr lang="cy-GB" dirty="0"/>
              <a:t>rai PMG , </a:t>
            </a:r>
            <a:r>
              <a:rPr lang="cy-GB" dirty="0" smtClean="0"/>
              <a:t>neu’r rhai sy’n elwa ar gael cyfleoedd penodol i ddatblygu eu potensial  addysgol ymhellach. Credwn ei bod yn bwysig bod hyblygrwydd yn ein cynllun i ddarparu ar gyfer anghenion o’r fath. Felly, mai swm o arian y cytunwyd arno  yn cael ei gadw gan bob Awdurdod Lleol unigol ar wahân er mwyn ei neilltuo i achosion o’r fath.  Rhoddir blaenoriaeth i PMG Blwyddyn 6 a Blwyddyn 11 i hwyluso eu trosglwyddiad i gam nesaf eu taith addysgol. </a:t>
            </a:r>
          </a:p>
          <a:p>
            <a:pPr marL="0" indent="0">
              <a:buNone/>
            </a:pPr>
            <a:endParaRPr lang="cy-GB" dirty="0" smtClean="0"/>
          </a:p>
          <a:p>
            <a:pPr marL="0" indent="0">
              <a:buNone/>
            </a:pPr>
            <a:r>
              <a:rPr lang="cy-GB" dirty="0" smtClean="0"/>
              <a:t>Bydd pob achos yn cael sylw’r grŵp Cydlynwyr PMG rhanbarthol, a fydd yn trafod ac yn ymateb yn briodol yn unol ag angen; bydd hwn, o’r herwydd, yn gweithredu fel panel cymedroli rhanbarthol. </a:t>
            </a:r>
            <a:endParaRPr lang="cy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60401"/>
            <a:ext cx="2483768" cy="897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3235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3568" y="1268760"/>
            <a:ext cx="799288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y-GB" sz="3200" i="1" dirty="0" smtClean="0"/>
              <a:t>Mae </a:t>
            </a:r>
          </a:p>
          <a:p>
            <a:r>
              <a:rPr lang="cy-GB" sz="3200" b="1" i="1" dirty="0" smtClean="0"/>
              <a:t>“Cymwys am Oes – cynllun gwella addysg ar gyfer dysgwyr 3-19 oed yng Nghymru” </a:t>
            </a:r>
          </a:p>
          <a:p>
            <a:r>
              <a:rPr lang="cy-GB" sz="3200" i="1" dirty="0" smtClean="0"/>
              <a:t>yn datgan ymrwymiad Llywodraeth Cymru i  godi safonau, ac yn egluro’r weledigaeth y bydd “pob dysgwr yn mwynhau dysgu sy’n eu hysbrydoli i lwyddo” </a:t>
            </a:r>
            <a:r>
              <a:rPr lang="cy-GB" sz="3200" dirty="0" smtClean="0"/>
              <a:t> </a:t>
            </a:r>
          </a:p>
          <a:p>
            <a:endParaRPr lang="cy-GB" sz="3200" i="1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60401"/>
            <a:ext cx="2483768" cy="897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4011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0465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y-GB" sz="2600" b="1" i="1" dirty="0" smtClean="0"/>
              <a:t>Monitro’r cynllun rhanbarthol</a:t>
            </a:r>
            <a:endParaRPr lang="cy-GB" sz="2600" dirty="0" smtClean="0"/>
          </a:p>
          <a:p>
            <a:pPr marL="0" indent="0">
              <a:buNone/>
            </a:pPr>
            <a:r>
              <a:rPr lang="cy-GB" dirty="0" smtClean="0"/>
              <a:t> </a:t>
            </a:r>
            <a:r>
              <a:rPr lang="cy-GB" sz="2400" dirty="0" smtClean="0"/>
              <a:t>Mae’r cynllun </a:t>
            </a:r>
            <a:r>
              <a:rPr lang="cy-GB" sz="2400" dirty="0" smtClean="0"/>
              <a:t>yn cael ei fonitro gan: </a:t>
            </a:r>
          </a:p>
          <a:p>
            <a:pPr marL="0" indent="0">
              <a:buNone/>
            </a:pPr>
            <a:endParaRPr lang="cy-GB" sz="2400" dirty="0" smtClean="0"/>
          </a:p>
          <a:p>
            <a:pPr lvl="0"/>
            <a:r>
              <a:rPr lang="cy-GB" sz="2200" dirty="0" smtClean="0"/>
              <a:t>Gydlynwyr PMG ym mhob Awdurdod, a fydd yn parhau yn eu rôl bresennol o fonitro’r ddarpariaeth a deilliannau pob PMG yn eu ALl eu hunain </a:t>
            </a:r>
          </a:p>
          <a:p>
            <a:pPr marL="0" lvl="0" indent="0">
              <a:buNone/>
            </a:pPr>
            <a:endParaRPr lang="cy-GB" sz="2200" dirty="0" smtClean="0"/>
          </a:p>
          <a:p>
            <a:pPr lvl="0"/>
            <a:r>
              <a:rPr lang="cy-GB" sz="2200" dirty="0" smtClean="0"/>
              <a:t>Ymgynghorwyr Her GwE, fel rhan o’u rôl yn monitro a herio perfformiad ysgol a darpariaeth. Maent yn sicrhau bod targedau heriol priodol yn cael eu gosod ar gyfer PMG, yn unol â photensial </a:t>
            </a:r>
          </a:p>
          <a:p>
            <a:pPr marL="0" lvl="0" indent="0">
              <a:buNone/>
            </a:pPr>
            <a:endParaRPr lang="cy-GB" sz="2200" dirty="0" smtClean="0"/>
          </a:p>
          <a:p>
            <a:pPr lvl="0"/>
            <a:r>
              <a:rPr lang="cy-GB" sz="2200" dirty="0" smtClean="0"/>
              <a:t>Cydlynydd PMG pob Awdurdod, ynghyd ag arweinydd strategol GwE ar gyfer tlodi a difreintedd a ’r arweinydd </a:t>
            </a:r>
            <a:r>
              <a:rPr lang="cy-GB" sz="2200" dirty="0"/>
              <a:t> </a:t>
            </a:r>
            <a:r>
              <a:rPr lang="cy-GB" sz="2200" dirty="0" smtClean="0"/>
              <a:t>strategol </a:t>
            </a:r>
            <a:r>
              <a:rPr lang="cy-GB" sz="2200" dirty="0"/>
              <a:t>r</a:t>
            </a:r>
            <a:r>
              <a:rPr lang="cy-GB" sz="2200" dirty="0" smtClean="0"/>
              <a:t>hanbarthol   Maent yn cyfarfod yn rheolaidd fel y grŵp monitro rhanbarthol i adolygu’r cynnydd yn erbyn deilliannau â tharged y cynllun   </a:t>
            </a:r>
          </a:p>
          <a:p>
            <a:pPr marL="0" lvl="0" indent="0">
              <a:buNone/>
            </a:pPr>
            <a:endParaRPr lang="cy-GB" sz="2200" dirty="0" smtClean="0"/>
          </a:p>
          <a:p>
            <a:pPr lvl="0"/>
            <a:r>
              <a:rPr lang="cy-GB" sz="2200" dirty="0" smtClean="0"/>
              <a:t>Bydd adroddiadau yn cael eu cyflwyno yn rheolaidd i UDA GwE, y Bwrdd Rheoli, y Grŵp Defnyddwyr a’r Cyd-bwyllgor yn ogystal â LlC. Bydd Bwrdd Rheoli GwE wedyn yn rhannu’r adroddiadau cynnydd â grwpiau strategol rhianta corfforaethol yr Awurdodau.   </a:t>
            </a:r>
          </a:p>
          <a:p>
            <a:endParaRPr lang="en-GB" sz="29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60401"/>
            <a:ext cx="2483768" cy="897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77998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35283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y-GB" dirty="0" smtClean="0"/>
              <a:t>Mae GwE, ynghyd â chwe awdurdod lleol Gogledd Cymru fel rhan o’u rôl fel rhieni corfforaethol, yn rhannu’r amcan hwn – </a:t>
            </a:r>
          </a:p>
          <a:p>
            <a:pPr marL="0" indent="0">
              <a:buNone/>
            </a:pPr>
            <a:r>
              <a:rPr lang="cy-GB" b="1" i="1" dirty="0" smtClean="0"/>
              <a:t>bod pob plentyn a pherson ifanc, waeth beth fo’u cefndir a’u man cychwyn mewn bywyd, yn elwa ar addysgu a dysgu rhagorol </a:t>
            </a:r>
            <a:r>
              <a:rPr lang="cy-GB" i="1" dirty="0" smtClean="0"/>
              <a:t> </a:t>
            </a:r>
            <a:endParaRPr lang="cy-GB" i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60401"/>
            <a:ext cx="2483768" cy="897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6725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332037"/>
            <a:ext cx="8229600" cy="24651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y-GB" dirty="0" smtClean="0"/>
              <a:t>Rhan o strategaeth rhianta corfforaethol yr awdurdodau lleol yw sicrhau bod cynllun priodol yn ei le er sicrhau bod pob Plentyn sy’n Derbyn Gofal yn gwireddu ei botensial </a:t>
            </a:r>
            <a:endParaRPr lang="cy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60401"/>
            <a:ext cx="2483768" cy="897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0947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7010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y-GB" dirty="0" smtClean="0"/>
              <a:t>Mae tystiolaeth glir sy’n dangos nad yw’r system addysg genedlaethol yn llwyddo i gefnogi  plant sy’n derbyn gofal (PMG) yn effeithiol. Fel grŵp, cânt brofiadau anfoddhaol ac o ganlyniad i hyn mae cyfraddau eu cyrhaeddiad addysgol yn sylweddol is na chyfraddau cyrhaeddiad plant eraill yn y prif lif.  </a:t>
            </a:r>
            <a:endParaRPr lang="cy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60401"/>
            <a:ext cx="2483768" cy="897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4277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3"/>
            <a:ext cx="8229600" cy="2952328"/>
          </a:xfrm>
        </p:spPr>
        <p:txBody>
          <a:bodyPr>
            <a:normAutofit/>
          </a:bodyPr>
          <a:lstStyle/>
          <a:p>
            <a:r>
              <a:rPr lang="cy-GB" dirty="0" smtClean="0"/>
              <a:t>Dywed Estyn y bu peth cynnydd mewn ysgolion yng Nghymru o ran cefnogi PMG i gyflawni eu potensial academaidd, ond bach yw’r effaith ac mae angen cyflymu’r gwelliant </a:t>
            </a:r>
            <a:endParaRPr lang="cy-GB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60401"/>
            <a:ext cx="2483768" cy="897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4129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y-GB" dirty="0" smtClean="0"/>
              <a:t>Arferai cyllid y Grant Amddifadedd Disgyblion, sy’n anelu at gefnogi addysg PMG, gael ei ddyrannu yn uniongyrchol i ysgolion ar sail swm penodedig o arian fesul disgybl, gyda’r cyllid yn dilyn y dysgwr.  Mae LlC, AauLl ac ysgolion o’r farn nad yw hyn yn effeithiol o ran cyflwyno tystiolaeth o wella deilliannau addysgol. Cred LlC fod angen gweithio mewn dull mwy cyfannol a strategol wrth ddyrannu cymorth ariannol. </a:t>
            </a:r>
            <a:endParaRPr lang="cy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60401"/>
            <a:ext cx="2483768" cy="897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57947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7010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y-GB" dirty="0" smtClean="0"/>
              <a:t>O Ebrill 2015, ailgyfeiriwyd dyraniad cyllid y GAD i’r consortia addysg rhanbarthol gan llywodraeth Cymru, sy’n gyfrifol am sicrhau bod cefnogaeth sydd wedi’i thargedu yn cael </a:t>
            </a:r>
            <a:r>
              <a:rPr lang="cy-GB" b="1" dirty="0" smtClean="0"/>
              <a:t>effaith go iawn sy’n seiliedig ar dystiolaeth</a:t>
            </a:r>
            <a:r>
              <a:rPr lang="cy-GB" dirty="0" smtClean="0"/>
              <a:t> ar gyrhaeddiad addysgol plant PMG  </a:t>
            </a:r>
            <a:endParaRPr lang="cy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60401"/>
            <a:ext cx="2483768" cy="897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7329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04867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y-GB" dirty="0" smtClean="0"/>
              <a:t>Mae gennym amcanion strategol o’r lefel uchaf i yrru’r agenda hon a darparu fframwaith ar gyfer gweithredu yn y dyfodol, sydd yn: </a:t>
            </a:r>
          </a:p>
          <a:p>
            <a:pPr marL="0" indent="0">
              <a:buNone/>
            </a:pPr>
            <a:endParaRPr lang="cy-GB" dirty="0" smtClean="0"/>
          </a:p>
          <a:p>
            <a:pPr lvl="0"/>
            <a:r>
              <a:rPr lang="cy-GB" dirty="0" smtClean="0"/>
              <a:t>Codi dyheadau a chyrhaeddiad addysgol PMG a gallu’r rhai hynny sy’n gofalu amdanynt i gefnogi eu datblygiad addysgol; </a:t>
            </a:r>
          </a:p>
          <a:p>
            <a:pPr marL="0" indent="0">
              <a:buNone/>
            </a:pPr>
            <a:r>
              <a:rPr lang="cy-GB" dirty="0" smtClean="0"/>
              <a:t> </a:t>
            </a:r>
          </a:p>
          <a:p>
            <a:pPr lvl="0"/>
            <a:r>
              <a:rPr lang="cy-GB" dirty="0" smtClean="0"/>
              <a:t>Atgyfnerthu cyd-atebolrwydd ac arweinyddiaeth effeithiol ar draws Llywodraeth Cymru, awdurdodau lleol, ysgolion, sefydliadau addysg bellach ac uwch gyda golwg ar ddeilliannau addysgol PMG</a:t>
            </a:r>
            <a:endParaRPr lang="cy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60401"/>
            <a:ext cx="2483768" cy="897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16976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816</TotalTime>
  <Words>944</Words>
  <Application>Microsoft Office PowerPoint</Application>
  <PresentationFormat>On-screen Show (4:3)</PresentationFormat>
  <Paragraphs>73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Cynllun Rhanbarthol GwE ar gyfer Codi Cyrhaeddiad PMG mewn Ysgolion  Ebrill 2015 – Mawrth 2017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Cyngor Gwynedd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Jewell Robert Ashley (ADDYSG)</dc:creator>
  <cp:lastModifiedBy>Jewell Robert Ashley (PLANT)</cp:lastModifiedBy>
  <cp:revision>51</cp:revision>
  <dcterms:created xsi:type="dcterms:W3CDTF">2015-05-08T13:18:52Z</dcterms:created>
  <dcterms:modified xsi:type="dcterms:W3CDTF">2015-11-03T09:34:47Z</dcterms:modified>
</cp:coreProperties>
</file>