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69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82D"/>
    <a:srgbClr val="1B9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5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6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2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B3E7-41E1-C048-B70E-8254303A768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6282F-2AAA-114B-98F0-8821930D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7786" y="1415488"/>
            <a:ext cx="94195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Exo Light"/>
                <a:cs typeface="Exo Light"/>
              </a:rPr>
              <a:t>Croeso</a:t>
            </a:r>
            <a:r>
              <a:rPr lang="en-US" sz="5400" dirty="0" smtClean="0">
                <a:solidFill>
                  <a:schemeClr val="bg1"/>
                </a:solidFill>
                <a:latin typeface="Exo Light"/>
                <a:cs typeface="Exo Light"/>
              </a:rPr>
              <a:t> i </a:t>
            </a: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Exo Light"/>
                <a:cs typeface="Exo Light"/>
              </a:rPr>
              <a:t>Gynhadledd</a:t>
            </a:r>
            <a:r>
              <a:rPr lang="en-US" sz="5400" dirty="0" smtClean="0">
                <a:solidFill>
                  <a:schemeClr val="bg1"/>
                </a:solidFill>
                <a:latin typeface="Exo Light"/>
                <a:cs typeface="Exo Ligh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Exo Light"/>
                <a:cs typeface="Exo Light"/>
              </a:rPr>
              <a:t>Ranbarthol</a:t>
            </a:r>
            <a:r>
              <a:rPr lang="en-US" sz="5400" smtClean="0">
                <a:solidFill>
                  <a:schemeClr val="bg1"/>
                </a:solidFill>
                <a:latin typeface="Exo Light"/>
                <a:cs typeface="Exo Light"/>
              </a:rPr>
              <a:t> </a:t>
            </a:r>
          </a:p>
          <a:p>
            <a:pPr algn="ctr"/>
            <a:r>
              <a:rPr lang="en-US" sz="5400" smtClean="0">
                <a:solidFill>
                  <a:schemeClr val="bg1"/>
                </a:solidFill>
                <a:latin typeface="Exo Light"/>
                <a:cs typeface="Exo Light"/>
              </a:rPr>
              <a:t>GwE</a:t>
            </a:r>
            <a:r>
              <a:rPr lang="en-US" sz="5400" dirty="0" smtClean="0">
                <a:solidFill>
                  <a:schemeClr val="bg1"/>
                </a:solidFill>
                <a:latin typeface="Exo Light"/>
                <a:cs typeface="Exo Light"/>
              </a:rPr>
              <a:t>:</a:t>
            </a:r>
            <a:endParaRPr lang="en-US" sz="5400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82" y="4297399"/>
            <a:ext cx="9056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Exo Light"/>
                <a:cs typeface="Exo Light"/>
              </a:rPr>
              <a:t>‘</a:t>
            </a:r>
            <a:r>
              <a:rPr lang="en-US" sz="5400" dirty="0" err="1">
                <a:solidFill>
                  <a:schemeClr val="bg1"/>
                </a:solidFill>
                <a:latin typeface="Exo Light"/>
                <a:cs typeface="Exo Light"/>
              </a:rPr>
              <a:t>Dileu</a:t>
            </a:r>
            <a:r>
              <a:rPr lang="en-US" sz="5400" dirty="0">
                <a:solidFill>
                  <a:schemeClr val="bg1"/>
                </a:solidFill>
                <a:latin typeface="Exo Light"/>
                <a:cs typeface="Exo Ligh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Exo Light"/>
                <a:cs typeface="Exo Light"/>
              </a:rPr>
              <a:t>Rhwystrau</a:t>
            </a:r>
            <a:r>
              <a:rPr lang="en-US" sz="5400" dirty="0">
                <a:solidFill>
                  <a:schemeClr val="bg1"/>
                </a:solidFill>
                <a:latin typeface="Exo Light"/>
                <a:cs typeface="Exo Light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Exo Light"/>
                <a:cs typeface="Exo Light"/>
              </a:rPr>
              <a:t>Difreintedd</a:t>
            </a:r>
            <a:r>
              <a:rPr lang="en-US" sz="5400" dirty="0">
                <a:solidFill>
                  <a:schemeClr val="bg1"/>
                </a:solidFill>
                <a:latin typeface="Exo Light"/>
                <a:cs typeface="Exo Light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4297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27462" r="-9376" b="16477"/>
          <a:stretch/>
        </p:blipFill>
        <p:spPr bwMode="auto">
          <a:xfrm>
            <a:off x="335713" y="2060848"/>
            <a:ext cx="9438560" cy="40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2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23295" r="11790" b="13826"/>
          <a:stretch/>
        </p:blipFill>
        <p:spPr bwMode="auto">
          <a:xfrm>
            <a:off x="138544" y="1704109"/>
            <a:ext cx="8465129" cy="45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6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17993" r="7812" b="21401"/>
          <a:stretch/>
        </p:blipFill>
        <p:spPr bwMode="auto">
          <a:xfrm>
            <a:off x="683568" y="1316182"/>
            <a:ext cx="7869382" cy="443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0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25379" r="13210" b="17613"/>
          <a:stretch/>
        </p:blipFill>
        <p:spPr bwMode="auto">
          <a:xfrm>
            <a:off x="96982" y="1268760"/>
            <a:ext cx="836814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38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18939" r="3693" b="17614"/>
          <a:stretch/>
        </p:blipFill>
        <p:spPr bwMode="auto">
          <a:xfrm>
            <a:off x="179512" y="1385453"/>
            <a:ext cx="8640960" cy="46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0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95" y="2138903"/>
            <a:ext cx="466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bg1"/>
              </a:solidFill>
              <a:latin typeface="Exo Light"/>
              <a:cs typeface="Exo Light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Exo Light"/>
                <a:cs typeface="Exo Light"/>
              </a:rPr>
              <a:t>Syr</a:t>
            </a:r>
            <a:r>
              <a:rPr lang="en-US" sz="4800" dirty="0" smtClean="0">
                <a:solidFill>
                  <a:schemeClr val="bg1"/>
                </a:solidFill>
                <a:latin typeface="Exo Light"/>
                <a:cs typeface="Exo Light"/>
              </a:rPr>
              <a:t> John Jones</a:t>
            </a:r>
            <a:endParaRPr lang="en-US" sz="4800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pic>
        <p:nvPicPr>
          <p:cNvPr id="2" name="Picture 1" descr="iStock_000041000774_Fu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t="-2749" r="16510" b="2749"/>
          <a:stretch/>
        </p:blipFill>
        <p:spPr>
          <a:xfrm>
            <a:off x="4904490" y="-167731"/>
            <a:ext cx="4239509" cy="61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9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132" y="2138903"/>
            <a:ext cx="409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Exo Light"/>
                <a:cs typeface="Exo Light"/>
              </a:rPr>
              <a:t>Huw Foster Evans</a:t>
            </a:r>
            <a:endParaRPr lang="en-US" sz="4800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132" y="3970054"/>
            <a:ext cx="401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Exo Light"/>
                <a:cs typeface="Exo Ligh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xo Light"/>
                <a:cs typeface="Exo Light"/>
              </a:rPr>
              <a:t>Rheolwr</a:t>
            </a:r>
            <a:r>
              <a:rPr lang="en-US" sz="2000" dirty="0" smtClean="0">
                <a:solidFill>
                  <a:schemeClr val="bg1"/>
                </a:solidFill>
                <a:latin typeface="Exo Light"/>
                <a:cs typeface="Exo Ligh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xo Light"/>
                <a:cs typeface="Exo Light"/>
              </a:rPr>
              <a:t>Cyfarwyddwr</a:t>
            </a:r>
            <a:r>
              <a:rPr lang="en-US" sz="2000" dirty="0" smtClean="0">
                <a:solidFill>
                  <a:schemeClr val="bg1"/>
                </a:solidFill>
                <a:latin typeface="Exo Light"/>
                <a:cs typeface="Exo Light"/>
              </a:rPr>
              <a:t> GwE</a:t>
            </a:r>
            <a:endParaRPr lang="en-US" sz="2000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pic>
        <p:nvPicPr>
          <p:cNvPr id="2" name="Picture 1" descr="iStock_000041000774_Fu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t="-2749" r="16510" b="2749"/>
          <a:stretch/>
        </p:blipFill>
        <p:spPr>
          <a:xfrm>
            <a:off x="4904490" y="-167731"/>
            <a:ext cx="4239509" cy="61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95" y="2138903"/>
            <a:ext cx="466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bg1"/>
              </a:solidFill>
              <a:latin typeface="Exo Light"/>
              <a:cs typeface="Exo Light"/>
            </a:endParaRPr>
          </a:p>
          <a:p>
            <a:r>
              <a:rPr lang="en-US" sz="4800" dirty="0" err="1" smtClean="0">
                <a:solidFill>
                  <a:schemeClr val="bg1"/>
                </a:solidFill>
                <a:latin typeface="Exo Light"/>
                <a:cs typeface="Exo Light"/>
              </a:rPr>
              <a:t>Syr</a:t>
            </a:r>
            <a:r>
              <a:rPr lang="en-US" sz="4800" dirty="0" smtClean="0">
                <a:solidFill>
                  <a:schemeClr val="bg1"/>
                </a:solidFill>
                <a:latin typeface="Exo Light"/>
                <a:cs typeface="Exo Light"/>
              </a:rPr>
              <a:t> John Jones</a:t>
            </a:r>
            <a:endParaRPr lang="en-US" sz="4800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pic>
        <p:nvPicPr>
          <p:cNvPr id="2" name="Picture 1" descr="iStock_000041000774_Fu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t="-2749" r="16510" b="2749"/>
          <a:stretch/>
        </p:blipFill>
        <p:spPr>
          <a:xfrm>
            <a:off x="4904490" y="-167731"/>
            <a:ext cx="4239509" cy="61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51" y="1979159"/>
            <a:ext cx="8605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prstClr val="white"/>
                </a:solidFill>
                <a:latin typeface="Exo Light"/>
                <a:cs typeface="Exo Light"/>
              </a:rPr>
              <a:t>Cyflwyniadau</a:t>
            </a:r>
            <a:endParaRPr lang="en-US" sz="8000" dirty="0">
              <a:solidFill>
                <a:prstClr val="white"/>
              </a:solidFill>
              <a:latin typeface="Exo Light"/>
              <a:cs typeface="Exo Light"/>
            </a:endParaRPr>
          </a:p>
        </p:txBody>
      </p:sp>
    </p:spTree>
    <p:extLst>
      <p:ext uri="{BB962C8B-B14F-4D97-AF65-F5344CB8AC3E}">
        <p14:creationId xmlns:p14="http://schemas.microsoft.com/office/powerpoint/2010/main" val="48975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995" y="2138903"/>
            <a:ext cx="466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schemeClr val="bg1"/>
              </a:solidFill>
              <a:latin typeface="Exo Light"/>
              <a:cs typeface="Exo Light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Exo Light"/>
                <a:cs typeface="Exo Light"/>
              </a:rPr>
              <a:t>Dr. Brett Pugh</a:t>
            </a:r>
            <a:endParaRPr lang="en-US" sz="4800" dirty="0">
              <a:solidFill>
                <a:schemeClr val="bg1"/>
              </a:solidFill>
              <a:latin typeface="Exo Light"/>
              <a:cs typeface="Exo Light"/>
            </a:endParaRPr>
          </a:p>
        </p:txBody>
      </p:sp>
      <p:pic>
        <p:nvPicPr>
          <p:cNvPr id="2" name="Picture 1" descr="iStock_000041000774_Fu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6" t="-2749" r="16510" b="2749"/>
          <a:stretch/>
        </p:blipFill>
        <p:spPr>
          <a:xfrm>
            <a:off x="4904490" y="-167731"/>
            <a:ext cx="4239509" cy="61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5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2818656"/>
            <a:ext cx="7772400" cy="2482552"/>
          </a:xfrm>
        </p:spPr>
        <p:txBody>
          <a:bodyPr>
            <a:normAutofit/>
          </a:bodyPr>
          <a:lstStyle/>
          <a:p>
            <a:r>
              <a:rPr lang="en-GB" dirty="0" smtClean="0"/>
              <a:t>Dr Brett Pugh, </a:t>
            </a:r>
            <a:r>
              <a:rPr lang="cy-GB" dirty="0"/>
              <a:t>Cyfarwyddiaeth y Gweithlu a Safonau Ysgolion</a:t>
            </a:r>
            <a:r>
              <a:rPr lang="en-GB"/>
              <a:t/>
            </a:r>
            <a:br>
              <a:rPr lang="en-GB"/>
            </a:br>
            <a:endParaRPr lang="en-GB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02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0"/>
            <a:ext cx="2082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61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6175" r="12216" b="13447"/>
          <a:stretch/>
        </p:blipFill>
        <p:spPr bwMode="auto">
          <a:xfrm>
            <a:off x="96982" y="1124745"/>
            <a:ext cx="846512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4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18750" r="1563" b="32576"/>
          <a:stretch/>
        </p:blipFill>
        <p:spPr bwMode="auto">
          <a:xfrm>
            <a:off x="323528" y="1371600"/>
            <a:ext cx="8478982" cy="356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14584" r="11932" b="28788"/>
          <a:stretch/>
        </p:blipFill>
        <p:spPr bwMode="auto">
          <a:xfrm>
            <a:off x="193964" y="1066800"/>
            <a:ext cx="8395854" cy="41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0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39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 Brett Pugh, Cyfarwyddiaeth y Gweithlu a Safonau Ysgolion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evans</dc:creator>
  <cp:lastModifiedBy>Maddocks Peter Gwyn (GwE)</cp:lastModifiedBy>
  <cp:revision>16</cp:revision>
  <dcterms:created xsi:type="dcterms:W3CDTF">2015-03-09T10:07:17Z</dcterms:created>
  <dcterms:modified xsi:type="dcterms:W3CDTF">2015-11-04T13:01:19Z</dcterms:modified>
</cp:coreProperties>
</file>