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79" r:id="rId9"/>
    <p:sldId id="262" r:id="rId10"/>
    <p:sldId id="267" r:id="rId11"/>
    <p:sldId id="268" r:id="rId12"/>
    <p:sldId id="269" r:id="rId13"/>
    <p:sldId id="277" r:id="rId14"/>
    <p:sldId id="263" r:id="rId15"/>
    <p:sldId id="276" r:id="rId16"/>
    <p:sldId id="274" r:id="rId17"/>
    <p:sldId id="275" r:id="rId18"/>
    <p:sldId id="272" r:id="rId19"/>
    <p:sldId id="270" r:id="rId20"/>
    <p:sldId id="278" r:id="rId21"/>
    <p:sldId id="266" r:id="rId22"/>
    <p:sldId id="280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98B5D-E7E5-4413-B0F2-B21E35FDA58E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7517-5D58-47DF-B42E-3A3C2798B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3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A41AC9-4F90-4040-832A-F7A7B60F8ED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8DCCE1-4563-4DB9-AFA1-7E336A632953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4091" y="-42863"/>
            <a:ext cx="6515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Ysgol</a:t>
            </a:r>
            <a:r>
              <a:rPr lang="en-US" sz="6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Manod</a:t>
            </a:r>
            <a:endParaRPr lang="en-US" sz="6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3" y="927189"/>
            <a:ext cx="4192471" cy="3131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742" y="2060848"/>
            <a:ext cx="1742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28%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PYD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0808" y="2060848"/>
            <a:ext cx="18101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GY/+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69" y="5403394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4000" b="1" dirty="0" smtClean="0">
                <a:solidFill>
                  <a:srgbClr val="FF0000"/>
                </a:solidFill>
              </a:rPr>
              <a:t>‘Hyffordda blentyn ym more ei oes </a:t>
            </a:r>
          </a:p>
          <a:p>
            <a:pPr algn="ctr"/>
            <a:r>
              <a:rPr lang="nn-NO" sz="4000" b="1" dirty="0" smtClean="0">
                <a:solidFill>
                  <a:srgbClr val="FF0000"/>
                </a:solidFill>
              </a:rPr>
              <a:t>a phan heneiddia fe'i medir’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1" b="33571"/>
          <a:stretch/>
        </p:blipFill>
        <p:spPr bwMode="auto">
          <a:xfrm>
            <a:off x="694482" y="3824872"/>
            <a:ext cx="7115413" cy="157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278" y="454945"/>
            <a:ext cx="7979922" cy="6022056"/>
            <a:chOff x="239617" y="76201"/>
            <a:chExt cx="821858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00400" y="76201"/>
              <a:ext cx="5257800" cy="6400800"/>
              <a:chOff x="1600200" y="76200"/>
              <a:chExt cx="5477661" cy="694965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76200"/>
                <a:ext cx="5474171" cy="350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3429000"/>
                <a:ext cx="5477661" cy="3596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239617" y="454945"/>
              <a:ext cx="2858116" cy="1864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err="1" smtClean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Profion</a:t>
              </a:r>
              <a:r>
                <a:rPr lang="en-US" sz="3600" b="1" dirty="0" smtClean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600" b="1" dirty="0" err="1" smtClean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Cenedlaethol</a:t>
              </a:r>
              <a:endParaRPr lang="en-US" sz="36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cap="none" spc="0" dirty="0" smtClean="0">
                  <a:ln/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Bl.5</a:t>
              </a:r>
              <a:endParaRPr lang="en-US" sz="3600" b="1" cap="none" spc="0" dirty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652120" y="620688"/>
            <a:ext cx="2016224" cy="2986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52120" y="4918616"/>
            <a:ext cx="2016224" cy="2986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13590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Mathemateg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a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1476"/>
            <a:ext cx="5208147" cy="28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233988" cy="34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556792"/>
            <a:ext cx="288032" cy="18722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87618" y="3933056"/>
            <a:ext cx="552333" cy="21602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3914" y="304800"/>
            <a:ext cx="9050840" cy="6292382"/>
            <a:chOff x="-73914" y="304800"/>
            <a:chExt cx="9050840" cy="629238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6019800" cy="261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323" y="3048000"/>
              <a:ext cx="5752603" cy="354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73914" y="3200400"/>
              <a:ext cx="3468194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err="1" smtClean="0">
                  <a:ln/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Sillafu</a:t>
              </a:r>
              <a:r>
                <a:rPr lang="en-US" sz="5400" b="1" cap="none" spc="0" dirty="0" smtClean="0">
                  <a:ln/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cap="none" spc="0" dirty="0" err="1" smtClean="0">
                  <a:ln/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Cymraeg</a:t>
              </a:r>
              <a:endPara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5400" b="1" dirty="0" smtClean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Bl. 2 a </a:t>
              </a:r>
              <a:r>
                <a:rPr lang="en-US" sz="5400" b="1" dirty="0" err="1" smtClean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Bl</a:t>
              </a:r>
              <a:r>
                <a:rPr lang="en-US" sz="5400" b="1" dirty="0" smtClean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5400" b="1" cap="none" spc="0" dirty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3729"/>
            <a:ext cx="1008112" cy="16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789040"/>
            <a:ext cx="757436" cy="28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8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" b="10280"/>
          <a:stretch/>
        </p:blipFill>
        <p:spPr>
          <a:xfrm rot="5400000">
            <a:off x="5113952" y="659871"/>
            <a:ext cx="3668624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8804"/>
          <a:stretch/>
        </p:blipFill>
        <p:spPr>
          <a:xfrm rot="10800000" flipH="1" flipV="1">
            <a:off x="179512" y="4332328"/>
            <a:ext cx="3384375" cy="2342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8741" r="4731" b="5815"/>
          <a:stretch/>
        </p:blipFill>
        <p:spPr>
          <a:xfrm rot="10800000" flipH="1" flipV="1">
            <a:off x="1475656" y="2263864"/>
            <a:ext cx="3337587" cy="1957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7829" b="13187"/>
          <a:stretch/>
        </p:blipFill>
        <p:spPr>
          <a:xfrm rot="10800000" flipH="1" flipV="1">
            <a:off x="179513" y="116632"/>
            <a:ext cx="3384376" cy="2024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744416" cy="27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140" y="188640"/>
            <a:ext cx="694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Rhannu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Cynlluniau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Tymor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918120"/>
            <a:ext cx="39338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8120"/>
            <a:ext cx="39052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285"/>
            <a:ext cx="7696200" cy="660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162" y="228600"/>
            <a:ext cx="8571976" cy="6543244"/>
            <a:chOff x="192162" y="228600"/>
            <a:chExt cx="8571976" cy="654324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8600"/>
              <a:ext cx="3734202" cy="305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96" y="228600"/>
              <a:ext cx="3925503" cy="305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047" y="3498221"/>
              <a:ext cx="3979091" cy="327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2162" y="3531816"/>
              <a:ext cx="458496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M.P.Ll</a:t>
              </a:r>
              <a:r>
                <a:rPr lang="en-US" sz="44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cap="none" spc="0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Rhif</a:t>
              </a:r>
              <a:endPara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gwahaniaethol</a:t>
              </a:r>
              <a:endParaRPr lang="en-US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7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704" y="188640"/>
            <a:ext cx="6102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Cynllunio</a:t>
            </a:r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gyda’r</a:t>
            </a: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disgyblion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/>
          <a:stretch/>
        </p:blipFill>
        <p:spPr>
          <a:xfrm>
            <a:off x="827584" y="1052736"/>
            <a:ext cx="7524328" cy="54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4664"/>
            <a:ext cx="815200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4" y="260648"/>
            <a:ext cx="843873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861" y="188640"/>
            <a:ext cx="737445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Apiau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Llythrennedd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Rhifedd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Cyfnod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Sylfaen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4" y="1705240"/>
            <a:ext cx="1039011" cy="331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83186" y="1705240"/>
            <a:ext cx="2209800" cy="3329133"/>
            <a:chOff x="2191638" y="1130459"/>
            <a:chExt cx="2952750" cy="41529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638" y="1130459"/>
              <a:ext cx="1466850" cy="415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488" y="1130459"/>
              <a:ext cx="14859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50" y="1705240"/>
            <a:ext cx="22764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0197" y="5182220"/>
            <a:ext cx="13242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Tric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</a:t>
            </a:r>
          </a:p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Chlic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2444" y="5264728"/>
            <a:ext cx="1084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Cyw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0871" y="5264728"/>
            <a:ext cx="2266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Magi Ann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4412"/>
            <a:ext cx="2701492" cy="39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86033" y="5582724"/>
            <a:ext cx="18417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Rhifedd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Amrywiol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0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" b="9227"/>
          <a:stretch/>
        </p:blipFill>
        <p:spPr>
          <a:xfrm rot="5400000">
            <a:off x="-338034" y="1118326"/>
            <a:ext cx="5492518" cy="402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9" b="10178"/>
          <a:stretch/>
        </p:blipFill>
        <p:spPr>
          <a:xfrm rot="5400000">
            <a:off x="3984706" y="1712038"/>
            <a:ext cx="5607135" cy="41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9147" b="47266"/>
          <a:stretch/>
        </p:blipFill>
        <p:spPr>
          <a:xfrm rot="10800000">
            <a:off x="166243" y="1126840"/>
            <a:ext cx="5528930" cy="1330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473" r="2247" b="39690"/>
          <a:stretch/>
        </p:blipFill>
        <p:spPr>
          <a:xfrm rot="10800000">
            <a:off x="3330496" y="2456856"/>
            <a:ext cx="5638800" cy="1663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6" b="25272"/>
          <a:stretch/>
        </p:blipFill>
        <p:spPr>
          <a:xfrm rot="10800000">
            <a:off x="165600" y="4146854"/>
            <a:ext cx="4775790" cy="172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2" b="52403"/>
          <a:stretch/>
        </p:blipFill>
        <p:spPr>
          <a:xfrm rot="10800000">
            <a:off x="2771800" y="5949279"/>
            <a:ext cx="6067400" cy="765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18838"/>
            <a:ext cx="74500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24" y="980728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7200" b="1" dirty="0" smtClean="0">
                <a:solidFill>
                  <a:srgbClr val="FF0000"/>
                </a:solidFill>
              </a:rPr>
              <a:t>‘Hyffordda blentyn </a:t>
            </a:r>
          </a:p>
          <a:p>
            <a:pPr algn="ctr"/>
            <a:r>
              <a:rPr lang="nn-NO" sz="7200" b="1" dirty="0" smtClean="0">
                <a:solidFill>
                  <a:srgbClr val="FF0000"/>
                </a:solidFill>
              </a:rPr>
              <a:t>ym more ei oes </a:t>
            </a:r>
          </a:p>
          <a:p>
            <a:pPr algn="ctr"/>
            <a:r>
              <a:rPr lang="nn-NO" sz="7200" b="1" dirty="0" smtClean="0">
                <a:solidFill>
                  <a:srgbClr val="FF0000"/>
                </a:solidFill>
              </a:rPr>
              <a:t>a phan heneiddia</a:t>
            </a:r>
          </a:p>
          <a:p>
            <a:pPr algn="ctr"/>
            <a:r>
              <a:rPr lang="nn-NO" sz="7200" b="1" dirty="0" smtClean="0">
                <a:solidFill>
                  <a:srgbClr val="FF0000"/>
                </a:solidFill>
              </a:rPr>
              <a:t> fe'i medir’</a:t>
            </a:r>
            <a:endParaRPr lang="en-GB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7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443" y="332656"/>
            <a:ext cx="639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Llythrennedd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Rhifedd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CA 2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7802" r="13245" b="20071"/>
          <a:stretch/>
        </p:blipFill>
        <p:spPr>
          <a:xfrm rot="5400000">
            <a:off x="-350014" y="1686808"/>
            <a:ext cx="5296053" cy="3948971"/>
          </a:xfrm>
          <a:prstGeom prst="rect">
            <a:avLst/>
          </a:prstGeom>
        </p:spPr>
      </p:pic>
      <p:pic>
        <p:nvPicPr>
          <p:cNvPr id="3074" name="Picture 2" descr="C:\Users\User\Pictures\2015-11-08 aps\aps 02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987" r="4461" b="33343"/>
          <a:stretch/>
        </p:blipFill>
        <p:spPr bwMode="auto">
          <a:xfrm>
            <a:off x="4499992" y="978986"/>
            <a:ext cx="2099712" cy="25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2015-11-08 aps\aps 0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6833" r="6631" b="24962"/>
          <a:stretch/>
        </p:blipFill>
        <p:spPr bwMode="auto">
          <a:xfrm>
            <a:off x="6660232" y="979798"/>
            <a:ext cx="2155538" cy="25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2015-11-08 gwe2\gwe2 0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r="5776" b="60839"/>
          <a:stretch/>
        </p:blipFill>
        <p:spPr bwMode="auto">
          <a:xfrm>
            <a:off x="4630103" y="3809933"/>
            <a:ext cx="40602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600" y="188640"/>
            <a:ext cx="4188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Dysgu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Teulu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585913"/>
            <a:ext cx="57435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487" y="5906889"/>
            <a:ext cx="74449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LLUNIAU JEN GYDA RHIENI A’R PLANT???????????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2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06" y="188640"/>
            <a:ext cx="8974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Cynnal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Nosweithiau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Cwricwlaidd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1769"/>
            <a:ext cx="4104456" cy="270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4323"/>
            <a:ext cx="4676894" cy="308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633" y="188640"/>
            <a:ext cx="7018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Hyfforddi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weithlu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0938"/>
            <a:ext cx="8412189" cy="544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48" y="186211"/>
            <a:ext cx="9199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Ymyrraeth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Personol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Chymdeithasol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5949280"/>
            <a:ext cx="4593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…..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Iaith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Rhifedd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T:\os mets, mets\P100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5" y="4293096"/>
            <a:ext cx="2877687" cy="21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T:\os mets, mets\P1000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05" y="3444917"/>
            <a:ext cx="1945462" cy="25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:\os mets, mets\P1000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0658"/>
            <a:ext cx="3323085" cy="24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T:\os mets, mets\P1000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976019"/>
            <a:ext cx="2745614" cy="20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:\os mets, mets\P1000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6020"/>
            <a:ext cx="2982608" cy="22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3432" y="3616199"/>
            <a:ext cx="3068960" cy="2301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4485" y="3373603"/>
            <a:ext cx="3715883" cy="278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/>
          <a:stretch/>
        </p:blipFill>
        <p:spPr>
          <a:xfrm rot="5400000">
            <a:off x="3015043" y="1529573"/>
            <a:ext cx="3531840" cy="243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764" y="593686"/>
            <a:ext cx="2664297" cy="1998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1" y="260648"/>
            <a:ext cx="2543808" cy="19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2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678" y="188640"/>
            <a:ext cx="6918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Darpariaeth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o’r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radd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flaenaf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60" y="896526"/>
            <a:ext cx="8090888" cy="5723167"/>
            <a:chOff x="304799" y="228600"/>
            <a:chExt cx="8397649" cy="6391093"/>
          </a:xfrm>
        </p:grpSpPr>
        <p:grpSp>
          <p:nvGrpSpPr>
            <p:cNvPr id="4" name="Group 3"/>
            <p:cNvGrpSpPr/>
            <p:nvPr/>
          </p:nvGrpSpPr>
          <p:grpSpPr>
            <a:xfrm>
              <a:off x="304799" y="228600"/>
              <a:ext cx="4852122" cy="6391093"/>
              <a:chOff x="304799" y="228600"/>
              <a:chExt cx="4852122" cy="639109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228600"/>
                <a:ext cx="4852121" cy="297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304799" y="3195084"/>
                <a:ext cx="4852121" cy="3424609"/>
                <a:chOff x="533400" y="228600"/>
                <a:chExt cx="8149624" cy="6091609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28600"/>
                  <a:ext cx="8149624" cy="4986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5224834"/>
                  <a:ext cx="5267325" cy="1095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5410200" y="381000"/>
              <a:ext cx="3292248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/>
                  <a:solidFill>
                    <a:srgbClr val="0066FF"/>
                  </a:solidFill>
                </a:rPr>
                <a:t>Profion</a:t>
              </a:r>
              <a:endParaRPr lang="en-US" sz="4400" b="1" dirty="0" smtClean="0">
                <a:ln/>
                <a:solidFill>
                  <a:srgbClr val="0066FF"/>
                </a:solidFill>
              </a:endParaRPr>
            </a:p>
            <a:p>
              <a:pPr algn="ctr"/>
              <a:r>
                <a:rPr lang="en-US" sz="4400" b="1" dirty="0" err="1" smtClean="0">
                  <a:ln/>
                  <a:solidFill>
                    <a:srgbClr val="0066FF"/>
                  </a:solidFill>
                </a:rPr>
                <a:t>Cenedlaethol</a:t>
              </a:r>
              <a:endParaRPr lang="en-US" sz="4400" b="1" dirty="0" smtClean="0">
                <a:ln/>
                <a:solidFill>
                  <a:srgbClr val="0066FF"/>
                </a:solidFill>
              </a:endParaRPr>
            </a:p>
            <a:p>
              <a:pPr algn="ctr"/>
              <a:r>
                <a:rPr lang="en-US" sz="4400" b="1" cap="none" spc="0" dirty="0" smtClean="0">
                  <a:ln/>
                  <a:solidFill>
                    <a:srgbClr val="0066FF"/>
                  </a:solidFill>
                  <a:effectLst/>
                </a:rPr>
                <a:t>Bl. 2</a:t>
              </a:r>
              <a:endParaRPr lang="en-US" sz="4400" b="1" cap="none" spc="0" dirty="0">
                <a:ln/>
                <a:solidFill>
                  <a:srgbClr val="0066FF"/>
                </a:solidFill>
                <a:effectLst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31840" y="1340768"/>
            <a:ext cx="1440160" cy="2160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31840" y="5157192"/>
            <a:ext cx="1440160" cy="2160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589</TotalTime>
  <Words>117</Words>
  <Application>Microsoft Office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Meirion Llywelyn</dc:creator>
  <cp:lastModifiedBy>User</cp:lastModifiedBy>
  <cp:revision>30</cp:revision>
  <cp:lastPrinted>2015-11-06T18:00:55Z</cp:lastPrinted>
  <dcterms:created xsi:type="dcterms:W3CDTF">2015-11-06T16:32:45Z</dcterms:created>
  <dcterms:modified xsi:type="dcterms:W3CDTF">2015-11-08T20:48:52Z</dcterms:modified>
</cp:coreProperties>
</file>