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8"/>
  </p:handoutMasterIdLst>
  <p:sldIdLst>
    <p:sldId id="291" r:id="rId2"/>
    <p:sldId id="292" r:id="rId3"/>
    <p:sldId id="293" r:id="rId4"/>
    <p:sldId id="294" r:id="rId5"/>
    <p:sldId id="295" r:id="rId6"/>
    <p:sldId id="296" r:id="rId7"/>
    <p:sldId id="297" r:id="rId8"/>
    <p:sldId id="298" r:id="rId9"/>
    <p:sldId id="299" r:id="rId10"/>
    <p:sldId id="300" r:id="rId11"/>
    <p:sldId id="301" r:id="rId12"/>
    <p:sldId id="302" r:id="rId13"/>
    <p:sldId id="303" r:id="rId14"/>
    <p:sldId id="304" r:id="rId15"/>
    <p:sldId id="305" r:id="rId16"/>
    <p:sldId id="306" r:id="rId17"/>
  </p:sldIdLst>
  <p:sldSz cx="12192000" cy="6858000"/>
  <p:notesSz cx="6881813" cy="96615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0" autoAdjust="0"/>
    <p:restoredTop sz="9466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841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97313" y="0"/>
            <a:ext cx="2982912" cy="484188"/>
          </a:xfrm>
          <a:prstGeom prst="rect">
            <a:avLst/>
          </a:prstGeom>
        </p:spPr>
        <p:txBody>
          <a:bodyPr vert="horz" lIns="91440" tIns="45720" rIns="91440" bIns="45720" rtlCol="0"/>
          <a:lstStyle>
            <a:lvl1pPr algn="r">
              <a:defRPr sz="1200"/>
            </a:lvl1pPr>
          </a:lstStyle>
          <a:p>
            <a:fld id="{EFF2AF5F-8E7F-40D4-9C82-CE32A1C844A5}" type="datetimeFigureOut">
              <a:rPr lang="en-GB" smtClean="0"/>
              <a:t>08/11/2015</a:t>
            </a:fld>
            <a:endParaRPr lang="en-GB"/>
          </a:p>
        </p:txBody>
      </p:sp>
      <p:sp>
        <p:nvSpPr>
          <p:cNvPr id="4" name="Footer Placeholder 3"/>
          <p:cNvSpPr>
            <a:spLocks noGrp="1"/>
          </p:cNvSpPr>
          <p:nvPr>
            <p:ph type="ftr" sz="quarter" idx="2"/>
          </p:nvPr>
        </p:nvSpPr>
        <p:spPr>
          <a:xfrm>
            <a:off x="0" y="9177338"/>
            <a:ext cx="2982913" cy="4841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97313" y="9177338"/>
            <a:ext cx="2982912" cy="484187"/>
          </a:xfrm>
          <a:prstGeom prst="rect">
            <a:avLst/>
          </a:prstGeom>
        </p:spPr>
        <p:txBody>
          <a:bodyPr vert="horz" lIns="91440" tIns="45720" rIns="91440" bIns="45720" rtlCol="0" anchor="b"/>
          <a:lstStyle>
            <a:lvl1pPr algn="r">
              <a:defRPr sz="1200"/>
            </a:lvl1pPr>
          </a:lstStyle>
          <a:p>
            <a:fld id="{F137631C-BB54-47FD-A477-9952AF67B267}" type="slidenum">
              <a:rPr lang="en-GB" smtClean="0"/>
              <a:t>‹#›</a:t>
            </a:fld>
            <a:endParaRPr lang="en-GB"/>
          </a:p>
        </p:txBody>
      </p:sp>
    </p:spTree>
    <p:extLst>
      <p:ext uri="{BB962C8B-B14F-4D97-AF65-F5344CB8AC3E}">
        <p14:creationId xmlns:p14="http://schemas.microsoft.com/office/powerpoint/2010/main" val="135353875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79F3886-F030-4EA7-8015-2BB25E6E7F63}" type="datetimeFigureOut">
              <a:rPr lang="en-GB" smtClean="0"/>
              <a:t>08/11/2015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E67FB3-BBED-40D4-85B2-6613310C60AD}" type="slidenum">
              <a:rPr lang="en-GB" smtClean="0"/>
              <a:t>‹#›</a:t>
            </a:fld>
            <a:endParaRPr lang="en-GB"/>
          </a:p>
        </p:txBody>
      </p:sp>
    </p:spTree>
    <p:extLst>
      <p:ext uri="{BB962C8B-B14F-4D97-AF65-F5344CB8AC3E}">
        <p14:creationId xmlns:p14="http://schemas.microsoft.com/office/powerpoint/2010/main" val="2395018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79F3886-F030-4EA7-8015-2BB25E6E7F63}" type="datetimeFigureOut">
              <a:rPr lang="en-GB" smtClean="0"/>
              <a:t>08/11/2015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E67FB3-BBED-40D4-85B2-6613310C60AD}" type="slidenum">
              <a:rPr lang="en-GB" smtClean="0"/>
              <a:t>‹#›</a:t>
            </a:fld>
            <a:endParaRPr lang="en-GB"/>
          </a:p>
        </p:txBody>
      </p:sp>
    </p:spTree>
    <p:extLst>
      <p:ext uri="{BB962C8B-B14F-4D97-AF65-F5344CB8AC3E}">
        <p14:creationId xmlns:p14="http://schemas.microsoft.com/office/powerpoint/2010/main" val="2057850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79F3886-F030-4EA7-8015-2BB25E6E7F63}" type="datetimeFigureOut">
              <a:rPr lang="en-GB" smtClean="0"/>
              <a:t>08/11/2015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E67FB3-BBED-40D4-85B2-6613310C60AD}" type="slidenum">
              <a:rPr lang="en-GB" smtClean="0"/>
              <a:t>‹#›</a:t>
            </a:fld>
            <a:endParaRPr lang="en-GB"/>
          </a:p>
        </p:txBody>
      </p:sp>
    </p:spTree>
    <p:extLst>
      <p:ext uri="{BB962C8B-B14F-4D97-AF65-F5344CB8AC3E}">
        <p14:creationId xmlns:p14="http://schemas.microsoft.com/office/powerpoint/2010/main" val="455709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r>
              <a:rPr/>
              <a:t>Title Text</a:t>
            </a:r>
          </a:p>
        </p:txBody>
      </p:sp>
      <p:sp>
        <p:nvSpPr>
          <p:cNvPr id="19" name="Shape 19"/>
          <p:cNvSpPr>
            <a:spLocks noGrp="1"/>
          </p:cNvSpPr>
          <p:nvPr>
            <p:ph type="body" idx="1"/>
          </p:nvPr>
        </p:nvSpPr>
        <p:spPr>
          <a:prstGeom prst="rect">
            <a:avLst/>
          </a:prstGeom>
        </p:spPr>
        <p:txBody>
          <a:bodyPr/>
          <a:lstStyle/>
          <a:p>
            <a:pPr lvl="0"/>
            <a:r>
              <a:rPr/>
              <a:t>Body Level One</a:t>
            </a:r>
          </a:p>
          <a:p>
            <a:pPr lvl="1"/>
            <a:r>
              <a:rPr/>
              <a:t>Body Level Two</a:t>
            </a:r>
          </a:p>
          <a:p>
            <a:pPr lvl="2"/>
            <a:r>
              <a:rPr/>
              <a:t>Body Level Three</a:t>
            </a:r>
          </a:p>
          <a:p>
            <a:pPr lvl="3"/>
            <a:r>
              <a:rPr/>
              <a:t>Body Level Four</a:t>
            </a:r>
          </a:p>
          <a:p>
            <a:pPr lvl="4"/>
            <a:r>
              <a:rPr/>
              <a:t>Body Level Five</a:t>
            </a:r>
          </a:p>
        </p:txBody>
      </p:sp>
    </p:spTree>
    <p:extLst>
      <p:ext uri="{BB962C8B-B14F-4D97-AF65-F5344CB8AC3E}">
        <p14:creationId xmlns:p14="http://schemas.microsoft.com/office/powerpoint/2010/main" val="411042468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79F3886-F030-4EA7-8015-2BB25E6E7F63}" type="datetimeFigureOut">
              <a:rPr lang="en-GB" smtClean="0"/>
              <a:t>08/11/2015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E67FB3-BBED-40D4-85B2-6613310C60AD}" type="slidenum">
              <a:rPr lang="en-GB" smtClean="0"/>
              <a:t>‹#›</a:t>
            </a:fld>
            <a:endParaRPr lang="en-GB"/>
          </a:p>
        </p:txBody>
      </p:sp>
    </p:spTree>
    <p:extLst>
      <p:ext uri="{BB962C8B-B14F-4D97-AF65-F5344CB8AC3E}">
        <p14:creationId xmlns:p14="http://schemas.microsoft.com/office/powerpoint/2010/main" val="1309759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F3886-F030-4EA7-8015-2BB25E6E7F63}" type="datetimeFigureOut">
              <a:rPr lang="en-GB" smtClean="0"/>
              <a:t>08/11/2015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DE67FB3-BBED-40D4-85B2-6613310C60AD}" type="slidenum">
              <a:rPr lang="en-GB" smtClean="0"/>
              <a:t>‹#›</a:t>
            </a:fld>
            <a:endParaRPr lang="en-GB"/>
          </a:p>
        </p:txBody>
      </p:sp>
    </p:spTree>
    <p:extLst>
      <p:ext uri="{BB962C8B-B14F-4D97-AF65-F5344CB8AC3E}">
        <p14:creationId xmlns:p14="http://schemas.microsoft.com/office/powerpoint/2010/main" val="2426395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79F3886-F030-4EA7-8015-2BB25E6E7F63}" type="datetimeFigureOut">
              <a:rPr lang="en-GB" smtClean="0"/>
              <a:t>08/11/2015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E67FB3-BBED-40D4-85B2-6613310C60AD}" type="slidenum">
              <a:rPr lang="en-GB" smtClean="0"/>
              <a:t>‹#›</a:t>
            </a:fld>
            <a:endParaRPr lang="en-GB"/>
          </a:p>
        </p:txBody>
      </p:sp>
    </p:spTree>
    <p:extLst>
      <p:ext uri="{BB962C8B-B14F-4D97-AF65-F5344CB8AC3E}">
        <p14:creationId xmlns:p14="http://schemas.microsoft.com/office/powerpoint/2010/main" val="2372666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79F3886-F030-4EA7-8015-2BB25E6E7F63}" type="datetimeFigureOut">
              <a:rPr lang="en-GB" smtClean="0"/>
              <a:t>08/11/2015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DE67FB3-BBED-40D4-85B2-6613310C60AD}" type="slidenum">
              <a:rPr lang="en-GB" smtClean="0"/>
              <a:t>‹#›</a:t>
            </a:fld>
            <a:endParaRPr lang="en-GB"/>
          </a:p>
        </p:txBody>
      </p:sp>
    </p:spTree>
    <p:extLst>
      <p:ext uri="{BB962C8B-B14F-4D97-AF65-F5344CB8AC3E}">
        <p14:creationId xmlns:p14="http://schemas.microsoft.com/office/powerpoint/2010/main" val="1923664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79F3886-F030-4EA7-8015-2BB25E6E7F63}" type="datetimeFigureOut">
              <a:rPr lang="en-GB" smtClean="0"/>
              <a:t>08/11/2015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DE67FB3-BBED-40D4-85B2-6613310C60AD}" type="slidenum">
              <a:rPr lang="en-GB" smtClean="0"/>
              <a:t>‹#›</a:t>
            </a:fld>
            <a:endParaRPr lang="en-GB"/>
          </a:p>
        </p:txBody>
      </p:sp>
    </p:spTree>
    <p:extLst>
      <p:ext uri="{BB962C8B-B14F-4D97-AF65-F5344CB8AC3E}">
        <p14:creationId xmlns:p14="http://schemas.microsoft.com/office/powerpoint/2010/main" val="3355737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9F3886-F030-4EA7-8015-2BB25E6E7F63}" type="datetimeFigureOut">
              <a:rPr lang="en-GB" smtClean="0"/>
              <a:t>08/11/2015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DE67FB3-BBED-40D4-85B2-6613310C60AD}" type="slidenum">
              <a:rPr lang="en-GB" smtClean="0"/>
              <a:t>‹#›</a:t>
            </a:fld>
            <a:endParaRPr lang="en-GB"/>
          </a:p>
        </p:txBody>
      </p:sp>
    </p:spTree>
    <p:extLst>
      <p:ext uri="{BB962C8B-B14F-4D97-AF65-F5344CB8AC3E}">
        <p14:creationId xmlns:p14="http://schemas.microsoft.com/office/powerpoint/2010/main" val="2159144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9F3886-F030-4EA7-8015-2BB25E6E7F63}" type="datetimeFigureOut">
              <a:rPr lang="en-GB" smtClean="0"/>
              <a:t>08/11/2015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E67FB3-BBED-40D4-85B2-6613310C60AD}" type="slidenum">
              <a:rPr lang="en-GB" smtClean="0"/>
              <a:t>‹#›</a:t>
            </a:fld>
            <a:endParaRPr lang="en-GB"/>
          </a:p>
        </p:txBody>
      </p:sp>
    </p:spTree>
    <p:extLst>
      <p:ext uri="{BB962C8B-B14F-4D97-AF65-F5344CB8AC3E}">
        <p14:creationId xmlns:p14="http://schemas.microsoft.com/office/powerpoint/2010/main" val="1015147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9F3886-F030-4EA7-8015-2BB25E6E7F63}" type="datetimeFigureOut">
              <a:rPr lang="en-GB" smtClean="0"/>
              <a:t>08/11/2015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E67FB3-BBED-40D4-85B2-6613310C60AD}" type="slidenum">
              <a:rPr lang="en-GB" smtClean="0"/>
              <a:t>‹#›</a:t>
            </a:fld>
            <a:endParaRPr lang="en-GB"/>
          </a:p>
        </p:txBody>
      </p:sp>
    </p:spTree>
    <p:extLst>
      <p:ext uri="{BB962C8B-B14F-4D97-AF65-F5344CB8AC3E}">
        <p14:creationId xmlns:p14="http://schemas.microsoft.com/office/powerpoint/2010/main" val="1831983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9F3886-F030-4EA7-8015-2BB25E6E7F63}" type="datetimeFigureOut">
              <a:rPr lang="en-GB" smtClean="0"/>
              <a:t>08/11/2015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E67FB3-BBED-40D4-85B2-6613310C60AD}" type="slidenum">
              <a:rPr lang="en-GB" smtClean="0"/>
              <a:t>‹#›</a:t>
            </a:fld>
            <a:endParaRPr lang="en-GB"/>
          </a:p>
        </p:txBody>
      </p:sp>
    </p:spTree>
    <p:extLst>
      <p:ext uri="{BB962C8B-B14F-4D97-AF65-F5344CB8AC3E}">
        <p14:creationId xmlns:p14="http://schemas.microsoft.com/office/powerpoint/2010/main" val="1697238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2.emf"/></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mallwondersworld.com/yahoo_site_admin/assets/images/Small_Wonders_logo.20105158_std.jpg" TargetMode="External"/><Relationship Id="rId1" Type="http://schemas.openxmlformats.org/officeDocument/2006/relationships/slideLayout" Target="../slideLayouts/slideLayout2.xml"/><Relationship Id="rId4" Type="http://schemas.openxmlformats.org/officeDocument/2006/relationships/image" Target="http://smallwondersworld.com/yahoo_site_admin/assets/images/Small_Wonders_logo.20105158_std.jpg" TargetMode="Externa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oleObject3.bin"/><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solidFill>
            <a:schemeClr val="bg1"/>
          </a:solidFill>
          <a:ln w="57150">
            <a:solidFill>
              <a:srgbClr val="FF0000"/>
            </a:solidFill>
            <a:miter lim="800000"/>
            <a:headEnd/>
            <a:tailEnd/>
          </a:ln>
        </p:spPr>
        <p:txBody>
          <a:bodyPr/>
          <a:lstStyle/>
          <a:p>
            <a:pPr eaLnBrk="1" hangingPunct="1"/>
            <a:r>
              <a:rPr lang="en-GB" altLang="en-US" smtClean="0"/>
              <a:t>        Llofnod Dysgu Teulu</a:t>
            </a:r>
            <a:br>
              <a:rPr lang="en-GB" altLang="en-US" smtClean="0"/>
            </a:br>
            <a:r>
              <a:rPr lang="en-GB" altLang="en-US" smtClean="0"/>
              <a:t>   </a:t>
            </a:r>
            <a:r>
              <a:rPr lang="en-GB" altLang="en-US" i="1" smtClean="0"/>
              <a:t>Family Learning Signature</a:t>
            </a:r>
          </a:p>
        </p:txBody>
      </p:sp>
      <p:sp>
        <p:nvSpPr>
          <p:cNvPr id="3" name="Content Placeholder 2"/>
          <p:cNvSpPr>
            <a:spLocks noGrp="1"/>
          </p:cNvSpPr>
          <p:nvPr>
            <p:ph idx="1"/>
          </p:nvPr>
        </p:nvSpPr>
        <p:spPr>
          <a:xfrm>
            <a:off x="471488" y="2038350"/>
            <a:ext cx="11209337" cy="4819650"/>
          </a:xfrm>
        </p:spPr>
        <p:txBody>
          <a:bodyPr rtlCol="0">
            <a:normAutofit fontScale="92500" lnSpcReduction="20000"/>
          </a:bodyPr>
          <a:lstStyle/>
          <a:p>
            <a:pPr algn="ctr" eaLnBrk="1" fontAlgn="auto" hangingPunct="1">
              <a:spcAft>
                <a:spcPts val="0"/>
              </a:spcAft>
              <a:buFont typeface="Arial" panose="020B0604020202020204" pitchFamily="34" charset="0"/>
              <a:buNone/>
              <a:defRPr/>
            </a:pPr>
            <a:r>
              <a:rPr lang="en-US" sz="3600" b="1" u="sng" kern="1400" dirty="0" err="1" smtClean="0">
                <a:solidFill>
                  <a:srgbClr val="000000"/>
                </a:solidFill>
                <a:ea typeface="Times New Roman"/>
              </a:rPr>
              <a:t>Blaenoriaeth</a:t>
            </a:r>
            <a:r>
              <a:rPr lang="en-US" sz="3600" b="1" u="sng" kern="1400" dirty="0" smtClean="0">
                <a:solidFill>
                  <a:srgbClr val="000000"/>
                </a:solidFill>
                <a:ea typeface="Times New Roman"/>
              </a:rPr>
              <a:t> </a:t>
            </a:r>
            <a:r>
              <a:rPr lang="en-US" sz="3600" b="1" u="sng" kern="1400" dirty="0" err="1" smtClean="0">
                <a:solidFill>
                  <a:srgbClr val="000000"/>
                </a:solidFill>
                <a:ea typeface="Times New Roman"/>
              </a:rPr>
              <a:t>Ysgol</a:t>
            </a:r>
            <a:r>
              <a:rPr lang="en-US" sz="3600" b="1" u="sng" kern="1400" dirty="0" smtClean="0">
                <a:solidFill>
                  <a:srgbClr val="000000"/>
                </a:solidFill>
                <a:ea typeface="Times New Roman"/>
              </a:rPr>
              <a:t>   - </a:t>
            </a:r>
            <a:r>
              <a:rPr lang="en-US" sz="3600" b="1" u="sng" kern="1400" dirty="0" err="1" smtClean="0">
                <a:solidFill>
                  <a:srgbClr val="000000"/>
                </a:solidFill>
                <a:ea typeface="Times New Roman"/>
              </a:rPr>
              <a:t>Cynllun</a:t>
            </a:r>
            <a:r>
              <a:rPr lang="en-US" sz="3600" b="1" u="sng" kern="1400" dirty="0" smtClean="0">
                <a:solidFill>
                  <a:srgbClr val="000000"/>
                </a:solidFill>
                <a:ea typeface="Times New Roman"/>
              </a:rPr>
              <a:t> </a:t>
            </a:r>
            <a:r>
              <a:rPr lang="en-US" sz="3600" b="1" u="sng" kern="1400" dirty="0" err="1" smtClean="0">
                <a:solidFill>
                  <a:srgbClr val="000000"/>
                </a:solidFill>
                <a:ea typeface="Times New Roman"/>
              </a:rPr>
              <a:t>Gwella</a:t>
            </a:r>
            <a:r>
              <a:rPr lang="en-US" sz="3600" b="1" u="sng" kern="1400" dirty="0" smtClean="0">
                <a:solidFill>
                  <a:srgbClr val="000000"/>
                </a:solidFill>
                <a:ea typeface="Times New Roman"/>
              </a:rPr>
              <a:t> </a:t>
            </a:r>
            <a:r>
              <a:rPr lang="en-US" sz="3600" b="1" u="sng" kern="1400" dirty="0" err="1" smtClean="0">
                <a:solidFill>
                  <a:srgbClr val="000000"/>
                </a:solidFill>
                <a:ea typeface="Times New Roman"/>
              </a:rPr>
              <a:t>Ysgol</a:t>
            </a:r>
            <a:r>
              <a:rPr lang="en-US" sz="3600" b="1" u="sng" kern="1400" dirty="0" smtClean="0">
                <a:solidFill>
                  <a:srgbClr val="000000"/>
                </a:solidFill>
                <a:ea typeface="Times New Roman"/>
              </a:rPr>
              <a:t> 2014 - 2015</a:t>
            </a:r>
          </a:p>
          <a:p>
            <a:pPr algn="ctr" eaLnBrk="1" fontAlgn="auto" hangingPunct="1">
              <a:spcAft>
                <a:spcPts val="0"/>
              </a:spcAft>
              <a:buFont typeface="Arial" panose="020B0604020202020204" pitchFamily="34" charset="0"/>
              <a:buNone/>
              <a:defRPr/>
            </a:pPr>
            <a:r>
              <a:rPr lang="en-GB" sz="3200" b="1" i="1" kern="1400" dirty="0" smtClean="0">
                <a:solidFill>
                  <a:srgbClr val="0070C0"/>
                </a:solidFill>
                <a:ea typeface="Times New Roman"/>
              </a:rPr>
              <a:t>(School Priority -  School Improvement Plan 2014 – 2015)</a:t>
            </a:r>
            <a:endParaRPr lang="en-US" b="1" i="1" kern="1400" dirty="0" smtClean="0">
              <a:solidFill>
                <a:srgbClr val="FF0000"/>
              </a:solidFill>
              <a:ea typeface="Times New Roman"/>
            </a:endParaRPr>
          </a:p>
          <a:p>
            <a:pPr algn="ctr" eaLnBrk="1" fontAlgn="auto" hangingPunct="1">
              <a:spcAft>
                <a:spcPts val="0"/>
              </a:spcAft>
              <a:buFont typeface="Arial" panose="020B0604020202020204" pitchFamily="34" charset="0"/>
              <a:buNone/>
              <a:defRPr/>
            </a:pPr>
            <a:endParaRPr lang="en-US" b="1" kern="1400" dirty="0" smtClean="0">
              <a:solidFill>
                <a:srgbClr val="FF0000"/>
              </a:solidFill>
              <a:ea typeface="Times New Roman"/>
            </a:endParaRPr>
          </a:p>
          <a:p>
            <a:pPr eaLnBrk="1" fontAlgn="auto" hangingPunct="1">
              <a:spcAft>
                <a:spcPts val="0"/>
              </a:spcAft>
              <a:buFont typeface="Arial" panose="020B0604020202020204" pitchFamily="34" charset="0"/>
              <a:buNone/>
              <a:defRPr/>
            </a:pPr>
            <a:r>
              <a:rPr lang="en-US" b="1" kern="1400" dirty="0" err="1" smtClean="0">
                <a:solidFill>
                  <a:srgbClr val="FF0000"/>
                </a:solidFill>
                <a:ea typeface="Times New Roman"/>
              </a:rPr>
              <a:t>Gwella</a:t>
            </a:r>
            <a:r>
              <a:rPr lang="en-US" b="1" kern="1400" dirty="0" smtClean="0">
                <a:solidFill>
                  <a:srgbClr val="FF0000"/>
                </a:solidFill>
                <a:ea typeface="Times New Roman"/>
              </a:rPr>
              <a:t> </a:t>
            </a:r>
            <a:r>
              <a:rPr lang="en-US" b="1" kern="1400" dirty="0" err="1" smtClean="0">
                <a:solidFill>
                  <a:srgbClr val="FF0000"/>
                </a:solidFill>
                <a:ea typeface="Times New Roman"/>
              </a:rPr>
              <a:t>profiadau</a:t>
            </a:r>
            <a:r>
              <a:rPr lang="en-US" b="1" kern="1400" dirty="0" smtClean="0">
                <a:solidFill>
                  <a:srgbClr val="FF0000"/>
                </a:solidFill>
                <a:ea typeface="Times New Roman"/>
              </a:rPr>
              <a:t> a </a:t>
            </a:r>
            <a:r>
              <a:rPr lang="en-US" b="1" kern="1400" dirty="0" err="1" smtClean="0">
                <a:solidFill>
                  <a:srgbClr val="FF0000"/>
                </a:solidFill>
                <a:ea typeface="Times New Roman"/>
              </a:rPr>
              <a:t>chyrhaeddiadau</a:t>
            </a:r>
            <a:r>
              <a:rPr lang="en-US" b="1" kern="1400" dirty="0" smtClean="0">
                <a:solidFill>
                  <a:srgbClr val="FF0000"/>
                </a:solidFill>
                <a:ea typeface="Times New Roman"/>
              </a:rPr>
              <a:t> </a:t>
            </a:r>
            <a:r>
              <a:rPr lang="en-US" b="1" kern="1400" dirty="0" err="1" smtClean="0">
                <a:solidFill>
                  <a:srgbClr val="FF0000"/>
                </a:solidFill>
                <a:ea typeface="Times New Roman"/>
              </a:rPr>
              <a:t>dysgwyr</a:t>
            </a:r>
            <a:r>
              <a:rPr lang="en-US" b="1" kern="1400" dirty="0" smtClean="0">
                <a:solidFill>
                  <a:srgbClr val="FF0000"/>
                </a:solidFill>
                <a:ea typeface="Times New Roman"/>
              </a:rPr>
              <a:t> PYD a </a:t>
            </a:r>
            <a:r>
              <a:rPr lang="en-US" b="1" kern="1400" dirty="0" err="1" smtClean="0">
                <a:solidFill>
                  <a:srgbClr val="FF0000"/>
                </a:solidFill>
                <a:ea typeface="Times New Roman"/>
              </a:rPr>
              <a:t>theuluoedd</a:t>
            </a:r>
            <a:r>
              <a:rPr lang="en-US" b="1" kern="1400" dirty="0" smtClean="0">
                <a:solidFill>
                  <a:srgbClr val="FF0000"/>
                </a:solidFill>
                <a:ea typeface="Times New Roman"/>
              </a:rPr>
              <a:t> o </a:t>
            </a:r>
            <a:r>
              <a:rPr lang="en-US" b="1" kern="1400" dirty="0" err="1" smtClean="0">
                <a:solidFill>
                  <a:srgbClr val="FF0000"/>
                </a:solidFill>
                <a:ea typeface="Times New Roman"/>
              </a:rPr>
              <a:t>wardiau</a:t>
            </a:r>
            <a:endParaRPr lang="en-US" b="1" kern="1400" dirty="0" smtClean="0">
              <a:solidFill>
                <a:srgbClr val="FF0000"/>
              </a:solidFill>
              <a:ea typeface="Times New Roman"/>
            </a:endParaRPr>
          </a:p>
          <a:p>
            <a:pPr eaLnBrk="1" fontAlgn="auto" hangingPunct="1">
              <a:spcAft>
                <a:spcPts val="0"/>
              </a:spcAft>
              <a:buFont typeface="Arial" panose="020B0604020202020204" pitchFamily="34" charset="0"/>
              <a:buNone/>
              <a:defRPr/>
            </a:pPr>
            <a:r>
              <a:rPr lang="en-US" b="1" kern="1400" dirty="0" err="1" smtClean="0">
                <a:solidFill>
                  <a:srgbClr val="FF0000"/>
                </a:solidFill>
                <a:ea typeface="Times New Roman"/>
              </a:rPr>
              <a:t>difreintiedig</a:t>
            </a:r>
            <a:r>
              <a:rPr lang="en-US" b="1" kern="1400" dirty="0" smtClean="0">
                <a:solidFill>
                  <a:srgbClr val="FF0000"/>
                </a:solidFill>
                <a:ea typeface="Times New Roman"/>
              </a:rPr>
              <a:t> </a:t>
            </a:r>
            <a:r>
              <a:rPr lang="en-US" b="1" kern="1400" dirty="0" err="1" smtClean="0">
                <a:solidFill>
                  <a:srgbClr val="FF0000"/>
                </a:solidFill>
                <a:ea typeface="Times New Roman"/>
              </a:rPr>
              <a:t>drwy</a:t>
            </a:r>
            <a:r>
              <a:rPr lang="en-US" b="1" kern="1400" dirty="0" smtClean="0">
                <a:solidFill>
                  <a:srgbClr val="FF0000"/>
                </a:solidFill>
                <a:ea typeface="Times New Roman"/>
              </a:rPr>
              <a:t> </a:t>
            </a:r>
            <a:r>
              <a:rPr lang="en-US" b="1" kern="1400" dirty="0" err="1" smtClean="0">
                <a:solidFill>
                  <a:srgbClr val="FF0000"/>
                </a:solidFill>
                <a:ea typeface="Times New Roman"/>
              </a:rPr>
              <a:t>gynllun</a:t>
            </a:r>
            <a:r>
              <a:rPr lang="en-US" b="1" kern="1400" dirty="0" smtClean="0">
                <a:solidFill>
                  <a:srgbClr val="FF0000"/>
                </a:solidFill>
                <a:ea typeface="Times New Roman"/>
              </a:rPr>
              <a:t> </a:t>
            </a:r>
            <a:r>
              <a:rPr lang="en-US" b="1" kern="1400" dirty="0" err="1" smtClean="0">
                <a:solidFill>
                  <a:srgbClr val="FF0000"/>
                </a:solidFill>
                <a:ea typeface="Times New Roman"/>
              </a:rPr>
              <a:t>newydd</a:t>
            </a:r>
            <a:r>
              <a:rPr lang="en-US" b="1" kern="1400" dirty="0" smtClean="0">
                <a:solidFill>
                  <a:srgbClr val="FF0000"/>
                </a:solidFill>
                <a:ea typeface="Times New Roman"/>
              </a:rPr>
              <a:t> y ‘</a:t>
            </a:r>
            <a:r>
              <a:rPr lang="en-US" b="1" kern="1400" dirty="0" err="1" smtClean="0">
                <a:solidFill>
                  <a:srgbClr val="FF0000"/>
                </a:solidFill>
                <a:ea typeface="Times New Roman"/>
              </a:rPr>
              <a:t>Llofnod</a:t>
            </a:r>
            <a:r>
              <a:rPr lang="en-US" b="1" kern="1400" dirty="0" smtClean="0">
                <a:solidFill>
                  <a:srgbClr val="FF0000"/>
                </a:solidFill>
                <a:ea typeface="Times New Roman"/>
              </a:rPr>
              <a:t> </a:t>
            </a:r>
            <a:r>
              <a:rPr lang="en-US" b="1" kern="1400" dirty="0" err="1" smtClean="0">
                <a:solidFill>
                  <a:srgbClr val="FF0000"/>
                </a:solidFill>
                <a:ea typeface="Times New Roman"/>
              </a:rPr>
              <a:t>Dysgu</a:t>
            </a:r>
            <a:r>
              <a:rPr lang="en-US" b="1" kern="1400" dirty="0" smtClean="0">
                <a:solidFill>
                  <a:srgbClr val="FF0000"/>
                </a:solidFill>
                <a:ea typeface="Times New Roman"/>
              </a:rPr>
              <a:t> </a:t>
            </a:r>
            <a:r>
              <a:rPr lang="en-US" b="1" kern="1400" dirty="0" err="1" smtClean="0">
                <a:solidFill>
                  <a:srgbClr val="FF0000"/>
                </a:solidFill>
                <a:ea typeface="Times New Roman"/>
              </a:rPr>
              <a:t>Teulu</a:t>
            </a:r>
            <a:r>
              <a:rPr lang="en-US" b="1" kern="1400" dirty="0" smtClean="0">
                <a:solidFill>
                  <a:srgbClr val="FF0000"/>
                </a:solidFill>
                <a:ea typeface="Times New Roman"/>
              </a:rPr>
              <a:t>’</a:t>
            </a:r>
          </a:p>
          <a:p>
            <a:pPr eaLnBrk="1" fontAlgn="auto" hangingPunct="1">
              <a:spcAft>
                <a:spcPts val="0"/>
              </a:spcAft>
              <a:buFont typeface="Arial" panose="020B0604020202020204" pitchFamily="34" charset="0"/>
              <a:buNone/>
              <a:defRPr/>
            </a:pPr>
            <a:endParaRPr lang="en-US" b="1" kern="1400" dirty="0" smtClean="0">
              <a:solidFill>
                <a:srgbClr val="FF0000"/>
              </a:solidFill>
              <a:effectLst>
                <a:outerShdw blurRad="38100" dist="38100" dir="2700000" algn="tl">
                  <a:srgbClr val="000000">
                    <a:alpha val="43137"/>
                  </a:srgbClr>
                </a:outerShdw>
              </a:effectLst>
              <a:ea typeface="Times New Roman"/>
            </a:endParaRPr>
          </a:p>
          <a:p>
            <a:pPr eaLnBrk="1" fontAlgn="auto" hangingPunct="1">
              <a:spcAft>
                <a:spcPts val="0"/>
              </a:spcAft>
              <a:buFont typeface="Arial" panose="020B0604020202020204" pitchFamily="34" charset="0"/>
              <a:buNone/>
              <a:defRPr/>
            </a:pPr>
            <a:r>
              <a:rPr lang="en-GB" b="1" i="1" kern="1400" dirty="0" smtClean="0">
                <a:solidFill>
                  <a:srgbClr val="FF0000"/>
                </a:solidFill>
                <a:ea typeface="Times New Roman"/>
              </a:rPr>
              <a:t>(Improve </a:t>
            </a:r>
            <a:r>
              <a:rPr lang="en-GB" b="1" i="1" kern="1400" dirty="0">
                <a:solidFill>
                  <a:srgbClr val="FF0000"/>
                </a:solidFill>
                <a:ea typeface="Times New Roman"/>
              </a:rPr>
              <a:t>experiences and achievements of </a:t>
            </a:r>
            <a:r>
              <a:rPr lang="en-GB" b="1" i="1" kern="1400" dirty="0" smtClean="0">
                <a:solidFill>
                  <a:srgbClr val="FF0000"/>
                </a:solidFill>
                <a:ea typeface="Times New Roman"/>
              </a:rPr>
              <a:t>FSM learners and families from disadvantaged wards by </a:t>
            </a:r>
            <a:r>
              <a:rPr lang="en-GB" b="1" i="1" kern="1400" dirty="0">
                <a:solidFill>
                  <a:srgbClr val="FF0000"/>
                </a:solidFill>
                <a:ea typeface="Times New Roman"/>
              </a:rPr>
              <a:t>the new </a:t>
            </a:r>
            <a:r>
              <a:rPr lang="en-GB" b="1" i="1" kern="1400" dirty="0" smtClean="0">
                <a:solidFill>
                  <a:srgbClr val="FF0000"/>
                </a:solidFill>
                <a:ea typeface="Times New Roman"/>
              </a:rPr>
              <a:t>scheme ‘Family Learning Signature’)</a:t>
            </a:r>
            <a:endParaRPr lang="en-US" b="1" i="1" kern="1400" dirty="0">
              <a:solidFill>
                <a:srgbClr val="FF0000"/>
              </a:solidFill>
              <a:ea typeface="Times New Roman"/>
            </a:endParaRPr>
          </a:p>
          <a:p>
            <a:pPr eaLnBrk="1" fontAlgn="auto" hangingPunct="1">
              <a:spcAft>
                <a:spcPts val="0"/>
              </a:spcAft>
              <a:buFont typeface="Arial" panose="020B0604020202020204" pitchFamily="34" charset="0"/>
              <a:buNone/>
              <a:defRPr/>
            </a:pPr>
            <a:endParaRPr lang="en-US" kern="1400" dirty="0" smtClean="0">
              <a:ea typeface="Times New Roman"/>
            </a:endParaRPr>
          </a:p>
          <a:p>
            <a:pPr algn="ctr" eaLnBrk="1" fontAlgn="auto" hangingPunct="1">
              <a:spcAft>
                <a:spcPts val="0"/>
              </a:spcAft>
              <a:buFont typeface="Arial" panose="020B0604020202020204" pitchFamily="34" charset="0"/>
              <a:buNone/>
              <a:defRPr/>
            </a:pPr>
            <a:r>
              <a:rPr lang="en-US" kern="1400" dirty="0">
                <a:ea typeface="Times New Roman"/>
              </a:rPr>
              <a:t> </a:t>
            </a:r>
            <a:r>
              <a:rPr lang="en-US" kern="1400" dirty="0" smtClean="0">
                <a:ea typeface="Times New Roman"/>
              </a:rPr>
              <a:t>     </a:t>
            </a:r>
            <a:r>
              <a:rPr lang="en-US" kern="1400" dirty="0" err="1" smtClean="0">
                <a:ea typeface="Times New Roman"/>
              </a:rPr>
              <a:t>Canolbwyntio</a:t>
            </a:r>
            <a:r>
              <a:rPr lang="en-US" kern="1400" dirty="0" smtClean="0">
                <a:ea typeface="Times New Roman"/>
              </a:rPr>
              <a:t> </a:t>
            </a:r>
            <a:r>
              <a:rPr lang="en-US" kern="1400" dirty="0" err="1" smtClean="0">
                <a:ea typeface="Times New Roman"/>
              </a:rPr>
              <a:t>ar</a:t>
            </a:r>
            <a:r>
              <a:rPr lang="en-US" kern="1400" dirty="0" smtClean="0">
                <a:ea typeface="Times New Roman"/>
              </a:rPr>
              <a:t> </a:t>
            </a:r>
            <a:r>
              <a:rPr lang="en-US" kern="1400" dirty="0" err="1" smtClean="0">
                <a:ea typeface="Times New Roman"/>
              </a:rPr>
              <a:t>ddisgyblion</a:t>
            </a:r>
            <a:r>
              <a:rPr lang="en-US" kern="1400" dirty="0" smtClean="0">
                <a:ea typeface="Times New Roman"/>
              </a:rPr>
              <a:t> </a:t>
            </a:r>
            <a:r>
              <a:rPr lang="en-US" kern="1400" dirty="0" err="1" smtClean="0">
                <a:ea typeface="Times New Roman"/>
              </a:rPr>
              <a:t>Bl</a:t>
            </a:r>
            <a:r>
              <a:rPr lang="en-US" kern="1400" dirty="0" smtClean="0">
                <a:ea typeface="Times New Roman"/>
              </a:rPr>
              <a:t> 11 </a:t>
            </a:r>
          </a:p>
          <a:p>
            <a:pPr algn="ctr" eaLnBrk="1" fontAlgn="auto" hangingPunct="1">
              <a:spcAft>
                <a:spcPts val="0"/>
              </a:spcAft>
              <a:buFont typeface="Arial" panose="020B0604020202020204" pitchFamily="34" charset="0"/>
              <a:buNone/>
              <a:defRPr/>
            </a:pPr>
            <a:r>
              <a:rPr lang="en-US" kern="1400" dirty="0" smtClean="0">
                <a:solidFill>
                  <a:srgbClr val="0070C0"/>
                </a:solidFill>
                <a:ea typeface="Times New Roman"/>
              </a:rPr>
              <a:t>(Focusing on Year 11)  </a:t>
            </a:r>
          </a:p>
          <a:p>
            <a:pPr algn="ctr" eaLnBrk="1" fontAlgn="auto" hangingPunct="1">
              <a:spcAft>
                <a:spcPts val="0"/>
              </a:spcAft>
              <a:buFont typeface="Arial" panose="020B0604020202020204" pitchFamily="34" charset="0"/>
              <a:buNone/>
              <a:defRPr/>
            </a:pPr>
            <a:endParaRPr lang="en-US" sz="2000" b="1" i="1" u="sng" kern="1400" dirty="0" smtClean="0">
              <a:solidFill>
                <a:srgbClr val="FF0000"/>
              </a:solidFill>
              <a:latin typeface="Times New Roman"/>
              <a:ea typeface="Times New Roman"/>
            </a:endParaRPr>
          </a:p>
          <a:p>
            <a:pPr algn="ctr" eaLnBrk="1" fontAlgn="auto" hangingPunct="1">
              <a:spcAft>
                <a:spcPts val="0"/>
              </a:spcAft>
              <a:buFont typeface="Arial" panose="020B0604020202020204" pitchFamily="34" charset="0"/>
              <a:buNone/>
              <a:defRPr/>
            </a:pPr>
            <a:endParaRPr lang="en-GB" sz="2000" kern="1400" dirty="0" smtClean="0">
              <a:solidFill>
                <a:srgbClr val="000000"/>
              </a:solidFill>
              <a:latin typeface="Times New Roman"/>
              <a:ea typeface="Times New Roman"/>
            </a:endParaRPr>
          </a:p>
        </p:txBody>
      </p:sp>
      <p:pic>
        <p:nvPicPr>
          <p:cNvPr id="307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69288" y="449263"/>
            <a:ext cx="2967037"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93338" y="5302250"/>
            <a:ext cx="1754187"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6416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9588" y="3681413"/>
            <a:ext cx="11303000" cy="2924175"/>
          </a:xfrm>
          <a:prstGeom prst="rect">
            <a:avLst/>
          </a:prstGeom>
          <a:solidFill>
            <a:schemeClr val="bg1"/>
          </a:solidFill>
        </p:spPr>
        <p:txBody>
          <a:bodyPr>
            <a:spAutoFit/>
          </a:bodyPr>
          <a:lstStyle/>
          <a:p>
            <a:pPr>
              <a:defRPr/>
            </a:pPr>
            <a:r>
              <a:rPr lang="en-GB" sz="2400" b="1" i="1" dirty="0">
                <a:latin typeface="+mn-lt"/>
                <a:cs typeface="Arial" charset="0"/>
              </a:rPr>
              <a:t>SPACE      -      Our family environment has space for learning</a:t>
            </a:r>
          </a:p>
          <a:p>
            <a:pPr>
              <a:defRPr/>
            </a:pPr>
            <a:endParaRPr lang="en-GB" sz="2000" i="1" dirty="0">
              <a:latin typeface="+mn-lt"/>
              <a:cs typeface="Arial" charset="0"/>
            </a:endParaRPr>
          </a:p>
          <a:p>
            <a:pPr>
              <a:defRPr/>
            </a:pPr>
            <a:r>
              <a:rPr lang="en-GB" sz="2000" i="1" dirty="0">
                <a:latin typeface="+mn-lt"/>
                <a:cs typeface="Arial" charset="0"/>
              </a:rPr>
              <a:t>Does your family home have adequate space for learning? </a:t>
            </a:r>
          </a:p>
          <a:p>
            <a:pPr>
              <a:defRPr/>
            </a:pPr>
            <a:endParaRPr lang="en-GB" sz="2000" i="1" dirty="0">
              <a:latin typeface="+mn-lt"/>
              <a:cs typeface="Arial" charset="0"/>
            </a:endParaRPr>
          </a:p>
          <a:p>
            <a:pPr>
              <a:defRPr/>
            </a:pPr>
            <a:r>
              <a:rPr lang="en-GB" sz="2000" i="1" dirty="0">
                <a:latin typeface="+mn-lt"/>
                <a:cs typeface="Arial" charset="0"/>
              </a:rPr>
              <a:t>If you are a family that can find the space to do things together, then you may be </a:t>
            </a:r>
            <a:r>
              <a:rPr lang="en-GB" sz="2000" b="1" i="1" dirty="0">
                <a:solidFill>
                  <a:srgbClr val="008000"/>
                </a:solidFill>
                <a:latin typeface="+mn-lt"/>
                <a:cs typeface="Arial" charset="0"/>
              </a:rPr>
              <a:t>GREEN</a:t>
            </a:r>
            <a:r>
              <a:rPr lang="en-GB" sz="2000" i="1" dirty="0">
                <a:latin typeface="+mn-lt"/>
                <a:cs typeface="Arial" charset="0"/>
              </a:rPr>
              <a:t>. If you have to often try and create space then you may be </a:t>
            </a:r>
            <a:r>
              <a:rPr lang="en-GB" sz="2000" b="1" i="1" dirty="0">
                <a:solidFill>
                  <a:schemeClr val="accent4">
                    <a:lumMod val="75000"/>
                  </a:schemeClr>
                </a:solidFill>
                <a:latin typeface="+mn-lt"/>
                <a:cs typeface="Arial" charset="0"/>
              </a:rPr>
              <a:t>YELLOW</a:t>
            </a:r>
            <a:r>
              <a:rPr lang="en-GB" sz="2000" i="1" dirty="0">
                <a:latin typeface="+mn-lt"/>
                <a:cs typeface="Arial" charset="0"/>
              </a:rPr>
              <a:t>.  If space is limited, then you may be</a:t>
            </a:r>
            <a:r>
              <a:rPr lang="en-GB" sz="2000" b="1" i="1" dirty="0">
                <a:solidFill>
                  <a:srgbClr val="FF0000"/>
                </a:solidFill>
                <a:latin typeface="+mn-lt"/>
                <a:cs typeface="Arial" charset="0"/>
              </a:rPr>
              <a:t> RED</a:t>
            </a:r>
            <a:r>
              <a:rPr lang="en-GB" sz="2000" i="1" dirty="0">
                <a:latin typeface="+mn-lt"/>
                <a:cs typeface="Arial" charset="0"/>
              </a:rPr>
              <a:t>. </a:t>
            </a:r>
          </a:p>
          <a:p>
            <a:pPr>
              <a:defRPr/>
            </a:pPr>
            <a:endParaRPr lang="en-GB" sz="2000" i="1" dirty="0">
              <a:latin typeface="+mn-lt"/>
              <a:cs typeface="Arial" charset="0"/>
            </a:endParaRPr>
          </a:p>
          <a:p>
            <a:pPr>
              <a:defRPr/>
            </a:pPr>
            <a:r>
              <a:rPr lang="en-GB" sz="2000" i="1" dirty="0">
                <a:latin typeface="+mn-lt"/>
                <a:cs typeface="Arial" charset="0"/>
              </a:rPr>
              <a:t>Knowing this about the family will help you understand the extent of communal space available to the family.</a:t>
            </a:r>
          </a:p>
        </p:txBody>
      </p:sp>
      <p:sp>
        <p:nvSpPr>
          <p:cNvPr id="3" name="Rectangle 2"/>
          <p:cNvSpPr/>
          <p:nvPr/>
        </p:nvSpPr>
        <p:spPr>
          <a:xfrm>
            <a:off x="509588" y="384175"/>
            <a:ext cx="11303000" cy="2984500"/>
          </a:xfrm>
          <a:prstGeom prst="rect">
            <a:avLst/>
          </a:prstGeom>
          <a:solidFill>
            <a:schemeClr val="bg1"/>
          </a:solidFill>
        </p:spPr>
        <p:txBody>
          <a:bodyPr>
            <a:spAutoFit/>
          </a:bodyPr>
          <a:lstStyle/>
          <a:p>
            <a:pPr>
              <a:defRPr/>
            </a:pPr>
            <a:r>
              <a:rPr lang="en-GB" sz="2400" b="1" dirty="0">
                <a:latin typeface="+mn-lt"/>
                <a:cs typeface="Arial" charset="0"/>
              </a:rPr>
              <a:t>GOFOD      -       Mae </a:t>
            </a:r>
            <a:r>
              <a:rPr lang="en-GB" sz="2400" b="1" dirty="0" err="1">
                <a:latin typeface="+mn-lt"/>
                <a:cs typeface="Arial" charset="0"/>
              </a:rPr>
              <a:t>lle</a:t>
            </a:r>
            <a:r>
              <a:rPr lang="en-GB" sz="2400" b="1" dirty="0">
                <a:latin typeface="+mn-lt"/>
                <a:cs typeface="Arial" charset="0"/>
              </a:rPr>
              <a:t> i </a:t>
            </a:r>
            <a:r>
              <a:rPr lang="en-GB" sz="2400" b="1" dirty="0" err="1">
                <a:latin typeface="+mn-lt"/>
                <a:cs typeface="Arial" charset="0"/>
              </a:rPr>
              <a:t>ddysgu</a:t>
            </a:r>
            <a:r>
              <a:rPr lang="en-GB" sz="2400" b="1" dirty="0">
                <a:latin typeface="+mn-lt"/>
                <a:cs typeface="Arial" charset="0"/>
              </a:rPr>
              <a:t> </a:t>
            </a:r>
            <a:r>
              <a:rPr lang="en-GB" sz="2400" b="1" dirty="0" err="1">
                <a:latin typeface="+mn-lt"/>
                <a:cs typeface="Arial" charset="0"/>
              </a:rPr>
              <a:t>yn</a:t>
            </a:r>
            <a:r>
              <a:rPr lang="en-GB" sz="2400" b="1" dirty="0">
                <a:latin typeface="+mn-lt"/>
                <a:cs typeface="Arial" charset="0"/>
              </a:rPr>
              <a:t> </a:t>
            </a:r>
            <a:r>
              <a:rPr lang="en-GB" sz="2400" b="1" dirty="0" err="1">
                <a:latin typeface="+mn-lt"/>
                <a:cs typeface="Arial" charset="0"/>
              </a:rPr>
              <a:t>ein</a:t>
            </a:r>
            <a:r>
              <a:rPr lang="en-GB" sz="2400" b="1" dirty="0">
                <a:latin typeface="+mn-lt"/>
                <a:cs typeface="Arial" charset="0"/>
              </a:rPr>
              <a:t> </a:t>
            </a:r>
            <a:r>
              <a:rPr lang="en-GB" sz="2400" b="1" dirty="0" err="1">
                <a:latin typeface="+mn-lt"/>
                <a:cs typeface="Arial" charset="0"/>
              </a:rPr>
              <a:t>hamgylchedd</a:t>
            </a:r>
            <a:r>
              <a:rPr lang="en-GB" sz="2400" b="1" dirty="0">
                <a:latin typeface="+mn-lt"/>
                <a:cs typeface="Arial" charset="0"/>
              </a:rPr>
              <a:t> </a:t>
            </a:r>
            <a:r>
              <a:rPr lang="en-GB" sz="2400" b="1" dirty="0" err="1">
                <a:latin typeface="+mn-lt"/>
                <a:cs typeface="Arial" charset="0"/>
              </a:rPr>
              <a:t>teuluol</a:t>
            </a:r>
            <a:r>
              <a:rPr lang="en-GB" sz="2400" b="1" dirty="0">
                <a:latin typeface="+mn-lt"/>
                <a:cs typeface="Arial" charset="0"/>
              </a:rPr>
              <a:t> </a:t>
            </a:r>
            <a:r>
              <a:rPr lang="en-GB" sz="2400" b="1" dirty="0" err="1">
                <a:latin typeface="+mn-lt"/>
                <a:cs typeface="Arial" charset="0"/>
              </a:rPr>
              <a:t>ni</a:t>
            </a:r>
            <a:r>
              <a:rPr lang="en-GB" sz="2400" b="1" dirty="0">
                <a:latin typeface="+mn-lt"/>
                <a:cs typeface="Arial" charset="0"/>
              </a:rPr>
              <a:t> </a:t>
            </a:r>
          </a:p>
          <a:p>
            <a:pPr>
              <a:defRPr/>
            </a:pPr>
            <a:endParaRPr lang="en-GB" sz="2400" dirty="0">
              <a:latin typeface="+mn-lt"/>
              <a:cs typeface="Arial" charset="0"/>
            </a:endParaRPr>
          </a:p>
          <a:p>
            <a:pPr>
              <a:defRPr/>
            </a:pPr>
            <a:r>
              <a:rPr lang="en-GB" sz="2000" dirty="0" err="1">
                <a:latin typeface="+mn-lt"/>
                <a:cs typeface="Arial" charset="0"/>
              </a:rPr>
              <a:t>Oes</a:t>
            </a:r>
            <a:r>
              <a:rPr lang="en-GB" sz="2000" dirty="0">
                <a:latin typeface="+mn-lt"/>
                <a:cs typeface="Arial" charset="0"/>
              </a:rPr>
              <a:t> </a:t>
            </a:r>
            <a:r>
              <a:rPr lang="en-GB" sz="2000" dirty="0" err="1">
                <a:latin typeface="+mn-lt"/>
                <a:cs typeface="Arial" charset="0"/>
              </a:rPr>
              <a:t>digon</a:t>
            </a:r>
            <a:r>
              <a:rPr lang="en-GB" sz="2000" dirty="0">
                <a:latin typeface="+mn-lt"/>
                <a:cs typeface="Arial" charset="0"/>
              </a:rPr>
              <a:t> o le </a:t>
            </a:r>
            <a:r>
              <a:rPr lang="en-GB" sz="2000" dirty="0" err="1">
                <a:latin typeface="+mn-lt"/>
                <a:cs typeface="Arial" charset="0"/>
              </a:rPr>
              <a:t>ar</a:t>
            </a:r>
            <a:r>
              <a:rPr lang="en-GB" sz="2000" dirty="0">
                <a:latin typeface="+mn-lt"/>
                <a:cs typeface="Arial" charset="0"/>
              </a:rPr>
              <a:t> </a:t>
            </a:r>
            <a:r>
              <a:rPr lang="en-GB" sz="2000" dirty="0" err="1">
                <a:latin typeface="+mn-lt"/>
                <a:cs typeface="Arial" charset="0"/>
              </a:rPr>
              <a:t>gyfer</a:t>
            </a:r>
            <a:r>
              <a:rPr lang="en-GB" sz="2000" dirty="0">
                <a:latin typeface="+mn-lt"/>
                <a:cs typeface="Arial" charset="0"/>
              </a:rPr>
              <a:t> </a:t>
            </a:r>
            <a:r>
              <a:rPr lang="en-GB" sz="2000" dirty="0" err="1">
                <a:latin typeface="+mn-lt"/>
                <a:cs typeface="Arial" charset="0"/>
              </a:rPr>
              <a:t>dysgu</a:t>
            </a:r>
            <a:r>
              <a:rPr lang="en-GB" sz="2000" dirty="0">
                <a:latin typeface="+mn-lt"/>
                <a:cs typeface="Arial" charset="0"/>
              </a:rPr>
              <a:t> </a:t>
            </a:r>
            <a:r>
              <a:rPr lang="en-GB" sz="2000" dirty="0" err="1">
                <a:latin typeface="+mn-lt"/>
                <a:cs typeface="Arial" charset="0"/>
              </a:rPr>
              <a:t>fel</a:t>
            </a:r>
            <a:r>
              <a:rPr lang="en-GB" sz="2000" dirty="0">
                <a:latin typeface="+mn-lt"/>
                <a:cs typeface="Arial" charset="0"/>
              </a:rPr>
              <a:t> </a:t>
            </a:r>
            <a:r>
              <a:rPr lang="en-GB" sz="2000" dirty="0" err="1">
                <a:latin typeface="+mn-lt"/>
                <a:cs typeface="Arial" charset="0"/>
              </a:rPr>
              <a:t>teulu</a:t>
            </a:r>
            <a:r>
              <a:rPr lang="en-GB" sz="2000" dirty="0">
                <a:latin typeface="+mn-lt"/>
                <a:cs typeface="Arial" charset="0"/>
              </a:rPr>
              <a:t> </a:t>
            </a:r>
            <a:r>
              <a:rPr lang="en-GB" sz="2000" dirty="0" err="1">
                <a:latin typeface="+mn-lt"/>
                <a:cs typeface="Arial" charset="0"/>
              </a:rPr>
              <a:t>yn</a:t>
            </a:r>
            <a:r>
              <a:rPr lang="en-GB" sz="2000" dirty="0">
                <a:latin typeface="+mn-lt"/>
                <a:cs typeface="Arial" charset="0"/>
              </a:rPr>
              <a:t> </a:t>
            </a:r>
            <a:r>
              <a:rPr lang="en-GB" sz="2000" dirty="0" err="1">
                <a:latin typeface="+mn-lt"/>
                <a:cs typeface="Arial" charset="0"/>
              </a:rPr>
              <a:t>eich</a:t>
            </a:r>
            <a:r>
              <a:rPr lang="en-GB" sz="2000" dirty="0">
                <a:latin typeface="+mn-lt"/>
                <a:cs typeface="Arial" charset="0"/>
              </a:rPr>
              <a:t> </a:t>
            </a:r>
            <a:r>
              <a:rPr lang="en-GB" sz="2000" dirty="0" err="1">
                <a:latin typeface="+mn-lt"/>
                <a:cs typeface="Arial" charset="0"/>
              </a:rPr>
              <a:t>cartref</a:t>
            </a:r>
            <a:r>
              <a:rPr lang="en-GB" sz="2000" dirty="0">
                <a:latin typeface="+mn-lt"/>
                <a:cs typeface="Arial" charset="0"/>
              </a:rPr>
              <a:t> chi? </a:t>
            </a:r>
          </a:p>
          <a:p>
            <a:pPr>
              <a:defRPr/>
            </a:pPr>
            <a:endParaRPr lang="en-GB" sz="2000" dirty="0">
              <a:latin typeface="+mn-lt"/>
              <a:cs typeface="Arial" charset="0"/>
            </a:endParaRPr>
          </a:p>
          <a:p>
            <a:pPr>
              <a:defRPr/>
            </a:pPr>
            <a:r>
              <a:rPr lang="en-GB" sz="2000" dirty="0" err="1">
                <a:latin typeface="+mn-lt"/>
                <a:cs typeface="Arial" charset="0"/>
              </a:rPr>
              <a:t>Os</a:t>
            </a:r>
            <a:r>
              <a:rPr lang="en-GB" sz="2000" dirty="0">
                <a:latin typeface="+mn-lt"/>
                <a:cs typeface="Arial" charset="0"/>
              </a:rPr>
              <a:t> </a:t>
            </a:r>
            <a:r>
              <a:rPr lang="en-GB" sz="2000" dirty="0" err="1">
                <a:latin typeface="+mn-lt"/>
                <a:cs typeface="Arial" charset="0"/>
              </a:rPr>
              <a:t>ydych</a:t>
            </a:r>
            <a:r>
              <a:rPr lang="en-GB" sz="2000" dirty="0">
                <a:latin typeface="+mn-lt"/>
                <a:cs typeface="Arial" charset="0"/>
              </a:rPr>
              <a:t> </a:t>
            </a:r>
            <a:r>
              <a:rPr lang="en-GB" sz="2000" dirty="0" err="1">
                <a:latin typeface="+mn-lt"/>
                <a:cs typeface="Arial" charset="0"/>
              </a:rPr>
              <a:t>chi’n</a:t>
            </a:r>
            <a:r>
              <a:rPr lang="en-GB" sz="2000" dirty="0">
                <a:latin typeface="+mn-lt"/>
                <a:cs typeface="Arial" charset="0"/>
              </a:rPr>
              <a:t> </a:t>
            </a:r>
            <a:r>
              <a:rPr lang="en-GB" sz="2000" dirty="0" err="1">
                <a:latin typeface="+mn-lt"/>
                <a:cs typeface="Arial" charset="0"/>
              </a:rPr>
              <a:t>deulu</a:t>
            </a:r>
            <a:r>
              <a:rPr lang="en-GB" sz="2000" dirty="0">
                <a:latin typeface="+mn-lt"/>
                <a:cs typeface="Arial" charset="0"/>
              </a:rPr>
              <a:t> </a:t>
            </a:r>
            <a:r>
              <a:rPr lang="en-GB" sz="2000" dirty="0" err="1">
                <a:latin typeface="+mn-lt"/>
                <a:cs typeface="Arial" charset="0"/>
              </a:rPr>
              <a:t>sy’n</a:t>
            </a:r>
            <a:r>
              <a:rPr lang="en-GB" sz="2000" dirty="0">
                <a:latin typeface="+mn-lt"/>
                <a:cs typeface="Arial" charset="0"/>
              </a:rPr>
              <a:t> </a:t>
            </a:r>
            <a:r>
              <a:rPr lang="en-GB" sz="2000" dirty="0" err="1">
                <a:latin typeface="+mn-lt"/>
                <a:cs typeface="Arial" charset="0"/>
              </a:rPr>
              <a:t>gallu</a:t>
            </a:r>
            <a:r>
              <a:rPr lang="en-GB" sz="2000" dirty="0">
                <a:latin typeface="+mn-lt"/>
                <a:cs typeface="Arial" charset="0"/>
              </a:rPr>
              <a:t> </a:t>
            </a:r>
            <a:r>
              <a:rPr lang="en-GB" sz="2000" dirty="0" err="1">
                <a:latin typeface="+mn-lt"/>
                <a:cs typeface="Arial" charset="0"/>
              </a:rPr>
              <a:t>dod</a:t>
            </a:r>
            <a:r>
              <a:rPr lang="en-GB" sz="2000" dirty="0">
                <a:latin typeface="+mn-lt"/>
                <a:cs typeface="Arial" charset="0"/>
              </a:rPr>
              <a:t> o </a:t>
            </a:r>
            <a:r>
              <a:rPr lang="en-GB" sz="2000" dirty="0" err="1">
                <a:latin typeface="+mn-lt"/>
                <a:cs typeface="Arial" charset="0"/>
              </a:rPr>
              <a:t>hyd</a:t>
            </a:r>
            <a:r>
              <a:rPr lang="en-GB" sz="2000" dirty="0">
                <a:latin typeface="+mn-lt"/>
                <a:cs typeface="Arial" charset="0"/>
              </a:rPr>
              <a:t> i le </a:t>
            </a:r>
            <a:r>
              <a:rPr lang="en-GB" sz="2000" dirty="0" err="1">
                <a:latin typeface="+mn-lt"/>
                <a:cs typeface="Arial" charset="0"/>
              </a:rPr>
              <a:t>er</a:t>
            </a:r>
            <a:r>
              <a:rPr lang="en-GB" sz="2000" dirty="0">
                <a:latin typeface="+mn-lt"/>
                <a:cs typeface="Arial" charset="0"/>
              </a:rPr>
              <a:t> </a:t>
            </a:r>
            <a:r>
              <a:rPr lang="en-GB" sz="2000" dirty="0" err="1">
                <a:latin typeface="+mn-lt"/>
                <a:cs typeface="Arial" charset="0"/>
              </a:rPr>
              <a:t>mwyn</a:t>
            </a:r>
            <a:r>
              <a:rPr lang="en-GB" sz="2000" dirty="0">
                <a:latin typeface="+mn-lt"/>
                <a:cs typeface="Arial" charset="0"/>
              </a:rPr>
              <a:t> </a:t>
            </a:r>
            <a:r>
              <a:rPr lang="en-GB" sz="2000" dirty="0" err="1">
                <a:latin typeface="+mn-lt"/>
                <a:cs typeface="Arial" charset="0"/>
              </a:rPr>
              <a:t>gwneud</a:t>
            </a:r>
            <a:r>
              <a:rPr lang="en-GB" sz="2000" dirty="0">
                <a:latin typeface="+mn-lt"/>
                <a:cs typeface="Arial" charset="0"/>
              </a:rPr>
              <a:t> </a:t>
            </a:r>
            <a:r>
              <a:rPr lang="en-GB" sz="2000" dirty="0" err="1">
                <a:latin typeface="+mn-lt"/>
                <a:cs typeface="Arial" charset="0"/>
              </a:rPr>
              <a:t>pethau</a:t>
            </a:r>
            <a:r>
              <a:rPr lang="en-GB" sz="2000" dirty="0">
                <a:latin typeface="+mn-lt"/>
                <a:cs typeface="Arial" charset="0"/>
              </a:rPr>
              <a:t> </a:t>
            </a:r>
            <a:r>
              <a:rPr lang="en-GB" sz="2000" dirty="0" err="1">
                <a:latin typeface="+mn-lt"/>
                <a:cs typeface="Arial" charset="0"/>
              </a:rPr>
              <a:t>gyda’ch</a:t>
            </a:r>
            <a:r>
              <a:rPr lang="en-GB" sz="2000" dirty="0">
                <a:latin typeface="+mn-lt"/>
                <a:cs typeface="Arial" charset="0"/>
              </a:rPr>
              <a:t> </a:t>
            </a:r>
            <a:r>
              <a:rPr lang="en-GB" sz="2000" dirty="0" err="1">
                <a:latin typeface="+mn-lt"/>
                <a:cs typeface="Arial" charset="0"/>
              </a:rPr>
              <a:t>gilydd</a:t>
            </a:r>
            <a:r>
              <a:rPr lang="en-GB" sz="2000" dirty="0">
                <a:latin typeface="+mn-lt"/>
                <a:cs typeface="Arial" charset="0"/>
              </a:rPr>
              <a:t>, </a:t>
            </a:r>
            <a:r>
              <a:rPr lang="en-GB" sz="2000" dirty="0" err="1">
                <a:latin typeface="+mn-lt"/>
                <a:cs typeface="Arial" charset="0"/>
              </a:rPr>
              <a:t>yna</a:t>
            </a:r>
            <a:r>
              <a:rPr lang="en-GB" sz="2000" dirty="0">
                <a:latin typeface="+mn-lt"/>
                <a:cs typeface="Arial" charset="0"/>
              </a:rPr>
              <a:t> </a:t>
            </a:r>
            <a:r>
              <a:rPr lang="en-GB" sz="2000" dirty="0" err="1">
                <a:latin typeface="+mn-lt"/>
                <a:cs typeface="Arial" charset="0"/>
              </a:rPr>
              <a:t>mae’n</a:t>
            </a:r>
            <a:r>
              <a:rPr lang="en-GB" sz="2000" dirty="0">
                <a:latin typeface="+mn-lt"/>
                <a:cs typeface="Arial" charset="0"/>
              </a:rPr>
              <a:t> </a:t>
            </a:r>
            <a:r>
              <a:rPr lang="en-GB" sz="2000" dirty="0" err="1">
                <a:latin typeface="+mn-lt"/>
                <a:cs typeface="Arial" charset="0"/>
              </a:rPr>
              <a:t>bosib</a:t>
            </a:r>
            <a:r>
              <a:rPr lang="en-GB" sz="2000" dirty="0">
                <a:latin typeface="+mn-lt"/>
                <a:cs typeface="Arial" charset="0"/>
              </a:rPr>
              <a:t> </a:t>
            </a:r>
            <a:r>
              <a:rPr lang="en-GB" sz="2000" dirty="0" err="1">
                <a:latin typeface="+mn-lt"/>
                <a:cs typeface="Arial" charset="0"/>
              </a:rPr>
              <a:t>mai</a:t>
            </a:r>
            <a:r>
              <a:rPr lang="en-GB" sz="2000" dirty="0">
                <a:latin typeface="+mn-lt"/>
                <a:cs typeface="Arial" charset="0"/>
              </a:rPr>
              <a:t> </a:t>
            </a:r>
            <a:r>
              <a:rPr lang="en-GB" sz="2000" b="1" dirty="0">
                <a:solidFill>
                  <a:srgbClr val="008000"/>
                </a:solidFill>
                <a:latin typeface="+mn-lt"/>
                <a:cs typeface="Arial" charset="0"/>
              </a:rPr>
              <a:t>GWYRDD</a:t>
            </a:r>
            <a:r>
              <a:rPr lang="en-GB" sz="2000" dirty="0">
                <a:latin typeface="+mn-lt"/>
                <a:cs typeface="Arial" charset="0"/>
              </a:rPr>
              <a:t> </a:t>
            </a:r>
            <a:r>
              <a:rPr lang="en-GB" sz="2000" dirty="0" err="1">
                <a:latin typeface="+mn-lt"/>
                <a:cs typeface="Arial" charset="0"/>
              </a:rPr>
              <a:t>ydych</a:t>
            </a:r>
            <a:r>
              <a:rPr lang="en-GB" sz="2000" dirty="0">
                <a:latin typeface="+mn-lt"/>
                <a:cs typeface="Arial" charset="0"/>
              </a:rPr>
              <a:t> chi. </a:t>
            </a:r>
            <a:r>
              <a:rPr lang="en-GB" sz="2000" dirty="0" err="1">
                <a:latin typeface="+mn-lt"/>
                <a:cs typeface="Arial" charset="0"/>
              </a:rPr>
              <a:t>Os</a:t>
            </a:r>
            <a:r>
              <a:rPr lang="en-GB" sz="2000" dirty="0">
                <a:latin typeface="+mn-lt"/>
                <a:cs typeface="Arial" charset="0"/>
              </a:rPr>
              <a:t> </a:t>
            </a:r>
            <a:r>
              <a:rPr lang="en-GB" sz="2000" dirty="0" err="1">
                <a:latin typeface="+mn-lt"/>
                <a:cs typeface="Arial" charset="0"/>
              </a:rPr>
              <a:t>ydych</a:t>
            </a:r>
            <a:r>
              <a:rPr lang="en-GB" sz="2000" dirty="0">
                <a:latin typeface="+mn-lt"/>
                <a:cs typeface="Arial" charset="0"/>
              </a:rPr>
              <a:t> </a:t>
            </a:r>
            <a:r>
              <a:rPr lang="en-GB" sz="2000" dirty="0" err="1">
                <a:latin typeface="+mn-lt"/>
                <a:cs typeface="Arial" charset="0"/>
              </a:rPr>
              <a:t>chi’n</a:t>
            </a:r>
            <a:r>
              <a:rPr lang="en-GB" sz="2000" dirty="0">
                <a:latin typeface="+mn-lt"/>
                <a:cs typeface="Arial" charset="0"/>
              </a:rPr>
              <a:t> </a:t>
            </a:r>
            <a:r>
              <a:rPr lang="en-GB" sz="2000" dirty="0" err="1">
                <a:latin typeface="+mn-lt"/>
                <a:cs typeface="Arial" charset="0"/>
              </a:rPr>
              <a:t>aml</a:t>
            </a:r>
            <a:r>
              <a:rPr lang="en-GB" sz="2000" dirty="0">
                <a:latin typeface="+mn-lt"/>
                <a:cs typeface="Arial" charset="0"/>
              </a:rPr>
              <a:t> </a:t>
            </a:r>
            <a:r>
              <a:rPr lang="en-GB" sz="2000" dirty="0" err="1">
                <a:latin typeface="+mn-lt"/>
                <a:cs typeface="Arial" charset="0"/>
              </a:rPr>
              <a:t>yn</a:t>
            </a:r>
            <a:r>
              <a:rPr lang="en-GB" sz="2000" dirty="0">
                <a:latin typeface="+mn-lt"/>
                <a:cs typeface="Arial" charset="0"/>
              </a:rPr>
              <a:t> </a:t>
            </a:r>
            <a:r>
              <a:rPr lang="en-GB" sz="2000" dirty="0" err="1">
                <a:latin typeface="+mn-lt"/>
                <a:cs typeface="Arial" charset="0"/>
              </a:rPr>
              <a:t>gorfod</a:t>
            </a:r>
            <a:r>
              <a:rPr lang="en-GB" sz="2000" dirty="0">
                <a:latin typeface="+mn-lt"/>
                <a:cs typeface="Arial" charset="0"/>
              </a:rPr>
              <a:t> </a:t>
            </a:r>
            <a:r>
              <a:rPr lang="en-GB" sz="2000" dirty="0" err="1">
                <a:latin typeface="+mn-lt"/>
                <a:cs typeface="Arial" charset="0"/>
              </a:rPr>
              <a:t>mynd</a:t>
            </a:r>
            <a:r>
              <a:rPr lang="en-GB" sz="2000" dirty="0">
                <a:latin typeface="+mn-lt"/>
                <a:cs typeface="Arial" charset="0"/>
              </a:rPr>
              <a:t> </a:t>
            </a:r>
            <a:r>
              <a:rPr lang="en-GB" sz="2000" dirty="0" err="1">
                <a:latin typeface="+mn-lt"/>
                <a:cs typeface="Arial" charset="0"/>
              </a:rPr>
              <a:t>ati</a:t>
            </a:r>
            <a:r>
              <a:rPr lang="en-GB" sz="2000" dirty="0">
                <a:latin typeface="+mn-lt"/>
                <a:cs typeface="Arial" charset="0"/>
              </a:rPr>
              <a:t> i </a:t>
            </a:r>
            <a:r>
              <a:rPr lang="en-GB" sz="2000" dirty="0" err="1">
                <a:latin typeface="+mn-lt"/>
                <a:cs typeface="Arial" charset="0"/>
              </a:rPr>
              <a:t>geisio</a:t>
            </a:r>
            <a:r>
              <a:rPr lang="en-GB" sz="2000" dirty="0">
                <a:latin typeface="+mn-lt"/>
                <a:cs typeface="Arial" charset="0"/>
              </a:rPr>
              <a:t> </a:t>
            </a:r>
            <a:r>
              <a:rPr lang="en-GB" sz="2000" dirty="0" err="1">
                <a:latin typeface="+mn-lt"/>
                <a:cs typeface="Arial" charset="0"/>
              </a:rPr>
              <a:t>creu</a:t>
            </a:r>
            <a:r>
              <a:rPr lang="en-GB" sz="2000" dirty="0">
                <a:latin typeface="+mn-lt"/>
                <a:cs typeface="Arial" charset="0"/>
              </a:rPr>
              <a:t> </a:t>
            </a:r>
            <a:r>
              <a:rPr lang="en-GB" sz="2000" dirty="0" err="1">
                <a:latin typeface="+mn-lt"/>
                <a:cs typeface="Arial" charset="0"/>
              </a:rPr>
              <a:t>lle</a:t>
            </a:r>
            <a:r>
              <a:rPr lang="en-GB" sz="2000" dirty="0">
                <a:latin typeface="+mn-lt"/>
                <a:cs typeface="Arial" charset="0"/>
              </a:rPr>
              <a:t>, </a:t>
            </a:r>
            <a:r>
              <a:rPr lang="en-GB" sz="2000" dirty="0" err="1">
                <a:latin typeface="+mn-lt"/>
                <a:cs typeface="Arial" charset="0"/>
              </a:rPr>
              <a:t>yna</a:t>
            </a:r>
            <a:r>
              <a:rPr lang="en-GB" sz="2000" dirty="0">
                <a:latin typeface="+mn-lt"/>
                <a:cs typeface="Arial" charset="0"/>
              </a:rPr>
              <a:t> </a:t>
            </a:r>
            <a:r>
              <a:rPr lang="en-GB" sz="2000" dirty="0" err="1">
                <a:latin typeface="+mn-lt"/>
                <a:cs typeface="Arial" charset="0"/>
              </a:rPr>
              <a:t>mae’n</a:t>
            </a:r>
            <a:r>
              <a:rPr lang="en-GB" sz="2000" dirty="0">
                <a:latin typeface="+mn-lt"/>
                <a:cs typeface="Arial" charset="0"/>
              </a:rPr>
              <a:t> </a:t>
            </a:r>
            <a:r>
              <a:rPr lang="en-GB" sz="2000" dirty="0" err="1">
                <a:latin typeface="+mn-lt"/>
                <a:cs typeface="Arial" charset="0"/>
              </a:rPr>
              <a:t>bosib</a:t>
            </a:r>
            <a:r>
              <a:rPr lang="en-GB" sz="2000" dirty="0">
                <a:latin typeface="+mn-lt"/>
                <a:cs typeface="Arial" charset="0"/>
              </a:rPr>
              <a:t> </a:t>
            </a:r>
            <a:r>
              <a:rPr lang="en-GB" sz="2000" dirty="0" err="1">
                <a:latin typeface="+mn-lt"/>
                <a:cs typeface="Arial" charset="0"/>
              </a:rPr>
              <a:t>mai</a:t>
            </a:r>
            <a:r>
              <a:rPr lang="en-GB" sz="2000" dirty="0">
                <a:latin typeface="+mn-lt"/>
                <a:cs typeface="Arial" charset="0"/>
              </a:rPr>
              <a:t> </a:t>
            </a:r>
            <a:r>
              <a:rPr lang="en-GB" sz="2000" b="1" dirty="0">
                <a:solidFill>
                  <a:schemeClr val="accent4">
                    <a:lumMod val="75000"/>
                  </a:schemeClr>
                </a:solidFill>
                <a:latin typeface="+mn-lt"/>
                <a:cs typeface="Arial" charset="0"/>
              </a:rPr>
              <a:t>MELYN</a:t>
            </a:r>
            <a:r>
              <a:rPr lang="en-GB" sz="2000" dirty="0">
                <a:latin typeface="+mn-lt"/>
                <a:cs typeface="Arial" charset="0"/>
              </a:rPr>
              <a:t> </a:t>
            </a:r>
            <a:r>
              <a:rPr lang="en-GB" sz="2000" dirty="0" err="1">
                <a:latin typeface="+mn-lt"/>
                <a:cs typeface="Arial" charset="0"/>
              </a:rPr>
              <a:t>ydych</a:t>
            </a:r>
            <a:r>
              <a:rPr lang="en-GB" sz="2000" dirty="0">
                <a:latin typeface="+mn-lt"/>
                <a:cs typeface="Arial" charset="0"/>
              </a:rPr>
              <a:t> chi. </a:t>
            </a:r>
            <a:r>
              <a:rPr lang="en-GB" sz="2000" dirty="0" err="1">
                <a:latin typeface="+mn-lt"/>
                <a:cs typeface="Arial" charset="0"/>
              </a:rPr>
              <a:t>Os</a:t>
            </a:r>
            <a:r>
              <a:rPr lang="en-GB" sz="2000" dirty="0">
                <a:latin typeface="+mn-lt"/>
                <a:cs typeface="Arial" charset="0"/>
              </a:rPr>
              <a:t> </a:t>
            </a:r>
            <a:r>
              <a:rPr lang="en-GB" sz="2000" dirty="0" err="1">
                <a:latin typeface="+mn-lt"/>
                <a:cs typeface="Arial" charset="0"/>
              </a:rPr>
              <a:t>yw</a:t>
            </a:r>
            <a:r>
              <a:rPr lang="en-GB" sz="2000" dirty="0">
                <a:latin typeface="+mn-lt"/>
                <a:cs typeface="Arial" charset="0"/>
              </a:rPr>
              <a:t> </a:t>
            </a:r>
            <a:r>
              <a:rPr lang="en-GB" sz="2000" dirty="0" err="1">
                <a:latin typeface="+mn-lt"/>
                <a:cs typeface="Arial" charset="0"/>
              </a:rPr>
              <a:t>lle</a:t>
            </a:r>
            <a:r>
              <a:rPr lang="en-GB" sz="2000" dirty="0">
                <a:latin typeface="+mn-lt"/>
                <a:cs typeface="Arial" charset="0"/>
              </a:rPr>
              <a:t> </a:t>
            </a:r>
            <a:r>
              <a:rPr lang="en-GB" sz="2000" dirty="0" err="1">
                <a:latin typeface="+mn-lt"/>
                <a:cs typeface="Arial" charset="0"/>
              </a:rPr>
              <a:t>yn</a:t>
            </a:r>
            <a:r>
              <a:rPr lang="en-GB" sz="2000" dirty="0">
                <a:latin typeface="+mn-lt"/>
                <a:cs typeface="Arial" charset="0"/>
              </a:rPr>
              <a:t> </a:t>
            </a:r>
            <a:r>
              <a:rPr lang="en-GB" sz="2000" dirty="0" err="1">
                <a:latin typeface="+mn-lt"/>
                <a:cs typeface="Arial" charset="0"/>
              </a:rPr>
              <a:t>gyfyngedig</a:t>
            </a:r>
            <a:r>
              <a:rPr lang="en-GB" sz="2000" dirty="0">
                <a:latin typeface="+mn-lt"/>
                <a:cs typeface="Arial" charset="0"/>
              </a:rPr>
              <a:t>, </a:t>
            </a:r>
            <a:r>
              <a:rPr lang="en-GB" sz="2000" dirty="0" err="1">
                <a:latin typeface="+mn-lt"/>
                <a:cs typeface="Arial" charset="0"/>
              </a:rPr>
              <a:t>yna</a:t>
            </a:r>
            <a:r>
              <a:rPr lang="en-GB" sz="2000" dirty="0">
                <a:latin typeface="+mn-lt"/>
                <a:cs typeface="Arial" charset="0"/>
              </a:rPr>
              <a:t> </a:t>
            </a:r>
            <a:r>
              <a:rPr lang="en-GB" sz="2000" dirty="0" err="1">
                <a:latin typeface="+mn-lt"/>
                <a:cs typeface="Arial" charset="0"/>
              </a:rPr>
              <a:t>mae’n</a:t>
            </a:r>
            <a:r>
              <a:rPr lang="en-GB" sz="2000" dirty="0">
                <a:latin typeface="+mn-lt"/>
                <a:cs typeface="Arial" charset="0"/>
              </a:rPr>
              <a:t> </a:t>
            </a:r>
            <a:r>
              <a:rPr lang="en-GB" sz="2000" dirty="0" err="1">
                <a:latin typeface="+mn-lt"/>
                <a:cs typeface="Arial" charset="0"/>
              </a:rPr>
              <a:t>bosib</a:t>
            </a:r>
            <a:r>
              <a:rPr lang="en-GB" sz="2000" dirty="0">
                <a:latin typeface="+mn-lt"/>
                <a:cs typeface="Arial" charset="0"/>
              </a:rPr>
              <a:t> </a:t>
            </a:r>
            <a:r>
              <a:rPr lang="en-GB" sz="2000" dirty="0" err="1">
                <a:latin typeface="+mn-lt"/>
                <a:cs typeface="Arial" charset="0"/>
              </a:rPr>
              <a:t>mai</a:t>
            </a:r>
            <a:r>
              <a:rPr lang="en-GB" sz="2000" b="1" dirty="0">
                <a:solidFill>
                  <a:srgbClr val="FF0000"/>
                </a:solidFill>
                <a:latin typeface="+mn-lt"/>
                <a:cs typeface="Arial" charset="0"/>
              </a:rPr>
              <a:t> COCH </a:t>
            </a:r>
            <a:r>
              <a:rPr lang="en-GB" sz="2000" dirty="0" err="1">
                <a:latin typeface="+mn-lt"/>
                <a:cs typeface="Arial" charset="0"/>
              </a:rPr>
              <a:t>ydych</a:t>
            </a:r>
            <a:r>
              <a:rPr lang="en-GB" sz="2000" dirty="0">
                <a:latin typeface="+mn-lt"/>
                <a:cs typeface="Arial" charset="0"/>
              </a:rPr>
              <a:t> chi. </a:t>
            </a:r>
          </a:p>
          <a:p>
            <a:pPr>
              <a:defRPr/>
            </a:pPr>
            <a:endParaRPr lang="en-GB" sz="2000" dirty="0">
              <a:latin typeface="+mn-lt"/>
              <a:cs typeface="Arial" charset="0"/>
            </a:endParaRPr>
          </a:p>
          <a:p>
            <a:pPr>
              <a:defRPr/>
            </a:pPr>
            <a:r>
              <a:rPr lang="en-GB" sz="2000" dirty="0" err="1">
                <a:latin typeface="+mn-lt"/>
                <a:cs typeface="Arial" charset="0"/>
              </a:rPr>
              <a:t>Bydd</a:t>
            </a:r>
            <a:r>
              <a:rPr lang="en-GB" sz="2000" dirty="0">
                <a:latin typeface="+mn-lt"/>
                <a:cs typeface="Arial" charset="0"/>
              </a:rPr>
              <a:t> </a:t>
            </a:r>
            <a:r>
              <a:rPr lang="en-GB" sz="2000" dirty="0" err="1">
                <a:latin typeface="+mn-lt"/>
                <a:cs typeface="Arial" charset="0"/>
              </a:rPr>
              <a:t>gwybod</a:t>
            </a:r>
            <a:r>
              <a:rPr lang="en-GB" sz="2000" dirty="0">
                <a:latin typeface="+mn-lt"/>
                <a:cs typeface="Arial" charset="0"/>
              </a:rPr>
              <a:t> </a:t>
            </a:r>
            <a:r>
              <a:rPr lang="en-GB" sz="2000" dirty="0" err="1">
                <a:latin typeface="+mn-lt"/>
                <a:cs typeface="Arial" charset="0"/>
              </a:rPr>
              <a:t>hyn</a:t>
            </a:r>
            <a:r>
              <a:rPr lang="en-GB" sz="2000" dirty="0">
                <a:latin typeface="+mn-lt"/>
                <a:cs typeface="Arial" charset="0"/>
              </a:rPr>
              <a:t> am y </a:t>
            </a:r>
            <a:r>
              <a:rPr lang="en-GB" sz="2000" dirty="0" err="1">
                <a:latin typeface="+mn-lt"/>
                <a:cs typeface="Arial" charset="0"/>
              </a:rPr>
              <a:t>teulu</a:t>
            </a:r>
            <a:r>
              <a:rPr lang="en-GB" sz="2000" dirty="0">
                <a:latin typeface="+mn-lt"/>
                <a:cs typeface="Arial" charset="0"/>
              </a:rPr>
              <a:t> o help i chi </a:t>
            </a:r>
            <a:r>
              <a:rPr lang="en-GB" sz="2000" dirty="0" err="1">
                <a:latin typeface="+mn-lt"/>
                <a:cs typeface="Arial" charset="0"/>
              </a:rPr>
              <a:t>ddeall</a:t>
            </a:r>
            <a:r>
              <a:rPr lang="en-GB" sz="2000" dirty="0">
                <a:latin typeface="+mn-lt"/>
                <a:cs typeface="Arial" charset="0"/>
              </a:rPr>
              <a:t> faint o le </a:t>
            </a:r>
            <a:r>
              <a:rPr lang="en-GB" sz="2000" dirty="0" err="1">
                <a:latin typeface="+mn-lt"/>
                <a:cs typeface="Arial" charset="0"/>
              </a:rPr>
              <a:t>cyffredin</a:t>
            </a:r>
            <a:r>
              <a:rPr lang="en-GB" sz="2000" dirty="0">
                <a:latin typeface="+mn-lt"/>
                <a:cs typeface="Arial" charset="0"/>
              </a:rPr>
              <a:t> </a:t>
            </a:r>
            <a:r>
              <a:rPr lang="en-GB" sz="2000" dirty="0" err="1">
                <a:latin typeface="+mn-lt"/>
                <a:cs typeface="Arial" charset="0"/>
              </a:rPr>
              <a:t>sydd</a:t>
            </a:r>
            <a:r>
              <a:rPr lang="en-GB" sz="2000" dirty="0">
                <a:latin typeface="+mn-lt"/>
                <a:cs typeface="Arial" charset="0"/>
              </a:rPr>
              <a:t> </a:t>
            </a:r>
            <a:r>
              <a:rPr lang="en-GB" sz="2000" dirty="0" err="1">
                <a:latin typeface="+mn-lt"/>
                <a:cs typeface="Arial" charset="0"/>
              </a:rPr>
              <a:t>ar</a:t>
            </a:r>
            <a:r>
              <a:rPr lang="en-GB" sz="2000" dirty="0">
                <a:latin typeface="+mn-lt"/>
                <a:cs typeface="Arial" charset="0"/>
              </a:rPr>
              <a:t> </a:t>
            </a:r>
            <a:r>
              <a:rPr lang="en-GB" sz="2000" dirty="0" err="1">
                <a:latin typeface="+mn-lt"/>
                <a:cs typeface="Arial" charset="0"/>
              </a:rPr>
              <a:t>gael</a:t>
            </a:r>
            <a:r>
              <a:rPr lang="en-GB" sz="2000" dirty="0">
                <a:latin typeface="+mn-lt"/>
                <a:cs typeface="Arial" charset="0"/>
              </a:rPr>
              <a:t> </a:t>
            </a:r>
            <a:r>
              <a:rPr lang="en-GB" sz="2000" dirty="0" err="1">
                <a:latin typeface="+mn-lt"/>
                <a:cs typeface="Arial" charset="0"/>
              </a:rPr>
              <a:t>i’r</a:t>
            </a:r>
            <a:r>
              <a:rPr lang="en-GB" sz="2000" dirty="0">
                <a:latin typeface="+mn-lt"/>
                <a:cs typeface="Arial" charset="0"/>
              </a:rPr>
              <a:t> </a:t>
            </a:r>
            <a:r>
              <a:rPr lang="en-GB" sz="2000" dirty="0" err="1">
                <a:latin typeface="+mn-lt"/>
                <a:cs typeface="Arial" charset="0"/>
              </a:rPr>
              <a:t>teulu</a:t>
            </a:r>
            <a:r>
              <a:rPr lang="en-GB" sz="2000" dirty="0">
                <a:latin typeface="+mn-lt"/>
                <a:cs typeface="Arial" charset="0"/>
              </a:rPr>
              <a:t>. </a:t>
            </a:r>
          </a:p>
        </p:txBody>
      </p:sp>
    </p:spTree>
    <p:extLst>
      <p:ext uri="{BB962C8B-B14F-4D97-AF65-F5344CB8AC3E}">
        <p14:creationId xmlns:p14="http://schemas.microsoft.com/office/powerpoint/2010/main" val="10583659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10"/>
          <p:cNvGraphicFramePr>
            <a:graphicFrameLocks noChangeAspect="1"/>
          </p:cNvGraphicFramePr>
          <p:nvPr/>
        </p:nvGraphicFramePr>
        <p:xfrm>
          <a:off x="1211263" y="344488"/>
          <a:ext cx="9431337" cy="6326187"/>
        </p:xfrm>
        <a:graphic>
          <a:graphicData uri="http://schemas.openxmlformats.org/presentationml/2006/ole">
            <mc:AlternateContent xmlns:mc="http://schemas.openxmlformats.org/markup-compatibility/2006">
              <mc:Choice xmlns:v="urn:schemas-microsoft-com:vml" Requires="v">
                <p:oleObj spid="_x0000_s3089" name="Worksheet" r:id="rId3" imgW="8677192" imgH="5819768" progId="Excel.Sheet.12">
                  <p:embed/>
                </p:oleObj>
              </mc:Choice>
              <mc:Fallback>
                <p:oleObj name="Worksheet" r:id="rId3" imgW="8677192" imgH="5819768" progId="Excel.Shee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1263" y="344488"/>
                        <a:ext cx="9431337" cy="6326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4"/>
          <p:cNvSpPr/>
          <p:nvPr/>
        </p:nvSpPr>
        <p:spPr>
          <a:xfrm>
            <a:off x="1241425" y="2116138"/>
            <a:ext cx="1516063" cy="451643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7108510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8"/>
          <p:cNvGraphicFramePr>
            <a:graphicFrameLocks noChangeAspect="1"/>
          </p:cNvGraphicFramePr>
          <p:nvPr/>
        </p:nvGraphicFramePr>
        <p:xfrm>
          <a:off x="1184275" y="239713"/>
          <a:ext cx="9378950" cy="6435725"/>
        </p:xfrm>
        <a:graphic>
          <a:graphicData uri="http://schemas.openxmlformats.org/presentationml/2006/ole">
            <mc:AlternateContent xmlns:mc="http://schemas.openxmlformats.org/markup-compatibility/2006">
              <mc:Choice xmlns:v="urn:schemas-microsoft-com:vml" Requires="v">
                <p:oleObj spid="_x0000_s4113" name="Worksheet" r:id="rId3" imgW="8439184" imgH="5791099" progId="Excel.Sheet.12">
                  <p:embed/>
                </p:oleObj>
              </mc:Choice>
              <mc:Fallback>
                <p:oleObj name="Worksheet" r:id="rId3" imgW="8439184" imgH="5791099" progId="Excel.Shee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4275" y="239713"/>
                        <a:ext cx="9378950" cy="6435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ctangle 2"/>
          <p:cNvSpPr/>
          <p:nvPr/>
        </p:nvSpPr>
        <p:spPr>
          <a:xfrm>
            <a:off x="1228725" y="2033588"/>
            <a:ext cx="1419225" cy="4572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23391681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0550" y="354013"/>
            <a:ext cx="11134725" cy="7294562"/>
          </a:xfrm>
          <a:prstGeom prst="rect">
            <a:avLst/>
          </a:prstGeom>
        </p:spPr>
        <p:txBody>
          <a:bodyPr>
            <a:spAutoFit/>
          </a:bodyPr>
          <a:lstStyle/>
          <a:p>
            <a:pPr eaLnBrk="1" fontAlgn="auto" hangingPunct="1">
              <a:spcBef>
                <a:spcPts val="0"/>
              </a:spcBef>
              <a:spcAft>
                <a:spcPts val="0"/>
              </a:spcAft>
              <a:defRPr/>
            </a:pPr>
            <a:r>
              <a:rPr lang="en-GB" sz="3600" b="1" dirty="0">
                <a:latin typeface="+mn-lt"/>
                <a:cs typeface="+mn-cs"/>
              </a:rPr>
              <a:t>Beth </a:t>
            </a:r>
            <a:r>
              <a:rPr lang="en-GB" sz="3600" b="1" dirty="0" err="1">
                <a:latin typeface="+mn-lt"/>
                <a:cs typeface="+mn-cs"/>
              </a:rPr>
              <a:t>sy’n</a:t>
            </a:r>
            <a:r>
              <a:rPr lang="en-GB" sz="3600" b="1" dirty="0">
                <a:latin typeface="+mn-lt"/>
                <a:cs typeface="+mn-cs"/>
              </a:rPr>
              <a:t> </a:t>
            </a:r>
            <a:r>
              <a:rPr lang="en-GB" sz="3600" b="1" dirty="0" err="1">
                <a:latin typeface="+mn-lt"/>
                <a:cs typeface="+mn-cs"/>
              </a:rPr>
              <a:t>digwydd</a:t>
            </a:r>
            <a:r>
              <a:rPr lang="en-GB" sz="3600" b="1" dirty="0">
                <a:latin typeface="+mn-lt"/>
                <a:cs typeface="+mn-cs"/>
              </a:rPr>
              <a:t> </a:t>
            </a:r>
            <a:r>
              <a:rPr lang="en-GB" sz="3600" b="1" dirty="0" err="1">
                <a:latin typeface="+mn-lt"/>
                <a:cs typeface="+mn-cs"/>
              </a:rPr>
              <a:t>ar</a:t>
            </a:r>
            <a:r>
              <a:rPr lang="en-GB" sz="3600" b="1" dirty="0">
                <a:latin typeface="+mn-lt"/>
                <a:cs typeface="+mn-cs"/>
              </a:rPr>
              <a:t> </a:t>
            </a:r>
            <a:r>
              <a:rPr lang="en-GB" sz="3600" b="1" dirty="0" err="1">
                <a:latin typeface="+mn-lt"/>
                <a:cs typeface="+mn-cs"/>
              </a:rPr>
              <a:t>ôl</a:t>
            </a:r>
            <a:r>
              <a:rPr lang="en-GB" sz="3600" b="1" dirty="0">
                <a:latin typeface="+mn-lt"/>
                <a:cs typeface="+mn-cs"/>
              </a:rPr>
              <a:t> </a:t>
            </a:r>
            <a:r>
              <a:rPr lang="en-GB" sz="3600" b="1" dirty="0" err="1">
                <a:latin typeface="+mn-lt"/>
                <a:cs typeface="+mn-cs"/>
              </a:rPr>
              <a:t>creu'r</a:t>
            </a:r>
            <a:r>
              <a:rPr lang="en-GB" sz="3600" b="1" dirty="0">
                <a:latin typeface="+mn-lt"/>
                <a:cs typeface="+mn-cs"/>
              </a:rPr>
              <a:t> </a:t>
            </a:r>
            <a:r>
              <a:rPr lang="en-GB" sz="3600" b="1" dirty="0" err="1">
                <a:latin typeface="+mn-lt"/>
                <a:cs typeface="+mn-cs"/>
              </a:rPr>
              <a:t>llofnod</a:t>
            </a:r>
            <a:r>
              <a:rPr lang="en-GB" sz="3600" b="1" dirty="0">
                <a:latin typeface="+mn-lt"/>
                <a:cs typeface="+mn-cs"/>
              </a:rPr>
              <a:t>? </a:t>
            </a:r>
          </a:p>
          <a:p>
            <a:pPr eaLnBrk="1" fontAlgn="auto" hangingPunct="1">
              <a:spcBef>
                <a:spcPts val="0"/>
              </a:spcBef>
              <a:spcAft>
                <a:spcPts val="0"/>
              </a:spcAft>
              <a:defRPr/>
            </a:pPr>
            <a:r>
              <a:rPr lang="en-GB" sz="3600" b="1" dirty="0">
                <a:latin typeface="+mn-lt"/>
                <a:cs typeface="+mn-cs"/>
              </a:rPr>
              <a:t>What happens after the Signature?</a:t>
            </a:r>
          </a:p>
          <a:p>
            <a:pPr marL="342900" indent="-342900" eaLnBrk="1" fontAlgn="auto" hangingPunct="1">
              <a:spcBef>
                <a:spcPts val="0"/>
              </a:spcBef>
              <a:spcAft>
                <a:spcPts val="0"/>
              </a:spcAft>
              <a:defRPr/>
            </a:pPr>
            <a:endParaRPr lang="en-GB" sz="2400" i="1" dirty="0">
              <a:solidFill>
                <a:srgbClr val="002060"/>
              </a:solidFill>
              <a:latin typeface="+mn-lt"/>
              <a:cs typeface="+mn-cs"/>
            </a:endParaRPr>
          </a:p>
          <a:p>
            <a:pPr marL="342900" indent="-342900" eaLnBrk="1" fontAlgn="auto" hangingPunct="1">
              <a:spcBef>
                <a:spcPts val="0"/>
              </a:spcBef>
              <a:spcAft>
                <a:spcPts val="0"/>
              </a:spcAft>
              <a:buFont typeface="Wingdings" pitchFamily="2" charset="2"/>
              <a:buChar char="ü"/>
              <a:defRPr/>
            </a:pPr>
            <a:r>
              <a:rPr lang="en-GB" sz="2400" dirty="0" err="1">
                <a:latin typeface="+mn-lt"/>
                <a:cs typeface="+mn-cs"/>
              </a:rPr>
              <a:t>Mae’r</a:t>
            </a:r>
            <a:r>
              <a:rPr lang="en-GB" sz="2400" dirty="0">
                <a:latin typeface="+mn-lt"/>
                <a:cs typeface="+mn-cs"/>
              </a:rPr>
              <a:t> </a:t>
            </a:r>
            <a:r>
              <a:rPr lang="en-GB" sz="2400" dirty="0" err="1">
                <a:latin typeface="+mn-lt"/>
                <a:cs typeface="+mn-cs"/>
              </a:rPr>
              <a:t>ysgol</a:t>
            </a:r>
            <a:r>
              <a:rPr lang="en-GB" sz="2400" dirty="0">
                <a:latin typeface="+mn-lt"/>
                <a:cs typeface="+mn-cs"/>
              </a:rPr>
              <a:t> </a:t>
            </a:r>
            <a:r>
              <a:rPr lang="en-GB" sz="2400" dirty="0" err="1">
                <a:latin typeface="+mn-lt"/>
                <a:cs typeface="+mn-cs"/>
              </a:rPr>
              <a:t>yn</a:t>
            </a:r>
            <a:r>
              <a:rPr lang="en-GB" sz="2400" dirty="0">
                <a:latin typeface="+mn-lt"/>
                <a:cs typeface="+mn-cs"/>
              </a:rPr>
              <a:t> </a:t>
            </a:r>
            <a:r>
              <a:rPr lang="en-GB" sz="2400" dirty="0" err="1">
                <a:latin typeface="+mn-lt"/>
                <a:cs typeface="+mn-cs"/>
              </a:rPr>
              <a:t>defnyddio’r</a:t>
            </a:r>
            <a:r>
              <a:rPr lang="en-GB" sz="2400" dirty="0">
                <a:latin typeface="+mn-lt"/>
                <a:cs typeface="+mn-cs"/>
              </a:rPr>
              <a:t> </a:t>
            </a:r>
            <a:r>
              <a:rPr lang="en-GB" sz="2400" dirty="0" err="1">
                <a:latin typeface="+mn-lt"/>
                <a:cs typeface="+mn-cs"/>
              </a:rPr>
              <a:t>canfyddiadau</a:t>
            </a:r>
            <a:r>
              <a:rPr lang="en-GB" sz="2400" dirty="0">
                <a:latin typeface="+mn-lt"/>
                <a:cs typeface="+mn-cs"/>
              </a:rPr>
              <a:t> </a:t>
            </a:r>
            <a:r>
              <a:rPr lang="en-GB" sz="2400" dirty="0" err="1">
                <a:latin typeface="+mn-lt"/>
                <a:cs typeface="+mn-cs"/>
              </a:rPr>
              <a:t>er</a:t>
            </a:r>
            <a:r>
              <a:rPr lang="en-GB" sz="2400" dirty="0">
                <a:latin typeface="+mn-lt"/>
                <a:cs typeface="+mn-cs"/>
              </a:rPr>
              <a:t> </a:t>
            </a:r>
            <a:r>
              <a:rPr lang="en-GB" sz="2400" dirty="0" err="1">
                <a:latin typeface="+mn-lt"/>
                <a:cs typeface="+mn-cs"/>
              </a:rPr>
              <a:t>mwyn</a:t>
            </a:r>
            <a:r>
              <a:rPr lang="en-GB" sz="2400" dirty="0">
                <a:latin typeface="+mn-lt"/>
                <a:cs typeface="+mn-cs"/>
              </a:rPr>
              <a:t> </a:t>
            </a:r>
            <a:r>
              <a:rPr lang="en-GB" sz="2400" dirty="0" err="1">
                <a:latin typeface="+mn-lt"/>
                <a:cs typeface="+mn-cs"/>
              </a:rPr>
              <a:t>gallu</a:t>
            </a:r>
            <a:r>
              <a:rPr lang="en-GB" sz="2400" dirty="0">
                <a:latin typeface="+mn-lt"/>
                <a:cs typeface="+mn-cs"/>
              </a:rPr>
              <a:t> </a:t>
            </a:r>
            <a:r>
              <a:rPr lang="en-GB" sz="2400" dirty="0" err="1">
                <a:latin typeface="+mn-lt"/>
                <a:cs typeface="+mn-cs"/>
              </a:rPr>
              <a:t>cynnig</a:t>
            </a:r>
            <a:r>
              <a:rPr lang="en-GB" sz="2400" dirty="0">
                <a:latin typeface="+mn-lt"/>
                <a:cs typeface="+mn-cs"/>
              </a:rPr>
              <a:t> </a:t>
            </a:r>
            <a:r>
              <a:rPr lang="en-GB" sz="2400" dirty="0" err="1">
                <a:latin typeface="+mn-lt"/>
                <a:cs typeface="+mn-cs"/>
              </a:rPr>
              <a:t>gwell</a:t>
            </a:r>
            <a:r>
              <a:rPr lang="en-GB" sz="2400" dirty="0">
                <a:latin typeface="+mn-lt"/>
                <a:cs typeface="+mn-cs"/>
              </a:rPr>
              <a:t> </a:t>
            </a:r>
            <a:r>
              <a:rPr lang="en-GB" sz="2400" dirty="0" err="1">
                <a:latin typeface="+mn-lt"/>
                <a:cs typeface="+mn-cs"/>
              </a:rPr>
              <a:t>darpariaeth</a:t>
            </a:r>
            <a:r>
              <a:rPr lang="en-GB" sz="2400" dirty="0">
                <a:latin typeface="+mn-lt"/>
                <a:cs typeface="+mn-cs"/>
              </a:rPr>
              <a:t> </a:t>
            </a:r>
            <a:r>
              <a:rPr lang="en-GB" sz="2400" dirty="0" err="1">
                <a:latin typeface="+mn-lt"/>
                <a:cs typeface="+mn-cs"/>
              </a:rPr>
              <a:t>i’r</a:t>
            </a:r>
            <a:r>
              <a:rPr lang="en-GB" sz="2400" dirty="0">
                <a:latin typeface="+mn-lt"/>
                <a:cs typeface="+mn-cs"/>
              </a:rPr>
              <a:t> </a:t>
            </a:r>
            <a:r>
              <a:rPr lang="en-GB" sz="2400" dirty="0" err="1">
                <a:latin typeface="+mn-lt"/>
                <a:cs typeface="+mn-cs"/>
              </a:rPr>
              <a:t>disgybl</a:t>
            </a:r>
            <a:r>
              <a:rPr lang="en-GB" sz="2400" dirty="0">
                <a:latin typeface="+mn-lt"/>
                <a:cs typeface="+mn-cs"/>
              </a:rPr>
              <a:t> </a:t>
            </a:r>
            <a:r>
              <a:rPr lang="en-GB" sz="2400" dirty="0" err="1">
                <a:latin typeface="+mn-lt"/>
                <a:cs typeface="+mn-cs"/>
              </a:rPr>
              <a:t>a’i</a:t>
            </a:r>
            <a:r>
              <a:rPr lang="en-GB" sz="2400" dirty="0">
                <a:latin typeface="+mn-lt"/>
                <a:cs typeface="+mn-cs"/>
              </a:rPr>
              <a:t> </a:t>
            </a:r>
            <a:r>
              <a:rPr lang="en-GB" sz="2400" dirty="0" err="1">
                <a:latin typeface="+mn-lt"/>
                <a:cs typeface="+mn-cs"/>
              </a:rPr>
              <a:t>teulu</a:t>
            </a:r>
            <a:r>
              <a:rPr lang="en-GB" sz="2400" dirty="0">
                <a:latin typeface="+mn-lt"/>
                <a:cs typeface="+mn-cs"/>
              </a:rPr>
              <a:t>. </a:t>
            </a:r>
          </a:p>
          <a:p>
            <a:pPr marL="342900" indent="-342900" eaLnBrk="1" fontAlgn="auto" hangingPunct="1">
              <a:spcBef>
                <a:spcPts val="0"/>
              </a:spcBef>
              <a:spcAft>
                <a:spcPts val="0"/>
              </a:spcAft>
              <a:buFont typeface="Wingdings" pitchFamily="2" charset="2"/>
              <a:buChar char="ü"/>
              <a:defRPr/>
            </a:pPr>
            <a:r>
              <a:rPr lang="en-GB" sz="2400" dirty="0">
                <a:latin typeface="+mn-lt"/>
                <a:cs typeface="+mn-cs"/>
              </a:rPr>
              <a:t>Gall </a:t>
            </a:r>
            <a:r>
              <a:rPr lang="en-GB" sz="2400" dirty="0" err="1">
                <a:latin typeface="+mn-lt"/>
                <a:cs typeface="+mn-cs"/>
              </a:rPr>
              <a:t>hyn</a:t>
            </a:r>
            <a:r>
              <a:rPr lang="en-GB" sz="2400" dirty="0">
                <a:latin typeface="+mn-lt"/>
                <a:cs typeface="+mn-cs"/>
              </a:rPr>
              <a:t> </a:t>
            </a:r>
            <a:r>
              <a:rPr lang="en-GB" sz="2400" dirty="0" err="1">
                <a:latin typeface="+mn-lt"/>
                <a:cs typeface="+mn-cs"/>
              </a:rPr>
              <a:t>olygu</a:t>
            </a:r>
            <a:r>
              <a:rPr lang="en-GB" sz="2400" dirty="0">
                <a:latin typeface="+mn-lt"/>
                <a:cs typeface="+mn-cs"/>
              </a:rPr>
              <a:t> </a:t>
            </a:r>
            <a:r>
              <a:rPr lang="en-GB" sz="2400" dirty="0" err="1">
                <a:latin typeface="+mn-lt"/>
                <a:cs typeface="+mn-cs"/>
              </a:rPr>
              <a:t>gweithgaredd</a:t>
            </a:r>
            <a:r>
              <a:rPr lang="en-GB" sz="2400" dirty="0">
                <a:latin typeface="+mn-lt"/>
                <a:cs typeface="+mn-cs"/>
              </a:rPr>
              <a:t> </a:t>
            </a:r>
            <a:r>
              <a:rPr lang="en-GB" sz="2400" dirty="0" err="1">
                <a:latin typeface="+mn-lt"/>
                <a:cs typeface="+mn-cs"/>
              </a:rPr>
              <a:t>teuluol</a:t>
            </a:r>
            <a:r>
              <a:rPr lang="en-GB" sz="2400" dirty="0">
                <a:latin typeface="+mn-lt"/>
                <a:cs typeface="+mn-cs"/>
              </a:rPr>
              <a:t>, </a:t>
            </a:r>
            <a:r>
              <a:rPr lang="en-GB" sz="2400" dirty="0" err="1">
                <a:latin typeface="+mn-lt"/>
                <a:cs typeface="+mn-cs"/>
              </a:rPr>
              <a:t>gwybodaeth</a:t>
            </a:r>
            <a:r>
              <a:rPr lang="en-GB" sz="2400" dirty="0">
                <a:latin typeface="+mn-lt"/>
                <a:cs typeface="+mn-cs"/>
              </a:rPr>
              <a:t> a </a:t>
            </a:r>
            <a:r>
              <a:rPr lang="en-GB" sz="2400" dirty="0" err="1">
                <a:latin typeface="+mn-lt"/>
                <a:cs typeface="+mn-cs"/>
              </a:rPr>
              <a:t>chyngor</a:t>
            </a:r>
            <a:r>
              <a:rPr lang="en-GB" sz="2400" dirty="0">
                <a:latin typeface="+mn-lt"/>
                <a:cs typeface="+mn-cs"/>
              </a:rPr>
              <a:t>, </a:t>
            </a:r>
            <a:r>
              <a:rPr lang="en-GB" sz="2400" dirty="0" err="1">
                <a:latin typeface="+mn-lt"/>
                <a:cs typeface="+mn-cs"/>
              </a:rPr>
              <a:t>mynediad</a:t>
            </a:r>
            <a:r>
              <a:rPr lang="en-GB" sz="2400" dirty="0">
                <a:latin typeface="+mn-lt"/>
                <a:cs typeface="+mn-cs"/>
              </a:rPr>
              <a:t> i </a:t>
            </a:r>
            <a:r>
              <a:rPr lang="en-GB" sz="2400" dirty="0" err="1">
                <a:latin typeface="+mn-lt"/>
                <a:cs typeface="+mn-cs"/>
              </a:rPr>
              <a:t>wasanaethau</a:t>
            </a:r>
            <a:r>
              <a:rPr lang="en-GB" sz="2400" dirty="0">
                <a:latin typeface="+mn-lt"/>
                <a:cs typeface="+mn-cs"/>
              </a:rPr>
              <a:t> </a:t>
            </a:r>
            <a:r>
              <a:rPr lang="en-GB" sz="2400" dirty="0" err="1">
                <a:latin typeface="+mn-lt"/>
                <a:cs typeface="+mn-cs"/>
              </a:rPr>
              <a:t>cefnogol</a:t>
            </a:r>
            <a:r>
              <a:rPr lang="en-GB" sz="2400" dirty="0">
                <a:latin typeface="+mn-lt"/>
                <a:cs typeface="+mn-cs"/>
              </a:rPr>
              <a:t> ac </a:t>
            </a:r>
            <a:r>
              <a:rPr lang="en-GB" sz="2400" dirty="0" err="1">
                <a:latin typeface="+mn-lt"/>
                <a:cs typeface="+mn-cs"/>
              </a:rPr>
              <a:t>wrth</a:t>
            </a:r>
            <a:r>
              <a:rPr lang="en-GB" sz="2400" dirty="0">
                <a:latin typeface="+mn-lt"/>
                <a:cs typeface="+mn-cs"/>
              </a:rPr>
              <a:t> </a:t>
            </a:r>
            <a:r>
              <a:rPr lang="en-GB" sz="2400" dirty="0" err="1">
                <a:latin typeface="+mn-lt"/>
                <a:cs typeface="+mn-cs"/>
              </a:rPr>
              <a:t>gwrs</a:t>
            </a:r>
            <a:r>
              <a:rPr lang="en-GB" sz="2400" dirty="0">
                <a:latin typeface="+mn-lt"/>
                <a:cs typeface="+mn-cs"/>
              </a:rPr>
              <a:t>, </a:t>
            </a:r>
            <a:r>
              <a:rPr lang="en-GB" sz="2400" dirty="0" err="1">
                <a:latin typeface="+mn-lt"/>
                <a:cs typeface="+mn-cs"/>
              </a:rPr>
              <a:t>adeiladu</a:t>
            </a:r>
            <a:r>
              <a:rPr lang="en-GB" sz="2400" dirty="0">
                <a:latin typeface="+mn-lt"/>
                <a:cs typeface="+mn-cs"/>
              </a:rPr>
              <a:t> </a:t>
            </a:r>
            <a:r>
              <a:rPr lang="en-GB" sz="2400" dirty="0" err="1">
                <a:latin typeface="+mn-lt"/>
                <a:cs typeface="+mn-cs"/>
              </a:rPr>
              <a:t>ar</a:t>
            </a:r>
            <a:r>
              <a:rPr lang="en-GB" sz="2400" dirty="0">
                <a:latin typeface="+mn-lt"/>
                <a:cs typeface="+mn-cs"/>
              </a:rPr>
              <a:t> y </a:t>
            </a:r>
            <a:r>
              <a:rPr lang="en-GB" sz="2400" dirty="0" err="1">
                <a:latin typeface="+mn-lt"/>
                <a:cs typeface="+mn-cs"/>
              </a:rPr>
              <a:t>bartneriaeth</a:t>
            </a:r>
            <a:r>
              <a:rPr lang="en-GB" sz="2400" dirty="0">
                <a:latin typeface="+mn-lt"/>
                <a:cs typeface="+mn-cs"/>
              </a:rPr>
              <a:t> </a:t>
            </a:r>
            <a:r>
              <a:rPr lang="en-GB" sz="2400" dirty="0" err="1">
                <a:latin typeface="+mn-lt"/>
                <a:cs typeface="+mn-cs"/>
              </a:rPr>
              <a:t>ar</a:t>
            </a:r>
            <a:r>
              <a:rPr lang="en-GB" sz="2400" dirty="0">
                <a:latin typeface="+mn-lt"/>
                <a:cs typeface="+mn-cs"/>
              </a:rPr>
              <a:t> </a:t>
            </a:r>
            <a:r>
              <a:rPr lang="en-GB" sz="2400" dirty="0" err="1">
                <a:latin typeface="+mn-lt"/>
                <a:cs typeface="+mn-cs"/>
              </a:rPr>
              <a:t>berthynas</a:t>
            </a:r>
            <a:r>
              <a:rPr lang="en-GB" sz="2400" dirty="0">
                <a:latin typeface="+mn-lt"/>
                <a:cs typeface="+mn-cs"/>
              </a:rPr>
              <a:t> </a:t>
            </a:r>
            <a:r>
              <a:rPr lang="en-GB" sz="2400" dirty="0" err="1">
                <a:latin typeface="+mn-lt"/>
                <a:cs typeface="+mn-cs"/>
              </a:rPr>
              <a:t>sydd</a:t>
            </a:r>
            <a:r>
              <a:rPr lang="en-GB" sz="2400" dirty="0">
                <a:latin typeface="+mn-lt"/>
                <a:cs typeface="+mn-cs"/>
              </a:rPr>
              <a:t>  </a:t>
            </a:r>
            <a:r>
              <a:rPr lang="en-GB" sz="2400" dirty="0" err="1">
                <a:latin typeface="+mn-lt"/>
                <a:cs typeface="+mn-cs"/>
              </a:rPr>
              <a:t>rhwng</a:t>
            </a:r>
            <a:r>
              <a:rPr lang="en-GB" sz="2400" dirty="0">
                <a:latin typeface="+mn-lt"/>
                <a:cs typeface="+mn-cs"/>
              </a:rPr>
              <a:t> yr </a:t>
            </a:r>
            <a:r>
              <a:rPr lang="en-GB" sz="2400" dirty="0" err="1">
                <a:latin typeface="+mn-lt"/>
                <a:cs typeface="+mn-cs"/>
              </a:rPr>
              <a:t>ysgol</a:t>
            </a:r>
            <a:r>
              <a:rPr lang="en-GB" sz="2400" dirty="0">
                <a:latin typeface="+mn-lt"/>
                <a:cs typeface="+mn-cs"/>
              </a:rPr>
              <a:t> </a:t>
            </a:r>
            <a:r>
              <a:rPr lang="en-GB" sz="2400" dirty="0" err="1">
                <a:latin typeface="+mn-lt"/>
                <a:cs typeface="+mn-cs"/>
              </a:rPr>
              <a:t>a’r</a:t>
            </a:r>
            <a:r>
              <a:rPr lang="en-GB" sz="2400" dirty="0">
                <a:latin typeface="+mn-lt"/>
                <a:cs typeface="+mn-cs"/>
              </a:rPr>
              <a:t> </a:t>
            </a:r>
            <a:r>
              <a:rPr lang="en-GB" sz="2400" dirty="0" err="1">
                <a:latin typeface="+mn-lt"/>
                <a:cs typeface="+mn-cs"/>
              </a:rPr>
              <a:t>cartref</a:t>
            </a:r>
            <a:r>
              <a:rPr lang="en-GB" sz="2400" dirty="0">
                <a:latin typeface="+mn-lt"/>
                <a:cs typeface="+mn-cs"/>
              </a:rPr>
              <a:t>. </a:t>
            </a:r>
          </a:p>
          <a:p>
            <a:pPr marL="342900" indent="-342900" eaLnBrk="1" fontAlgn="auto" hangingPunct="1">
              <a:spcBef>
                <a:spcPts val="0"/>
              </a:spcBef>
              <a:spcAft>
                <a:spcPts val="0"/>
              </a:spcAft>
              <a:defRPr/>
            </a:pPr>
            <a:r>
              <a:rPr lang="en-GB" sz="2400" dirty="0">
                <a:solidFill>
                  <a:srgbClr val="0070C0"/>
                </a:solidFill>
                <a:latin typeface="+mn-lt"/>
                <a:cs typeface="+mn-cs"/>
              </a:rPr>
              <a:t>      </a:t>
            </a:r>
            <a:r>
              <a:rPr lang="en-GB" sz="2400" i="1" dirty="0">
                <a:solidFill>
                  <a:srgbClr val="0070C0"/>
                </a:solidFill>
                <a:latin typeface="+mn-lt"/>
                <a:cs typeface="+mn-cs"/>
              </a:rPr>
              <a:t>(The school uses the results to offer better services for the pupil and his family. This may range from family events, advice and information, access to support services and building on family-school partnerships)</a:t>
            </a:r>
          </a:p>
          <a:p>
            <a:pPr marL="342900" indent="-342900" eaLnBrk="1" fontAlgn="auto" hangingPunct="1">
              <a:spcBef>
                <a:spcPts val="0"/>
              </a:spcBef>
              <a:spcAft>
                <a:spcPts val="0"/>
              </a:spcAft>
              <a:defRPr/>
            </a:pPr>
            <a:endParaRPr lang="en-GB" sz="2400" i="1" dirty="0">
              <a:solidFill>
                <a:srgbClr val="002060"/>
              </a:solidFill>
              <a:latin typeface="+mn-lt"/>
              <a:cs typeface="+mn-cs"/>
            </a:endParaRPr>
          </a:p>
          <a:p>
            <a:pPr marL="342900" indent="-342900" eaLnBrk="1" fontAlgn="auto" hangingPunct="1">
              <a:spcBef>
                <a:spcPts val="0"/>
              </a:spcBef>
              <a:spcAft>
                <a:spcPts val="0"/>
              </a:spcAft>
              <a:buFont typeface="Wingdings" pitchFamily="2" charset="2"/>
              <a:buChar char="ü"/>
              <a:defRPr/>
            </a:pPr>
            <a:r>
              <a:rPr lang="en-GB" sz="2400" dirty="0">
                <a:latin typeface="+mn-lt"/>
                <a:cs typeface="+mn-cs"/>
              </a:rPr>
              <a:t>Ni </a:t>
            </a:r>
            <a:r>
              <a:rPr lang="en-GB" sz="2400" dirty="0" err="1">
                <a:latin typeface="+mn-lt"/>
                <a:cs typeface="+mn-cs"/>
              </a:rPr>
              <a:t>allwn</a:t>
            </a:r>
            <a:r>
              <a:rPr lang="en-GB" sz="2400" dirty="0">
                <a:latin typeface="+mn-lt"/>
                <a:cs typeface="+mn-cs"/>
              </a:rPr>
              <a:t> </a:t>
            </a:r>
            <a:r>
              <a:rPr lang="en-GB" sz="2400" dirty="0" err="1">
                <a:latin typeface="+mn-lt"/>
                <a:cs typeface="+mn-cs"/>
              </a:rPr>
              <a:t>wneud</a:t>
            </a:r>
            <a:r>
              <a:rPr lang="en-GB" sz="2400" dirty="0">
                <a:latin typeface="+mn-lt"/>
                <a:cs typeface="+mn-cs"/>
              </a:rPr>
              <a:t> </a:t>
            </a:r>
            <a:r>
              <a:rPr lang="en-GB" sz="2400" dirty="0" err="1">
                <a:latin typeface="+mn-lt"/>
                <a:cs typeface="+mn-cs"/>
              </a:rPr>
              <a:t>hyn</a:t>
            </a:r>
            <a:r>
              <a:rPr lang="en-GB" sz="2400" dirty="0">
                <a:latin typeface="+mn-lt"/>
                <a:cs typeface="+mn-cs"/>
              </a:rPr>
              <a:t> </a:t>
            </a:r>
            <a:r>
              <a:rPr lang="en-GB" sz="2400" dirty="0" err="1">
                <a:latin typeface="+mn-lt"/>
                <a:cs typeface="+mn-cs"/>
              </a:rPr>
              <a:t>cyn</a:t>
            </a:r>
            <a:r>
              <a:rPr lang="en-GB" sz="2400" dirty="0">
                <a:latin typeface="+mn-lt"/>
                <a:cs typeface="+mn-cs"/>
              </a:rPr>
              <a:t> </a:t>
            </a:r>
            <a:r>
              <a:rPr lang="en-GB" sz="2400" dirty="0" err="1">
                <a:latin typeface="+mn-lt"/>
                <a:cs typeface="+mn-cs"/>
              </a:rPr>
              <a:t>gwybod</a:t>
            </a:r>
            <a:r>
              <a:rPr lang="en-GB" sz="2400" dirty="0">
                <a:latin typeface="+mn-lt"/>
                <a:cs typeface="+mn-cs"/>
              </a:rPr>
              <a:t> </a:t>
            </a:r>
            <a:r>
              <a:rPr lang="en-GB" sz="2400" dirty="0" err="1">
                <a:latin typeface="+mn-lt"/>
                <a:cs typeface="+mn-cs"/>
              </a:rPr>
              <a:t>beth</a:t>
            </a:r>
            <a:r>
              <a:rPr lang="en-GB" sz="2400" dirty="0">
                <a:latin typeface="+mn-lt"/>
                <a:cs typeface="+mn-cs"/>
              </a:rPr>
              <a:t> </a:t>
            </a:r>
            <a:r>
              <a:rPr lang="en-GB" sz="2400" dirty="0" err="1">
                <a:latin typeface="+mn-lt"/>
                <a:cs typeface="+mn-cs"/>
              </a:rPr>
              <a:t>yn</a:t>
            </a:r>
            <a:r>
              <a:rPr lang="en-GB" sz="2400" dirty="0">
                <a:latin typeface="+mn-lt"/>
                <a:cs typeface="+mn-cs"/>
              </a:rPr>
              <a:t> union </a:t>
            </a:r>
            <a:r>
              <a:rPr lang="en-GB" sz="2400" dirty="0" err="1">
                <a:latin typeface="+mn-lt"/>
                <a:cs typeface="+mn-cs"/>
              </a:rPr>
              <a:t>mae’r</a:t>
            </a:r>
            <a:r>
              <a:rPr lang="en-GB" sz="2400" dirty="0">
                <a:latin typeface="+mn-lt"/>
                <a:cs typeface="+mn-cs"/>
              </a:rPr>
              <a:t> </a:t>
            </a:r>
            <a:r>
              <a:rPr lang="en-GB" sz="2400" dirty="0" err="1">
                <a:latin typeface="+mn-lt"/>
                <a:cs typeface="+mn-cs"/>
              </a:rPr>
              <a:t>teulu</a:t>
            </a:r>
            <a:r>
              <a:rPr lang="en-GB" sz="2400" dirty="0">
                <a:latin typeface="+mn-lt"/>
                <a:cs typeface="+mn-cs"/>
              </a:rPr>
              <a:t> </a:t>
            </a:r>
            <a:r>
              <a:rPr lang="en-GB" sz="2400" dirty="0" err="1">
                <a:latin typeface="+mn-lt"/>
                <a:cs typeface="+mn-cs"/>
              </a:rPr>
              <a:t>ei</a:t>
            </a:r>
            <a:r>
              <a:rPr lang="en-GB" sz="2400" dirty="0">
                <a:latin typeface="+mn-lt"/>
                <a:cs typeface="+mn-cs"/>
              </a:rPr>
              <a:t> </a:t>
            </a:r>
            <a:r>
              <a:rPr lang="en-GB" sz="2400" dirty="0" err="1">
                <a:latin typeface="+mn-lt"/>
                <a:cs typeface="+mn-cs"/>
              </a:rPr>
              <a:t>angen</a:t>
            </a:r>
            <a:r>
              <a:rPr lang="en-GB" sz="2400" dirty="0">
                <a:latin typeface="+mn-lt"/>
                <a:cs typeface="+mn-cs"/>
              </a:rPr>
              <a:t> </a:t>
            </a:r>
            <a:r>
              <a:rPr lang="en-GB" sz="2400" dirty="0" err="1">
                <a:latin typeface="+mn-lt"/>
                <a:cs typeface="+mn-cs"/>
              </a:rPr>
              <a:t>a’i</a:t>
            </a:r>
            <a:r>
              <a:rPr lang="en-GB" sz="2400" dirty="0">
                <a:latin typeface="+mn-lt"/>
                <a:cs typeface="+mn-cs"/>
              </a:rPr>
              <a:t> </a:t>
            </a:r>
            <a:r>
              <a:rPr lang="en-GB" sz="2400" dirty="0" err="1">
                <a:latin typeface="+mn-lt"/>
                <a:cs typeface="+mn-cs"/>
              </a:rPr>
              <a:t>eisiau</a:t>
            </a:r>
            <a:r>
              <a:rPr lang="en-GB" sz="2400" dirty="0">
                <a:latin typeface="+mn-lt"/>
                <a:cs typeface="+mn-cs"/>
              </a:rPr>
              <a:t>. </a:t>
            </a:r>
            <a:r>
              <a:rPr lang="en-GB" sz="2400" dirty="0" err="1">
                <a:latin typeface="+mn-lt"/>
                <a:cs typeface="+mn-cs"/>
              </a:rPr>
              <a:t>Pwrpas</a:t>
            </a:r>
            <a:r>
              <a:rPr lang="en-GB" sz="2400" dirty="0">
                <a:latin typeface="+mn-lt"/>
                <a:cs typeface="+mn-cs"/>
              </a:rPr>
              <a:t> y </a:t>
            </a:r>
            <a:r>
              <a:rPr lang="en-GB" sz="2400" dirty="0" err="1">
                <a:latin typeface="+mn-lt"/>
                <a:cs typeface="+mn-cs"/>
              </a:rPr>
              <a:t>Llofnod</a:t>
            </a:r>
            <a:r>
              <a:rPr lang="en-GB" sz="2400" dirty="0">
                <a:latin typeface="+mn-lt"/>
                <a:cs typeface="+mn-cs"/>
              </a:rPr>
              <a:t> </a:t>
            </a:r>
            <a:r>
              <a:rPr lang="en-GB" sz="2400" dirty="0" err="1">
                <a:latin typeface="+mn-lt"/>
                <a:cs typeface="+mn-cs"/>
              </a:rPr>
              <a:t>Teuluol</a:t>
            </a:r>
            <a:r>
              <a:rPr lang="en-GB" sz="2400" dirty="0">
                <a:latin typeface="+mn-lt"/>
                <a:cs typeface="+mn-cs"/>
              </a:rPr>
              <a:t> </a:t>
            </a:r>
            <a:r>
              <a:rPr lang="en-GB" sz="2400" dirty="0" err="1">
                <a:latin typeface="+mn-lt"/>
                <a:cs typeface="+mn-cs"/>
              </a:rPr>
              <a:t>yw</a:t>
            </a:r>
            <a:r>
              <a:rPr lang="en-GB" sz="2400" dirty="0">
                <a:latin typeface="+mn-lt"/>
                <a:cs typeface="+mn-cs"/>
              </a:rPr>
              <a:t> </a:t>
            </a:r>
            <a:r>
              <a:rPr lang="en-GB" sz="2400" dirty="0" err="1">
                <a:latin typeface="+mn-lt"/>
                <a:cs typeface="+mn-cs"/>
              </a:rPr>
              <a:t>canfod</a:t>
            </a:r>
            <a:r>
              <a:rPr lang="en-GB" sz="2400" dirty="0">
                <a:latin typeface="+mn-lt"/>
                <a:cs typeface="+mn-cs"/>
              </a:rPr>
              <a:t> </a:t>
            </a:r>
            <a:r>
              <a:rPr lang="en-GB" sz="2400" dirty="0" err="1">
                <a:latin typeface="+mn-lt"/>
                <a:cs typeface="+mn-cs"/>
              </a:rPr>
              <a:t>hyn</a:t>
            </a:r>
            <a:r>
              <a:rPr lang="en-GB" sz="2400" dirty="0">
                <a:latin typeface="+mn-lt"/>
                <a:cs typeface="+mn-cs"/>
              </a:rPr>
              <a:t>.</a:t>
            </a:r>
          </a:p>
          <a:p>
            <a:pPr marL="342900" indent="-342900" eaLnBrk="1" fontAlgn="auto" hangingPunct="1">
              <a:spcBef>
                <a:spcPts val="0"/>
              </a:spcBef>
              <a:spcAft>
                <a:spcPts val="0"/>
              </a:spcAft>
              <a:defRPr/>
            </a:pPr>
            <a:r>
              <a:rPr lang="en-GB" sz="2400" i="1" dirty="0">
                <a:solidFill>
                  <a:srgbClr val="0070C0"/>
                </a:solidFill>
                <a:latin typeface="+mn-lt"/>
                <a:cs typeface="+mn-cs"/>
              </a:rPr>
              <a:t>      (We can only do this once we know what families actually want and need. It’s the Family Learning Signature purpose to do this) </a:t>
            </a:r>
          </a:p>
          <a:p>
            <a:pPr eaLnBrk="1" fontAlgn="auto" hangingPunct="1">
              <a:spcBef>
                <a:spcPts val="0"/>
              </a:spcBef>
              <a:spcAft>
                <a:spcPts val="0"/>
              </a:spcAft>
              <a:defRPr/>
            </a:pPr>
            <a:endParaRPr lang="en-GB" sz="2000" dirty="0">
              <a:solidFill>
                <a:srgbClr val="0070C0"/>
              </a:solidFill>
              <a:latin typeface="+mn-lt"/>
              <a:cs typeface="+mn-cs"/>
            </a:endParaRPr>
          </a:p>
          <a:p>
            <a:pPr eaLnBrk="1" fontAlgn="auto" hangingPunct="1">
              <a:spcBef>
                <a:spcPts val="0"/>
              </a:spcBef>
              <a:spcAft>
                <a:spcPts val="0"/>
              </a:spcAft>
              <a:defRPr/>
            </a:pPr>
            <a:endParaRPr lang="en-GB" sz="2000" dirty="0">
              <a:solidFill>
                <a:srgbClr val="0070C0"/>
              </a:solidFill>
              <a:latin typeface="+mn-lt"/>
              <a:cs typeface="+mn-cs"/>
            </a:endParaRPr>
          </a:p>
          <a:p>
            <a:pPr eaLnBrk="1" fontAlgn="auto" hangingPunct="1">
              <a:spcBef>
                <a:spcPts val="0"/>
              </a:spcBef>
              <a:spcAft>
                <a:spcPts val="0"/>
              </a:spcAft>
              <a:defRPr/>
            </a:pPr>
            <a:endParaRPr lang="en-GB" sz="2000" dirty="0">
              <a:solidFill>
                <a:srgbClr val="0070C0"/>
              </a:solidFill>
              <a:latin typeface="+mn-lt"/>
              <a:cs typeface="+mn-cs"/>
            </a:endParaRPr>
          </a:p>
        </p:txBody>
      </p:sp>
      <p:pic>
        <p:nvPicPr>
          <p:cNvPr id="1536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74075" y="393700"/>
            <a:ext cx="2967038"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27274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11"/>
          <p:cNvGraphicFramePr>
            <a:graphicFrameLocks noChangeAspect="1"/>
          </p:cNvGraphicFramePr>
          <p:nvPr/>
        </p:nvGraphicFramePr>
        <p:xfrm>
          <a:off x="5556250" y="231775"/>
          <a:ext cx="5226050" cy="6372225"/>
        </p:xfrm>
        <a:graphic>
          <a:graphicData uri="http://schemas.openxmlformats.org/presentationml/2006/ole">
            <mc:AlternateContent xmlns:mc="http://schemas.openxmlformats.org/markup-compatibility/2006">
              <mc:Choice xmlns:v="urn:schemas-microsoft-com:vml" Requires="v">
                <p:oleObj spid="_x0000_s5137" name="Document" r:id="rId3" imgW="8017798" imgH="9777751" progId="Word.Document.8">
                  <p:embed/>
                </p:oleObj>
              </mc:Choice>
              <mc:Fallback>
                <p:oleObj name="Document" r:id="rId3" imgW="8017798" imgH="9777751"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6250" y="231775"/>
                        <a:ext cx="5226050" cy="6372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5059" name="Rectangle 12"/>
          <p:cNvSpPr>
            <a:spLocks noChangeArrowheads="1"/>
          </p:cNvSpPr>
          <p:nvPr/>
        </p:nvSpPr>
        <p:spPr bwMode="auto">
          <a:xfrm>
            <a:off x="360363" y="1114425"/>
            <a:ext cx="448945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marL="342900" indent="-342900" eaLnBrk="1" hangingPunct="1">
              <a:lnSpc>
                <a:spcPct val="100000"/>
              </a:lnSpc>
              <a:spcBef>
                <a:spcPct val="0"/>
              </a:spcBef>
              <a:buFont typeface="Wingdings" panose="05000000000000000000" pitchFamily="2" charset="2"/>
              <a:buChar char="ü"/>
              <a:defRPr/>
            </a:pPr>
            <a:r>
              <a:rPr lang="en-US" altLang="en-US" sz="2400" dirty="0" err="1" smtClean="0">
                <a:solidFill>
                  <a:srgbClr val="000000"/>
                </a:solidFill>
                <a:ea typeface="Times New Roman" pitchFamily="18" charset="0"/>
              </a:rPr>
              <a:t>Gwahoddiad</a:t>
            </a:r>
            <a:r>
              <a:rPr lang="en-US" altLang="en-US" sz="2400" dirty="0" smtClean="0">
                <a:solidFill>
                  <a:srgbClr val="000000"/>
                </a:solidFill>
                <a:ea typeface="Times New Roman" pitchFamily="18" charset="0"/>
              </a:rPr>
              <a:t> </a:t>
            </a:r>
            <a:r>
              <a:rPr lang="en-US" altLang="en-US" sz="2400" dirty="0" err="1" smtClean="0">
                <a:solidFill>
                  <a:srgbClr val="000000"/>
                </a:solidFill>
                <a:ea typeface="Times New Roman" pitchFamily="18" charset="0"/>
              </a:rPr>
              <a:t>i’r</a:t>
            </a:r>
            <a:r>
              <a:rPr lang="en-US" altLang="en-US" sz="2400" dirty="0" smtClean="0">
                <a:solidFill>
                  <a:srgbClr val="000000"/>
                </a:solidFill>
                <a:ea typeface="Times New Roman" pitchFamily="18" charset="0"/>
              </a:rPr>
              <a:t> </a:t>
            </a:r>
            <a:r>
              <a:rPr lang="en-US" altLang="en-US" sz="2400" dirty="0" err="1" smtClean="0">
                <a:solidFill>
                  <a:srgbClr val="000000"/>
                </a:solidFill>
                <a:ea typeface="Times New Roman" pitchFamily="18" charset="0"/>
              </a:rPr>
              <a:t>Ganolfan</a:t>
            </a:r>
            <a:r>
              <a:rPr lang="en-US" altLang="en-US" sz="2400" dirty="0" smtClean="0">
                <a:solidFill>
                  <a:srgbClr val="000000"/>
                </a:solidFill>
                <a:ea typeface="Times New Roman" pitchFamily="18" charset="0"/>
              </a:rPr>
              <a:t> </a:t>
            </a:r>
            <a:r>
              <a:rPr lang="en-US" altLang="en-US" sz="2400" dirty="0" err="1" smtClean="0">
                <a:solidFill>
                  <a:srgbClr val="000000"/>
                </a:solidFill>
                <a:ea typeface="Times New Roman" pitchFamily="18" charset="0"/>
              </a:rPr>
              <a:t>Ddringo</a:t>
            </a:r>
            <a:r>
              <a:rPr lang="en-US" altLang="en-US" sz="2400" dirty="0" smtClean="0">
                <a:solidFill>
                  <a:srgbClr val="000000"/>
                </a:solidFill>
                <a:ea typeface="Times New Roman" pitchFamily="18" charset="0"/>
              </a:rPr>
              <a:t> Beacon, </a:t>
            </a:r>
            <a:r>
              <a:rPr lang="en-US" altLang="en-US" sz="2400" dirty="0" err="1" smtClean="0">
                <a:solidFill>
                  <a:srgbClr val="000000"/>
                </a:solidFill>
                <a:ea typeface="Times New Roman" pitchFamily="18" charset="0"/>
              </a:rPr>
              <a:t>Caernarfon</a:t>
            </a:r>
            <a:r>
              <a:rPr lang="en-US" altLang="en-US" sz="2400" dirty="0" smtClean="0">
                <a:solidFill>
                  <a:srgbClr val="000000"/>
                </a:solidFill>
                <a:ea typeface="Times New Roman" pitchFamily="18" charset="0"/>
              </a:rPr>
              <a:t> </a:t>
            </a:r>
            <a:r>
              <a:rPr lang="en-US" altLang="en-US" sz="2400" dirty="0" err="1" smtClean="0">
                <a:solidFill>
                  <a:srgbClr val="000000"/>
                </a:solidFill>
                <a:ea typeface="Times New Roman" pitchFamily="18" charset="0"/>
              </a:rPr>
              <a:t>i</a:t>
            </a:r>
            <a:r>
              <a:rPr lang="en-US" altLang="en-US" sz="2400" dirty="0" smtClean="0">
                <a:solidFill>
                  <a:srgbClr val="000000"/>
                </a:solidFill>
                <a:ea typeface="Times New Roman" pitchFamily="18" charset="0"/>
              </a:rPr>
              <a:t> </a:t>
            </a:r>
            <a:r>
              <a:rPr lang="en-US" altLang="en-US" sz="2400" dirty="0" err="1" smtClean="0">
                <a:solidFill>
                  <a:srgbClr val="000000"/>
                </a:solidFill>
                <a:ea typeface="Times New Roman" pitchFamily="18" charset="0"/>
              </a:rPr>
              <a:t>edrych</a:t>
            </a:r>
            <a:r>
              <a:rPr lang="en-US" altLang="en-US" sz="2400" dirty="0" smtClean="0">
                <a:solidFill>
                  <a:srgbClr val="000000"/>
                </a:solidFill>
                <a:ea typeface="Times New Roman" pitchFamily="18" charset="0"/>
              </a:rPr>
              <a:t> </a:t>
            </a:r>
            <a:r>
              <a:rPr lang="en-US" altLang="en-US" sz="2400" dirty="0" err="1" smtClean="0">
                <a:solidFill>
                  <a:srgbClr val="000000"/>
                </a:solidFill>
                <a:ea typeface="Times New Roman" pitchFamily="18" charset="0"/>
              </a:rPr>
              <a:t>ar</a:t>
            </a:r>
            <a:r>
              <a:rPr lang="en-US" altLang="en-US" sz="2400" dirty="0" smtClean="0">
                <a:solidFill>
                  <a:srgbClr val="000000"/>
                </a:solidFill>
                <a:ea typeface="Times New Roman" pitchFamily="18" charset="0"/>
              </a:rPr>
              <a:t> </a:t>
            </a:r>
            <a:r>
              <a:rPr lang="en-US" altLang="en-US" sz="2400" dirty="0" err="1" smtClean="0">
                <a:solidFill>
                  <a:srgbClr val="000000"/>
                </a:solidFill>
                <a:ea typeface="Times New Roman" pitchFamily="18" charset="0"/>
              </a:rPr>
              <a:t>elfennau</a:t>
            </a:r>
            <a:r>
              <a:rPr lang="en-US" altLang="en-US" sz="2400" dirty="0" smtClean="0">
                <a:solidFill>
                  <a:srgbClr val="000000"/>
                </a:solidFill>
                <a:ea typeface="Times New Roman" pitchFamily="18" charset="0"/>
              </a:rPr>
              <a:t> </a:t>
            </a:r>
            <a:r>
              <a:rPr lang="en-US" altLang="en-US" sz="2400" dirty="0" err="1" smtClean="0">
                <a:solidFill>
                  <a:srgbClr val="000000"/>
                </a:solidFill>
                <a:ea typeface="Times New Roman" pitchFamily="18" charset="0"/>
              </a:rPr>
              <a:t>penodol</a:t>
            </a:r>
            <a:r>
              <a:rPr lang="en-US" altLang="en-US" sz="2400" dirty="0" smtClean="0">
                <a:solidFill>
                  <a:srgbClr val="000000"/>
                </a:solidFill>
                <a:ea typeface="Times New Roman" pitchFamily="18" charset="0"/>
              </a:rPr>
              <a:t> </a:t>
            </a:r>
            <a:r>
              <a:rPr lang="en-US" altLang="en-US" sz="2400" dirty="0" err="1" smtClean="0">
                <a:solidFill>
                  <a:srgbClr val="000000"/>
                </a:solidFill>
                <a:ea typeface="Times New Roman" pitchFamily="18" charset="0"/>
              </a:rPr>
              <a:t>o’r</a:t>
            </a:r>
            <a:r>
              <a:rPr lang="en-US" altLang="en-US" sz="2400" dirty="0" smtClean="0">
                <a:solidFill>
                  <a:srgbClr val="000000"/>
                </a:solidFill>
                <a:ea typeface="Times New Roman" pitchFamily="18" charset="0"/>
              </a:rPr>
              <a:t>  </a:t>
            </a:r>
            <a:r>
              <a:rPr lang="en-US" altLang="en-US" sz="2400" dirty="0" err="1" smtClean="0">
                <a:solidFill>
                  <a:srgbClr val="000000"/>
                </a:solidFill>
                <a:ea typeface="Times New Roman" pitchFamily="18" charset="0"/>
              </a:rPr>
              <a:t>Llofnod</a:t>
            </a:r>
            <a:r>
              <a:rPr lang="en-US" altLang="en-US" sz="2400" dirty="0" smtClean="0">
                <a:solidFill>
                  <a:srgbClr val="000000"/>
                </a:solidFill>
                <a:ea typeface="Times New Roman" pitchFamily="18" charset="0"/>
              </a:rPr>
              <a:t> </a:t>
            </a:r>
            <a:r>
              <a:rPr lang="en-US" altLang="en-US" sz="2400" dirty="0" err="1" smtClean="0">
                <a:solidFill>
                  <a:srgbClr val="000000"/>
                </a:solidFill>
                <a:ea typeface="Times New Roman" pitchFamily="18" charset="0"/>
              </a:rPr>
              <a:t>drwy</a:t>
            </a:r>
            <a:r>
              <a:rPr lang="en-US" altLang="en-US" sz="2400" dirty="0" smtClean="0">
                <a:solidFill>
                  <a:srgbClr val="000000"/>
                </a:solidFill>
                <a:ea typeface="Times New Roman" pitchFamily="18" charset="0"/>
              </a:rPr>
              <a:t> </a:t>
            </a:r>
            <a:r>
              <a:rPr lang="en-US" altLang="en-US" sz="2400" dirty="0" err="1" smtClean="0">
                <a:solidFill>
                  <a:srgbClr val="000000"/>
                </a:solidFill>
                <a:ea typeface="Times New Roman" pitchFamily="18" charset="0"/>
              </a:rPr>
              <a:t>sesiwn</a:t>
            </a:r>
            <a:r>
              <a:rPr lang="en-US" altLang="en-US" sz="2400" dirty="0" smtClean="0">
                <a:solidFill>
                  <a:srgbClr val="000000"/>
                </a:solidFill>
                <a:ea typeface="Times New Roman" pitchFamily="18" charset="0"/>
              </a:rPr>
              <a:t> </a:t>
            </a:r>
            <a:r>
              <a:rPr lang="en-US" altLang="en-US" sz="2400" dirty="0" err="1" smtClean="0">
                <a:solidFill>
                  <a:srgbClr val="000000"/>
                </a:solidFill>
                <a:ea typeface="Times New Roman" pitchFamily="18" charset="0"/>
              </a:rPr>
              <a:t>ddringo</a:t>
            </a:r>
            <a:r>
              <a:rPr lang="en-US" altLang="en-US" sz="2400" dirty="0" smtClean="0">
                <a:solidFill>
                  <a:srgbClr val="000000"/>
                </a:solidFill>
                <a:ea typeface="Times New Roman" pitchFamily="18" charset="0"/>
              </a:rPr>
              <a:t>.</a:t>
            </a:r>
          </a:p>
          <a:p>
            <a:pPr eaLnBrk="1" hangingPunct="1">
              <a:lnSpc>
                <a:spcPct val="100000"/>
              </a:lnSpc>
              <a:spcBef>
                <a:spcPct val="0"/>
              </a:spcBef>
              <a:buFontTx/>
              <a:buNone/>
              <a:defRPr/>
            </a:pPr>
            <a:r>
              <a:rPr lang="en-US" altLang="en-US" sz="2400" dirty="0" smtClean="0">
                <a:solidFill>
                  <a:srgbClr val="000000"/>
                </a:solidFill>
                <a:ea typeface="Times New Roman" pitchFamily="18" charset="0"/>
              </a:rPr>
              <a:t>     (</a:t>
            </a:r>
            <a:r>
              <a:rPr lang="en-US" altLang="en-US" sz="2400" dirty="0" err="1" smtClean="0">
                <a:solidFill>
                  <a:srgbClr val="000000"/>
                </a:solidFill>
                <a:ea typeface="Times New Roman" pitchFamily="18" charset="0"/>
              </a:rPr>
              <a:t>cynllunio</a:t>
            </a:r>
            <a:r>
              <a:rPr lang="en-US" altLang="en-US" sz="2400" dirty="0" smtClean="0">
                <a:solidFill>
                  <a:srgbClr val="000000"/>
                </a:solidFill>
                <a:ea typeface="Times New Roman" pitchFamily="18" charset="0"/>
              </a:rPr>
              <a:t> a </a:t>
            </a:r>
            <a:r>
              <a:rPr lang="en-US" altLang="en-US" sz="2400" dirty="0" err="1" smtClean="0">
                <a:solidFill>
                  <a:srgbClr val="000000"/>
                </a:solidFill>
                <a:ea typeface="Times New Roman" pitchFamily="18" charset="0"/>
              </a:rPr>
              <a:t>chyd-weithio</a:t>
            </a:r>
            <a:r>
              <a:rPr lang="en-US" altLang="en-US" sz="2400" dirty="0" smtClean="0">
                <a:solidFill>
                  <a:srgbClr val="000000"/>
                </a:solidFill>
                <a:ea typeface="Times New Roman" pitchFamily="18" charset="0"/>
              </a:rPr>
              <a:t>)</a:t>
            </a:r>
            <a:endParaRPr lang="en-GB" altLang="en-US" sz="2400" dirty="0" smtClean="0">
              <a:ea typeface="Times New Roman" pitchFamily="18" charset="0"/>
            </a:endParaRPr>
          </a:p>
        </p:txBody>
      </p:sp>
      <p:sp>
        <p:nvSpPr>
          <p:cNvPr id="16388" name="Rectangle 13"/>
          <p:cNvSpPr>
            <a:spLocks noChangeArrowheads="1"/>
          </p:cNvSpPr>
          <p:nvPr/>
        </p:nvSpPr>
        <p:spPr bwMode="auto">
          <a:xfrm>
            <a:off x="804863" y="3660775"/>
            <a:ext cx="46672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i="1">
                <a:solidFill>
                  <a:srgbClr val="0070C0"/>
                </a:solidFill>
                <a:latin typeface="Calibri" panose="020F0502020204030204" pitchFamily="34" charset="0"/>
                <a:cs typeface="Times New Roman" panose="02020603050405020304" pitchFamily="18" charset="0"/>
              </a:rPr>
              <a:t>(An invitation to the Beacon Climbing Centre, Caernarfon to look into  certain elements of the Signature through a climbing session)</a:t>
            </a:r>
          </a:p>
          <a:p>
            <a:pPr eaLnBrk="1" hangingPunct="1"/>
            <a:r>
              <a:rPr lang="en-US" altLang="en-US" sz="2400" i="1">
                <a:solidFill>
                  <a:srgbClr val="0070C0"/>
                </a:solidFill>
                <a:latin typeface="Calibri" panose="020F0502020204030204" pitchFamily="34" charset="0"/>
                <a:cs typeface="Times New Roman" panose="02020603050405020304" pitchFamily="18" charset="0"/>
              </a:rPr>
              <a:t>(planning and collaboration)</a:t>
            </a:r>
            <a:endParaRPr lang="en-GB" altLang="en-US" sz="2400" i="1">
              <a:solidFill>
                <a:srgbClr val="0070C0"/>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90984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ChangeArrowheads="1"/>
          </p:cNvSpPr>
          <p:nvPr/>
        </p:nvSpPr>
        <p:spPr bwMode="auto">
          <a:xfrm>
            <a:off x="457200" y="241300"/>
            <a:ext cx="11734800" cy="763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257300" indent="-3429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lnSpc>
                <a:spcPct val="100000"/>
              </a:lnSpc>
              <a:spcBef>
                <a:spcPct val="0"/>
              </a:spcBef>
              <a:buFontTx/>
              <a:buNone/>
              <a:defRPr/>
            </a:pPr>
            <a:r>
              <a:rPr lang="en-US" altLang="en-US" sz="3600" b="1" dirty="0" smtClean="0">
                <a:solidFill>
                  <a:srgbClr val="000000"/>
                </a:solidFill>
                <a:cs typeface="Times New Roman" pitchFamily="18" charset="0"/>
              </a:rPr>
              <a:t>ARWEINIAD A CHEFNOGAETH</a:t>
            </a:r>
          </a:p>
          <a:p>
            <a:pPr eaLnBrk="1" hangingPunct="1">
              <a:lnSpc>
                <a:spcPct val="100000"/>
              </a:lnSpc>
              <a:spcBef>
                <a:spcPct val="0"/>
              </a:spcBef>
              <a:buFontTx/>
              <a:buNone/>
              <a:defRPr/>
            </a:pPr>
            <a:r>
              <a:rPr lang="en-US" altLang="en-US" sz="3600" b="1" i="1" dirty="0" smtClean="0">
                <a:solidFill>
                  <a:srgbClr val="0070C0"/>
                </a:solidFill>
                <a:cs typeface="Times New Roman" pitchFamily="18" charset="0"/>
              </a:rPr>
              <a:t>GUIDANCE AND SUPPORT</a:t>
            </a:r>
            <a:endParaRPr lang="en-US" altLang="en-US" sz="2400" b="1" i="1" dirty="0" smtClean="0">
              <a:solidFill>
                <a:srgbClr val="0070C0"/>
              </a:solidFill>
              <a:cs typeface="Times New Roman" pitchFamily="18" charset="0"/>
            </a:endParaRPr>
          </a:p>
          <a:p>
            <a:pPr eaLnBrk="1" hangingPunct="1">
              <a:lnSpc>
                <a:spcPct val="100000"/>
              </a:lnSpc>
              <a:spcBef>
                <a:spcPct val="0"/>
              </a:spcBef>
              <a:buFont typeface="Arial" pitchFamily="34" charset="0"/>
              <a:buNone/>
              <a:defRPr/>
            </a:pPr>
            <a:endParaRPr lang="en-US" altLang="en-US" b="1" dirty="0" smtClean="0">
              <a:solidFill>
                <a:srgbClr val="000000"/>
              </a:solidFill>
              <a:cs typeface="Times New Roman" pitchFamily="18" charset="0"/>
            </a:endParaRPr>
          </a:p>
          <a:p>
            <a:pPr eaLnBrk="1" hangingPunct="1">
              <a:lnSpc>
                <a:spcPct val="100000"/>
              </a:lnSpc>
              <a:spcBef>
                <a:spcPct val="0"/>
              </a:spcBef>
              <a:buFont typeface="Arial" pitchFamily="34" charset="0"/>
              <a:buNone/>
              <a:defRPr/>
            </a:pPr>
            <a:r>
              <a:rPr lang="en-US" altLang="en-US" sz="2400" b="1" dirty="0" smtClean="0">
                <a:solidFill>
                  <a:srgbClr val="000000"/>
                </a:solidFill>
                <a:cs typeface="Times New Roman" pitchFamily="18" charset="0"/>
              </a:rPr>
              <a:t>Tach → Mai   </a:t>
            </a:r>
            <a:r>
              <a:rPr lang="en-US" altLang="en-US" sz="2400" b="1" i="1" dirty="0" smtClean="0">
                <a:solidFill>
                  <a:srgbClr val="0070C0"/>
                </a:solidFill>
                <a:cs typeface="Times New Roman" pitchFamily="18" charset="0"/>
              </a:rPr>
              <a:t>(Nov → May) </a:t>
            </a:r>
          </a:p>
          <a:p>
            <a:pPr eaLnBrk="1" hangingPunct="1">
              <a:lnSpc>
                <a:spcPct val="100000"/>
              </a:lnSpc>
              <a:spcBef>
                <a:spcPct val="0"/>
              </a:spcBef>
              <a:buFont typeface="Arial" pitchFamily="34" charset="0"/>
              <a:buNone/>
              <a:defRPr/>
            </a:pPr>
            <a:endParaRPr lang="en-GB" altLang="en-US" sz="1000" i="1" dirty="0" smtClean="0">
              <a:solidFill>
                <a:srgbClr val="0070C0"/>
              </a:solidFill>
              <a:cs typeface="Times New Roman" pitchFamily="18" charset="0"/>
            </a:endParaRPr>
          </a:p>
          <a:p>
            <a:pPr lvl="2" eaLnBrk="1" hangingPunct="1">
              <a:lnSpc>
                <a:spcPct val="100000"/>
              </a:lnSpc>
              <a:spcBef>
                <a:spcPct val="0"/>
              </a:spcBef>
              <a:buFont typeface="Wingdings" panose="05000000000000000000" pitchFamily="2" charset="2"/>
              <a:buChar char="ü"/>
              <a:defRPr/>
            </a:pPr>
            <a:r>
              <a:rPr lang="en-US" altLang="en-US" sz="2800" dirty="0" err="1" smtClean="0">
                <a:solidFill>
                  <a:srgbClr val="000000"/>
                </a:solidFill>
                <a:cs typeface="Times New Roman" pitchFamily="18" charset="0"/>
              </a:rPr>
              <a:t>Gwersi</a:t>
            </a:r>
            <a:r>
              <a:rPr lang="en-US" altLang="en-US" sz="2800" dirty="0" smtClean="0">
                <a:solidFill>
                  <a:srgbClr val="000000"/>
                </a:solidFill>
                <a:cs typeface="Times New Roman" pitchFamily="18" charset="0"/>
              </a:rPr>
              <a:t> </a:t>
            </a:r>
            <a:r>
              <a:rPr lang="en-US" altLang="en-US" sz="2800" dirty="0" err="1" smtClean="0">
                <a:solidFill>
                  <a:srgbClr val="000000"/>
                </a:solidFill>
                <a:cs typeface="Times New Roman" pitchFamily="18" charset="0"/>
              </a:rPr>
              <a:t>adolygu</a:t>
            </a:r>
            <a:r>
              <a:rPr lang="en-US" altLang="en-US" sz="2800" dirty="0" smtClean="0">
                <a:solidFill>
                  <a:srgbClr val="000000"/>
                </a:solidFill>
                <a:cs typeface="Times New Roman" pitchFamily="18" charset="0"/>
              </a:rPr>
              <a:t> </a:t>
            </a:r>
            <a:r>
              <a:rPr lang="en-US" altLang="en-US" sz="2800" dirty="0" err="1" smtClean="0">
                <a:solidFill>
                  <a:srgbClr val="000000"/>
                </a:solidFill>
                <a:cs typeface="Times New Roman" pitchFamily="18" charset="0"/>
              </a:rPr>
              <a:t>boreol</a:t>
            </a:r>
            <a:r>
              <a:rPr lang="en-US" altLang="en-US" sz="2800" dirty="0" smtClean="0">
                <a:solidFill>
                  <a:srgbClr val="000000"/>
                </a:solidFill>
                <a:cs typeface="Times New Roman" pitchFamily="18" charset="0"/>
              </a:rPr>
              <a:t>, </a:t>
            </a:r>
            <a:r>
              <a:rPr lang="en-US" altLang="en-US" sz="2800" dirty="0" err="1" smtClean="0">
                <a:solidFill>
                  <a:srgbClr val="000000"/>
                </a:solidFill>
                <a:cs typeface="Times New Roman" pitchFamily="18" charset="0"/>
              </a:rPr>
              <a:t>ar</a:t>
            </a:r>
            <a:r>
              <a:rPr lang="en-US" altLang="en-US" sz="2800" dirty="0" smtClean="0">
                <a:solidFill>
                  <a:srgbClr val="000000"/>
                </a:solidFill>
                <a:cs typeface="Times New Roman" pitchFamily="18" charset="0"/>
              </a:rPr>
              <a:t> </a:t>
            </a:r>
            <a:r>
              <a:rPr lang="en-US" altLang="en-US" sz="2800" dirty="0" err="1" smtClean="0">
                <a:solidFill>
                  <a:srgbClr val="000000"/>
                </a:solidFill>
                <a:cs typeface="Times New Roman" pitchFamily="18" charset="0"/>
              </a:rPr>
              <a:t>ôl</a:t>
            </a:r>
            <a:r>
              <a:rPr lang="en-US" altLang="en-US" sz="2800" dirty="0" smtClean="0">
                <a:solidFill>
                  <a:srgbClr val="000000"/>
                </a:solidFill>
                <a:cs typeface="Times New Roman" pitchFamily="18" charset="0"/>
              </a:rPr>
              <a:t> </a:t>
            </a:r>
            <a:r>
              <a:rPr lang="en-US" altLang="en-US" sz="2800" dirty="0" err="1" smtClean="0">
                <a:solidFill>
                  <a:srgbClr val="000000"/>
                </a:solidFill>
                <a:cs typeface="Times New Roman" pitchFamily="18" charset="0"/>
              </a:rPr>
              <a:t>ysgol</a:t>
            </a:r>
            <a:r>
              <a:rPr lang="en-US" altLang="en-US" sz="2800" dirty="0" smtClean="0">
                <a:solidFill>
                  <a:srgbClr val="000000"/>
                </a:solidFill>
                <a:cs typeface="Times New Roman" pitchFamily="18" charset="0"/>
              </a:rPr>
              <a:t>, </a:t>
            </a:r>
            <a:r>
              <a:rPr lang="en-US" altLang="en-US" sz="2800" dirty="0" err="1" smtClean="0">
                <a:solidFill>
                  <a:srgbClr val="000000"/>
                </a:solidFill>
                <a:cs typeface="Times New Roman" pitchFamily="18" charset="0"/>
              </a:rPr>
              <a:t>ar</a:t>
            </a:r>
            <a:r>
              <a:rPr lang="en-US" altLang="en-US" sz="2800" dirty="0" smtClean="0">
                <a:solidFill>
                  <a:srgbClr val="000000"/>
                </a:solidFill>
                <a:cs typeface="Times New Roman" pitchFamily="18" charset="0"/>
              </a:rPr>
              <a:t> </a:t>
            </a:r>
            <a:r>
              <a:rPr lang="en-US" altLang="en-US" sz="2800" dirty="0" err="1" smtClean="0">
                <a:solidFill>
                  <a:srgbClr val="000000"/>
                </a:solidFill>
                <a:cs typeface="Times New Roman" pitchFamily="18" charset="0"/>
              </a:rPr>
              <a:t>benwythnosau</a:t>
            </a:r>
            <a:r>
              <a:rPr lang="en-US" altLang="en-US" sz="2800" dirty="0" smtClean="0">
                <a:solidFill>
                  <a:srgbClr val="000000"/>
                </a:solidFill>
                <a:cs typeface="Times New Roman" pitchFamily="18" charset="0"/>
              </a:rPr>
              <a:t> (paned a </a:t>
            </a:r>
            <a:r>
              <a:rPr lang="en-US" altLang="en-US" sz="2800" dirty="0" err="1" smtClean="0">
                <a:solidFill>
                  <a:srgbClr val="000000"/>
                </a:solidFill>
                <a:cs typeface="Times New Roman" pitchFamily="18" charset="0"/>
              </a:rPr>
              <a:t>thost</a:t>
            </a:r>
            <a:r>
              <a:rPr lang="en-US" altLang="en-US" sz="2800" dirty="0" smtClean="0">
                <a:solidFill>
                  <a:srgbClr val="000000"/>
                </a:solidFill>
                <a:cs typeface="Times New Roman" pitchFamily="18" charset="0"/>
              </a:rPr>
              <a:t>)</a:t>
            </a:r>
          </a:p>
          <a:p>
            <a:pPr marL="914400" lvl="2" indent="0" eaLnBrk="1" hangingPunct="1">
              <a:lnSpc>
                <a:spcPct val="100000"/>
              </a:lnSpc>
              <a:spcBef>
                <a:spcPct val="0"/>
              </a:spcBef>
              <a:buFont typeface="Arial" pitchFamily="34" charset="0"/>
              <a:buNone/>
              <a:defRPr/>
            </a:pPr>
            <a:r>
              <a:rPr lang="en-GB" altLang="en-US" sz="2800" i="1" dirty="0" smtClean="0">
                <a:solidFill>
                  <a:srgbClr val="0070C0"/>
                </a:solidFill>
                <a:cs typeface="Times New Roman" pitchFamily="18" charset="0"/>
              </a:rPr>
              <a:t>     (Revision lessons - morning, after school, weekends) ( tea and toast)</a:t>
            </a:r>
          </a:p>
          <a:p>
            <a:pPr lvl="2" eaLnBrk="1" hangingPunct="1">
              <a:lnSpc>
                <a:spcPct val="100000"/>
              </a:lnSpc>
              <a:spcBef>
                <a:spcPct val="0"/>
              </a:spcBef>
              <a:buFont typeface="Wingdings" panose="05000000000000000000" pitchFamily="2" charset="2"/>
              <a:buChar char="ü"/>
              <a:defRPr/>
            </a:pPr>
            <a:r>
              <a:rPr lang="en-US" altLang="en-US" sz="2800" dirty="0" err="1" smtClean="0">
                <a:solidFill>
                  <a:srgbClr val="000000"/>
                </a:solidFill>
                <a:cs typeface="Times New Roman" pitchFamily="18" charset="0"/>
              </a:rPr>
              <a:t>Sesiynau</a:t>
            </a:r>
            <a:r>
              <a:rPr lang="en-US" altLang="en-US" sz="2800" dirty="0" smtClean="0">
                <a:solidFill>
                  <a:srgbClr val="000000"/>
                </a:solidFill>
                <a:cs typeface="Times New Roman" pitchFamily="18" charset="0"/>
              </a:rPr>
              <a:t> </a:t>
            </a:r>
            <a:r>
              <a:rPr lang="en-US" altLang="en-US" sz="2800" dirty="0" err="1" smtClean="0">
                <a:solidFill>
                  <a:srgbClr val="000000"/>
                </a:solidFill>
                <a:cs typeface="Times New Roman" pitchFamily="18" charset="0"/>
              </a:rPr>
              <a:t>mentora</a:t>
            </a:r>
            <a:r>
              <a:rPr lang="en-US" altLang="en-US" sz="2800" dirty="0" smtClean="0">
                <a:solidFill>
                  <a:srgbClr val="000000"/>
                </a:solidFill>
                <a:cs typeface="Times New Roman" pitchFamily="18" charset="0"/>
              </a:rPr>
              <a:t> </a:t>
            </a:r>
            <a:r>
              <a:rPr lang="en-US" altLang="en-US" sz="2800" dirty="0" err="1" smtClean="0">
                <a:solidFill>
                  <a:srgbClr val="000000"/>
                </a:solidFill>
                <a:cs typeface="Times New Roman" pitchFamily="18" charset="0"/>
              </a:rPr>
              <a:t>unigol</a:t>
            </a:r>
            <a:r>
              <a:rPr lang="en-US" altLang="en-US" sz="2800" dirty="0" smtClean="0">
                <a:solidFill>
                  <a:srgbClr val="000000"/>
                </a:solidFill>
                <a:cs typeface="Times New Roman" pitchFamily="18" charset="0"/>
              </a:rPr>
              <a:t> </a:t>
            </a:r>
            <a:r>
              <a:rPr lang="en-US" altLang="en-US" sz="2800" dirty="0" err="1" smtClean="0">
                <a:solidFill>
                  <a:srgbClr val="000000"/>
                </a:solidFill>
                <a:cs typeface="Times New Roman" pitchFamily="18" charset="0"/>
              </a:rPr>
              <a:t>hefo</a:t>
            </a:r>
            <a:r>
              <a:rPr lang="en-US" altLang="en-US" sz="2800" dirty="0" smtClean="0">
                <a:solidFill>
                  <a:srgbClr val="000000"/>
                </a:solidFill>
                <a:cs typeface="Times New Roman" pitchFamily="18" charset="0"/>
              </a:rPr>
              <a:t> </a:t>
            </a:r>
            <a:r>
              <a:rPr lang="en-US" altLang="en-US" sz="2800" dirty="0" err="1" smtClean="0">
                <a:solidFill>
                  <a:srgbClr val="000000"/>
                </a:solidFill>
                <a:cs typeface="Times New Roman" pitchFamily="18" charset="0"/>
              </a:rPr>
              <a:t>aelod</a:t>
            </a:r>
            <a:r>
              <a:rPr lang="en-US" altLang="en-US" sz="2800" dirty="0" smtClean="0">
                <a:solidFill>
                  <a:srgbClr val="000000"/>
                </a:solidFill>
                <a:cs typeface="Times New Roman" pitchFamily="18" charset="0"/>
              </a:rPr>
              <a:t> </a:t>
            </a:r>
            <a:r>
              <a:rPr lang="en-US" altLang="en-US" sz="2800" dirty="0" err="1" smtClean="0">
                <a:solidFill>
                  <a:srgbClr val="000000"/>
                </a:solidFill>
                <a:cs typeface="Times New Roman" pitchFamily="18" charset="0"/>
              </a:rPr>
              <a:t>o’r</a:t>
            </a:r>
            <a:r>
              <a:rPr lang="en-US" altLang="en-US" sz="2800" dirty="0" smtClean="0">
                <a:solidFill>
                  <a:srgbClr val="000000"/>
                </a:solidFill>
                <a:cs typeface="Times New Roman" pitchFamily="18" charset="0"/>
              </a:rPr>
              <a:t> UDR </a:t>
            </a:r>
            <a:r>
              <a:rPr lang="en-US" altLang="en-US" sz="2800" dirty="0" err="1" smtClean="0">
                <a:solidFill>
                  <a:srgbClr val="000000"/>
                </a:solidFill>
                <a:cs typeface="Times New Roman" pitchFamily="18" charset="0"/>
              </a:rPr>
              <a:t>neu</a:t>
            </a:r>
            <a:r>
              <a:rPr lang="en-US" altLang="en-US" sz="2800" dirty="0" smtClean="0">
                <a:solidFill>
                  <a:srgbClr val="000000"/>
                </a:solidFill>
                <a:cs typeface="Times New Roman" pitchFamily="18" charset="0"/>
              </a:rPr>
              <a:t> </a:t>
            </a:r>
            <a:r>
              <a:rPr lang="en-US" altLang="en-US" sz="2800" dirty="0" err="1" smtClean="0">
                <a:solidFill>
                  <a:srgbClr val="000000"/>
                </a:solidFill>
                <a:cs typeface="Times New Roman" pitchFamily="18" charset="0"/>
              </a:rPr>
              <a:t>Arweinydd</a:t>
            </a:r>
            <a:r>
              <a:rPr lang="en-US" altLang="en-US" sz="2800" dirty="0" smtClean="0">
                <a:solidFill>
                  <a:srgbClr val="000000"/>
                </a:solidFill>
                <a:cs typeface="Times New Roman" pitchFamily="18" charset="0"/>
              </a:rPr>
              <a:t>/</a:t>
            </a:r>
            <a:r>
              <a:rPr lang="en-US" altLang="en-US" sz="2800" dirty="0" err="1" smtClean="0">
                <a:solidFill>
                  <a:srgbClr val="000000"/>
                </a:solidFill>
                <a:cs typeface="Times New Roman" pitchFamily="18" charset="0"/>
              </a:rPr>
              <a:t>Diprwy</a:t>
            </a:r>
            <a:r>
              <a:rPr lang="en-US" altLang="en-US" sz="2800" dirty="0" smtClean="0">
                <a:solidFill>
                  <a:srgbClr val="000000"/>
                </a:solidFill>
                <a:cs typeface="Times New Roman" pitchFamily="18" charset="0"/>
              </a:rPr>
              <a:t> </a:t>
            </a:r>
            <a:r>
              <a:rPr lang="en-US" altLang="en-US" sz="2800" dirty="0" err="1" smtClean="0">
                <a:solidFill>
                  <a:srgbClr val="000000"/>
                </a:solidFill>
                <a:cs typeface="Times New Roman" pitchFamily="18" charset="0"/>
              </a:rPr>
              <a:t>Arweinydd</a:t>
            </a:r>
            <a:r>
              <a:rPr lang="en-US" altLang="en-US" sz="2800" dirty="0" smtClean="0">
                <a:solidFill>
                  <a:srgbClr val="000000"/>
                </a:solidFill>
                <a:cs typeface="Times New Roman" pitchFamily="18" charset="0"/>
              </a:rPr>
              <a:t> </a:t>
            </a:r>
            <a:r>
              <a:rPr lang="en-US" altLang="en-US" sz="2800" dirty="0" err="1" smtClean="0">
                <a:solidFill>
                  <a:srgbClr val="000000"/>
                </a:solidFill>
                <a:cs typeface="Times New Roman" pitchFamily="18" charset="0"/>
              </a:rPr>
              <a:t>Cynnydd</a:t>
            </a:r>
            <a:r>
              <a:rPr lang="en-US" altLang="en-US" sz="2800" dirty="0" smtClean="0">
                <a:solidFill>
                  <a:srgbClr val="000000"/>
                </a:solidFill>
                <a:cs typeface="Times New Roman" pitchFamily="18" charset="0"/>
              </a:rPr>
              <a:t> </a:t>
            </a:r>
            <a:r>
              <a:rPr lang="en-US" altLang="en-US" sz="2800" dirty="0" err="1" smtClean="0">
                <a:solidFill>
                  <a:srgbClr val="000000"/>
                </a:solidFill>
                <a:cs typeface="Times New Roman" pitchFamily="18" charset="0"/>
              </a:rPr>
              <a:t>Bl</a:t>
            </a:r>
            <a:r>
              <a:rPr lang="en-US" altLang="en-US" sz="2800" dirty="0" smtClean="0">
                <a:solidFill>
                  <a:srgbClr val="000000"/>
                </a:solidFill>
                <a:cs typeface="Times New Roman" pitchFamily="18" charset="0"/>
              </a:rPr>
              <a:t> 10/11</a:t>
            </a:r>
          </a:p>
          <a:p>
            <a:pPr marL="914400" lvl="2" indent="0" eaLnBrk="1" hangingPunct="1">
              <a:lnSpc>
                <a:spcPct val="100000"/>
              </a:lnSpc>
              <a:spcBef>
                <a:spcPct val="0"/>
              </a:spcBef>
              <a:buFont typeface="Arial" pitchFamily="34" charset="0"/>
              <a:buNone/>
              <a:defRPr/>
            </a:pPr>
            <a:r>
              <a:rPr lang="en-GB" altLang="en-US" sz="2800" i="1" dirty="0" smtClean="0">
                <a:solidFill>
                  <a:srgbClr val="0070C0"/>
                </a:solidFill>
                <a:cs typeface="Times New Roman" pitchFamily="18" charset="0"/>
              </a:rPr>
              <a:t>     (Individual mentoring sessions with a member of the SMT or </a:t>
            </a:r>
          </a:p>
          <a:p>
            <a:pPr marL="914400" lvl="2" indent="0" eaLnBrk="1" hangingPunct="1">
              <a:lnSpc>
                <a:spcPct val="100000"/>
              </a:lnSpc>
              <a:spcBef>
                <a:spcPct val="0"/>
              </a:spcBef>
              <a:buFont typeface="Arial" pitchFamily="34" charset="0"/>
              <a:buNone/>
              <a:defRPr/>
            </a:pPr>
            <a:r>
              <a:rPr lang="en-GB" altLang="en-US" sz="2800" i="1" dirty="0" smtClean="0">
                <a:solidFill>
                  <a:srgbClr val="0070C0"/>
                </a:solidFill>
                <a:cs typeface="Times New Roman" pitchFamily="18" charset="0"/>
              </a:rPr>
              <a:t>    </a:t>
            </a:r>
            <a:r>
              <a:rPr lang="en-GB" altLang="en-US" sz="2800" i="1" dirty="0" err="1" smtClean="0">
                <a:solidFill>
                  <a:srgbClr val="0070C0"/>
                </a:solidFill>
                <a:cs typeface="Times New Roman" pitchFamily="18" charset="0"/>
              </a:rPr>
              <a:t>Yr</a:t>
            </a:r>
            <a:r>
              <a:rPr lang="en-GB" altLang="en-US" sz="2800" i="1" dirty="0" smtClean="0">
                <a:solidFill>
                  <a:srgbClr val="0070C0"/>
                </a:solidFill>
                <a:cs typeface="Times New Roman" pitchFamily="18" charset="0"/>
              </a:rPr>
              <a:t> 10/11 Progress Leader/Deputy Leader)</a:t>
            </a:r>
            <a:endParaRPr lang="en-GB" altLang="en-US" sz="2800" dirty="0" smtClean="0">
              <a:solidFill>
                <a:srgbClr val="000000"/>
              </a:solidFill>
              <a:cs typeface="Times New Roman" pitchFamily="18" charset="0"/>
            </a:endParaRPr>
          </a:p>
          <a:p>
            <a:pPr lvl="2" eaLnBrk="1" hangingPunct="1">
              <a:lnSpc>
                <a:spcPct val="100000"/>
              </a:lnSpc>
              <a:spcBef>
                <a:spcPct val="0"/>
              </a:spcBef>
              <a:buFont typeface="Wingdings" panose="05000000000000000000" pitchFamily="2" charset="2"/>
              <a:buChar char="ü"/>
              <a:defRPr/>
            </a:pPr>
            <a:r>
              <a:rPr lang="en-US" altLang="en-US" sz="2800" dirty="0" err="1" smtClean="0">
                <a:solidFill>
                  <a:srgbClr val="000000"/>
                </a:solidFill>
                <a:cs typeface="Times New Roman" pitchFamily="18" charset="0"/>
              </a:rPr>
              <a:t>Cefnogaeth</a:t>
            </a:r>
            <a:r>
              <a:rPr lang="en-US" altLang="en-US" sz="2800" dirty="0" smtClean="0">
                <a:solidFill>
                  <a:srgbClr val="000000"/>
                </a:solidFill>
                <a:cs typeface="Times New Roman" pitchFamily="18" charset="0"/>
              </a:rPr>
              <a:t> </a:t>
            </a:r>
            <a:r>
              <a:rPr lang="en-US" altLang="en-US" sz="2800" dirty="0" err="1" smtClean="0">
                <a:solidFill>
                  <a:srgbClr val="000000"/>
                </a:solidFill>
                <a:cs typeface="Times New Roman" pitchFamily="18" charset="0"/>
              </a:rPr>
              <a:t>Swyddog</a:t>
            </a:r>
            <a:r>
              <a:rPr lang="en-US" altLang="en-US" sz="2800" dirty="0" smtClean="0">
                <a:solidFill>
                  <a:srgbClr val="000000"/>
                </a:solidFill>
                <a:cs typeface="Times New Roman" pitchFamily="18" charset="0"/>
              </a:rPr>
              <a:t> </a:t>
            </a:r>
            <a:r>
              <a:rPr lang="en-US" altLang="en-US" sz="2800" dirty="0" err="1" smtClean="0">
                <a:solidFill>
                  <a:srgbClr val="000000"/>
                </a:solidFill>
                <a:cs typeface="Times New Roman" pitchFamily="18" charset="0"/>
              </a:rPr>
              <a:t>Lles</a:t>
            </a:r>
            <a:r>
              <a:rPr lang="en-US" altLang="en-US" sz="2800" dirty="0" smtClean="0">
                <a:solidFill>
                  <a:srgbClr val="000000"/>
                </a:solidFill>
                <a:cs typeface="Times New Roman" pitchFamily="18" charset="0"/>
              </a:rPr>
              <a:t> </a:t>
            </a:r>
            <a:r>
              <a:rPr lang="en-US" altLang="en-US" sz="2800" dirty="0" err="1" smtClean="0">
                <a:solidFill>
                  <a:srgbClr val="000000"/>
                </a:solidFill>
                <a:cs typeface="Times New Roman" pitchFamily="18" charset="0"/>
              </a:rPr>
              <a:t>Addysg</a:t>
            </a:r>
            <a:r>
              <a:rPr lang="en-US" altLang="en-US" sz="2800" dirty="0" smtClean="0">
                <a:solidFill>
                  <a:srgbClr val="000000"/>
                </a:solidFill>
                <a:cs typeface="Times New Roman" pitchFamily="18" charset="0"/>
              </a:rPr>
              <a:t> – </a:t>
            </a:r>
            <a:r>
              <a:rPr lang="en-US" altLang="en-US" sz="2800" dirty="0" err="1" smtClean="0">
                <a:solidFill>
                  <a:srgbClr val="000000"/>
                </a:solidFill>
                <a:cs typeface="Times New Roman" pitchFamily="18" charset="0"/>
              </a:rPr>
              <a:t>monitro</a:t>
            </a:r>
            <a:r>
              <a:rPr lang="en-US" altLang="en-US" sz="2800" dirty="0" smtClean="0">
                <a:solidFill>
                  <a:srgbClr val="000000"/>
                </a:solidFill>
                <a:cs typeface="Times New Roman" pitchFamily="18" charset="0"/>
              </a:rPr>
              <a:t> </a:t>
            </a:r>
            <a:r>
              <a:rPr lang="en-US" altLang="en-US" sz="2800" dirty="0" err="1" smtClean="0">
                <a:solidFill>
                  <a:srgbClr val="000000"/>
                </a:solidFill>
                <a:cs typeface="Times New Roman" pitchFamily="18" charset="0"/>
              </a:rPr>
              <a:t>presenoldeb</a:t>
            </a:r>
            <a:endParaRPr lang="en-GB" altLang="en-US" sz="2800" dirty="0" smtClean="0">
              <a:solidFill>
                <a:srgbClr val="000000"/>
              </a:solidFill>
              <a:cs typeface="Times New Roman" pitchFamily="18" charset="0"/>
            </a:endParaRPr>
          </a:p>
          <a:p>
            <a:pPr marL="914400" lvl="2" indent="0" eaLnBrk="1" hangingPunct="1">
              <a:lnSpc>
                <a:spcPct val="100000"/>
              </a:lnSpc>
              <a:spcBef>
                <a:spcPct val="0"/>
              </a:spcBef>
              <a:buFont typeface="Arial" pitchFamily="34" charset="0"/>
              <a:buNone/>
              <a:defRPr/>
            </a:pPr>
            <a:r>
              <a:rPr lang="en-GB" altLang="en-US" sz="2800" i="1" dirty="0" smtClean="0">
                <a:solidFill>
                  <a:srgbClr val="0070C0"/>
                </a:solidFill>
                <a:cs typeface="Times New Roman" pitchFamily="18" charset="0"/>
              </a:rPr>
              <a:t>    (Support from Education Welfare Officer - monitor attendance)</a:t>
            </a:r>
          </a:p>
          <a:p>
            <a:pPr lvl="2" eaLnBrk="1" hangingPunct="1">
              <a:lnSpc>
                <a:spcPct val="100000"/>
              </a:lnSpc>
              <a:spcBef>
                <a:spcPct val="0"/>
              </a:spcBef>
              <a:buFont typeface="Wingdings" panose="05000000000000000000" pitchFamily="2" charset="2"/>
              <a:buChar char="ü"/>
              <a:defRPr/>
            </a:pPr>
            <a:r>
              <a:rPr lang="en-US" altLang="en-US" sz="2800" dirty="0" err="1" smtClean="0">
                <a:solidFill>
                  <a:srgbClr val="000000"/>
                </a:solidFill>
                <a:cs typeface="Times New Roman" pitchFamily="18" charset="0"/>
              </a:rPr>
              <a:t>Cefnogaeth</a:t>
            </a:r>
            <a:r>
              <a:rPr lang="en-US" altLang="en-US" sz="2800" dirty="0" smtClean="0">
                <a:solidFill>
                  <a:srgbClr val="000000"/>
                </a:solidFill>
                <a:cs typeface="Times New Roman" pitchFamily="18" charset="0"/>
              </a:rPr>
              <a:t> </a:t>
            </a:r>
            <a:r>
              <a:rPr lang="en-US" altLang="en-US" sz="2800" dirty="0" err="1" smtClean="0">
                <a:solidFill>
                  <a:srgbClr val="000000"/>
                </a:solidFill>
                <a:cs typeface="Times New Roman" pitchFamily="18" charset="0"/>
              </a:rPr>
              <a:t>gan</a:t>
            </a:r>
            <a:r>
              <a:rPr lang="en-US" altLang="en-US" sz="2800" dirty="0" smtClean="0">
                <a:solidFill>
                  <a:srgbClr val="000000"/>
                </a:solidFill>
                <a:cs typeface="Times New Roman" pitchFamily="18" charset="0"/>
              </a:rPr>
              <a:t> staff y </a:t>
            </a:r>
            <a:r>
              <a:rPr lang="en-US" altLang="en-US" sz="2800" dirty="0" err="1" smtClean="0">
                <a:solidFill>
                  <a:srgbClr val="000000"/>
                </a:solidFill>
                <a:cs typeface="Times New Roman" pitchFamily="18" charset="0"/>
              </a:rPr>
              <a:t>Ganolfan</a:t>
            </a:r>
            <a:r>
              <a:rPr lang="en-US" altLang="en-US" sz="2800" dirty="0" smtClean="0">
                <a:solidFill>
                  <a:srgbClr val="000000"/>
                </a:solidFill>
                <a:cs typeface="Times New Roman" pitchFamily="18" charset="0"/>
              </a:rPr>
              <a:t> </a:t>
            </a:r>
            <a:r>
              <a:rPr lang="en-US" altLang="en-US" sz="2800" dirty="0" err="1" smtClean="0">
                <a:solidFill>
                  <a:srgbClr val="000000"/>
                </a:solidFill>
                <a:cs typeface="Times New Roman" pitchFamily="18" charset="0"/>
              </a:rPr>
              <a:t>Gynhwysiad</a:t>
            </a:r>
            <a:endParaRPr lang="en-US" altLang="en-US" sz="2800" dirty="0" smtClean="0">
              <a:solidFill>
                <a:srgbClr val="000000"/>
              </a:solidFill>
              <a:cs typeface="Times New Roman" pitchFamily="18" charset="0"/>
            </a:endParaRPr>
          </a:p>
          <a:p>
            <a:pPr marL="914400" lvl="2" indent="0" eaLnBrk="1" hangingPunct="1">
              <a:lnSpc>
                <a:spcPct val="100000"/>
              </a:lnSpc>
              <a:spcBef>
                <a:spcPct val="0"/>
              </a:spcBef>
              <a:buFont typeface="Arial" pitchFamily="34" charset="0"/>
              <a:buNone/>
              <a:defRPr/>
            </a:pPr>
            <a:r>
              <a:rPr lang="en-GB" altLang="en-US" sz="2800" i="1" dirty="0" smtClean="0">
                <a:solidFill>
                  <a:srgbClr val="0070C0"/>
                </a:solidFill>
                <a:cs typeface="Times New Roman" pitchFamily="18" charset="0"/>
              </a:rPr>
              <a:t>    (Support from staff at the Inclusion Centre)</a:t>
            </a:r>
          </a:p>
          <a:p>
            <a:pPr lvl="2" eaLnBrk="1" hangingPunct="1">
              <a:lnSpc>
                <a:spcPct val="100000"/>
              </a:lnSpc>
              <a:spcBef>
                <a:spcPct val="0"/>
              </a:spcBef>
              <a:buFont typeface="Wingdings" pitchFamily="2" charset="2"/>
              <a:buChar char="Ø"/>
              <a:defRPr/>
            </a:pPr>
            <a:endParaRPr lang="en-US" altLang="en-US" sz="2800" dirty="0" smtClean="0">
              <a:solidFill>
                <a:srgbClr val="000000"/>
              </a:solidFill>
              <a:cs typeface="Times New Roman" pitchFamily="18" charset="0"/>
            </a:endParaRPr>
          </a:p>
          <a:p>
            <a:pPr lvl="2" eaLnBrk="1" hangingPunct="1">
              <a:lnSpc>
                <a:spcPct val="100000"/>
              </a:lnSpc>
              <a:spcBef>
                <a:spcPct val="0"/>
              </a:spcBef>
              <a:buFont typeface="Wingdings" pitchFamily="2" charset="2"/>
              <a:buChar char="Ø"/>
              <a:defRPr/>
            </a:pPr>
            <a:endParaRPr lang="en-US" altLang="en-US" sz="2800" dirty="0" smtClean="0">
              <a:solidFill>
                <a:srgbClr val="000000"/>
              </a:solidFill>
              <a:cs typeface="Times New Roman" pitchFamily="18" charset="0"/>
            </a:endParaRPr>
          </a:p>
          <a:p>
            <a:pPr eaLnBrk="1" hangingPunct="1">
              <a:lnSpc>
                <a:spcPct val="100000"/>
              </a:lnSpc>
              <a:spcBef>
                <a:spcPct val="0"/>
              </a:spcBef>
              <a:buFontTx/>
              <a:buNone/>
              <a:defRPr/>
            </a:pPr>
            <a:r>
              <a:rPr lang="en-US" altLang="en-US" sz="2000" dirty="0" smtClean="0">
                <a:solidFill>
                  <a:srgbClr val="000000"/>
                </a:solidFill>
                <a:latin typeface="Times New Roman" pitchFamily="18" charset="0"/>
                <a:cs typeface="Times New Roman" pitchFamily="18" charset="0"/>
              </a:rPr>
              <a:t> </a:t>
            </a:r>
            <a:endParaRPr lang="en-GB" altLang="en-US" sz="2000" dirty="0" smtClean="0">
              <a:solidFill>
                <a:srgbClr val="000000"/>
              </a:solidFill>
              <a:latin typeface="Times New Roman" pitchFamily="18" charset="0"/>
              <a:cs typeface="Times New Roman" pitchFamily="18" charset="0"/>
            </a:endParaRPr>
          </a:p>
        </p:txBody>
      </p:sp>
      <p:pic>
        <p:nvPicPr>
          <p:cNvPr id="17411"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59750" y="449263"/>
            <a:ext cx="2967038"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2304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rtlCol="0">
            <a:normAutofit/>
          </a:bodyPr>
          <a:lstStyle/>
          <a:p>
            <a:pPr eaLnBrk="1" fontAlgn="auto" hangingPunct="1">
              <a:spcAft>
                <a:spcPts val="0"/>
              </a:spcAft>
              <a:defRPr/>
            </a:pPr>
            <a:r>
              <a:rPr lang="en-GB" sz="3600" b="1" dirty="0" smtClean="0">
                <a:latin typeface="+mn-lt"/>
              </a:rPr>
              <a:t>EFFAITH YR YMYRRAETH / </a:t>
            </a:r>
            <a:r>
              <a:rPr lang="en-GB" sz="3600" b="1" i="1" dirty="0" smtClean="0">
                <a:solidFill>
                  <a:srgbClr val="0070C0"/>
                </a:solidFill>
                <a:latin typeface="+mn-lt"/>
              </a:rPr>
              <a:t>EFFECT OF INTERVENTION:</a:t>
            </a:r>
            <a:endParaRPr lang="en-GB" sz="3600" b="1" i="1" dirty="0">
              <a:solidFill>
                <a:srgbClr val="0070C0"/>
              </a:solidFill>
              <a:latin typeface="+mn-lt"/>
            </a:endParaRPr>
          </a:p>
        </p:txBody>
      </p:sp>
      <p:sp>
        <p:nvSpPr>
          <p:cNvPr id="3" name="Content Placeholder 2"/>
          <p:cNvSpPr>
            <a:spLocks noGrp="1"/>
          </p:cNvSpPr>
          <p:nvPr>
            <p:ph idx="1"/>
          </p:nvPr>
        </p:nvSpPr>
        <p:spPr>
          <a:xfrm>
            <a:off x="503238" y="1181100"/>
            <a:ext cx="11688762" cy="5676900"/>
          </a:xfrm>
          <a:solidFill>
            <a:schemeClr val="accent1">
              <a:lumMod val="40000"/>
              <a:lumOff val="60000"/>
            </a:schemeClr>
          </a:solidFill>
        </p:spPr>
        <p:txBody>
          <a:bodyPr rtlCol="0">
            <a:normAutofit fontScale="85000" lnSpcReduction="20000"/>
          </a:bodyPr>
          <a:lstStyle/>
          <a:p>
            <a:pPr eaLnBrk="1" fontAlgn="auto" hangingPunct="1">
              <a:spcAft>
                <a:spcPts val="0"/>
              </a:spcAft>
              <a:buFont typeface="Wingdings" panose="05000000000000000000" pitchFamily="2" charset="2"/>
              <a:buChar char="ü"/>
              <a:defRPr/>
            </a:pPr>
            <a:r>
              <a:rPr lang="en-GB" dirty="0" smtClean="0"/>
              <a:t>Y </a:t>
            </a:r>
            <a:r>
              <a:rPr lang="en-GB" dirty="0" err="1" smtClean="0"/>
              <a:t>Cynllun</a:t>
            </a:r>
            <a:r>
              <a:rPr lang="en-GB" dirty="0" smtClean="0"/>
              <a:t> </a:t>
            </a:r>
            <a:r>
              <a:rPr lang="en-GB" dirty="0" err="1" smtClean="0"/>
              <a:t>Llofnod</a:t>
            </a:r>
            <a:r>
              <a:rPr lang="en-GB" dirty="0" smtClean="0"/>
              <a:t> </a:t>
            </a:r>
            <a:r>
              <a:rPr lang="en-GB" dirty="0" err="1" smtClean="0"/>
              <a:t>Dysgu</a:t>
            </a:r>
            <a:r>
              <a:rPr lang="en-GB" dirty="0" smtClean="0"/>
              <a:t> </a:t>
            </a:r>
            <a:r>
              <a:rPr lang="en-GB" dirty="0" err="1" smtClean="0"/>
              <a:t>Teulu</a:t>
            </a:r>
            <a:r>
              <a:rPr lang="en-GB" dirty="0" smtClean="0"/>
              <a:t> </a:t>
            </a:r>
            <a:r>
              <a:rPr lang="en-GB" dirty="0" err="1" smtClean="0"/>
              <a:t>wedi</a:t>
            </a:r>
            <a:r>
              <a:rPr lang="en-GB" dirty="0" smtClean="0"/>
              <a:t> </a:t>
            </a:r>
            <a:r>
              <a:rPr lang="en-GB" dirty="0" err="1" smtClean="0"/>
              <a:t>cael</a:t>
            </a:r>
            <a:r>
              <a:rPr lang="en-GB" dirty="0" smtClean="0"/>
              <a:t> </a:t>
            </a:r>
            <a:r>
              <a:rPr lang="en-GB" dirty="0" err="1" smtClean="0"/>
              <a:t>derbyniad</a:t>
            </a:r>
            <a:r>
              <a:rPr lang="en-GB" dirty="0" smtClean="0"/>
              <a:t> da </a:t>
            </a:r>
            <a:r>
              <a:rPr lang="en-GB" dirty="0" err="1" smtClean="0"/>
              <a:t>gan</a:t>
            </a:r>
            <a:r>
              <a:rPr lang="en-GB" dirty="0" smtClean="0"/>
              <a:t> </a:t>
            </a:r>
            <a:r>
              <a:rPr lang="en-GB" dirty="0" err="1" smtClean="0"/>
              <a:t>ddisgyblion</a:t>
            </a:r>
            <a:r>
              <a:rPr lang="en-GB" dirty="0" smtClean="0"/>
              <a:t> </a:t>
            </a:r>
            <a:r>
              <a:rPr lang="en-GB" dirty="0" err="1" smtClean="0"/>
              <a:t>a’i</a:t>
            </a:r>
            <a:r>
              <a:rPr lang="en-GB" dirty="0" smtClean="0"/>
              <a:t> </a:t>
            </a:r>
            <a:r>
              <a:rPr lang="en-GB" dirty="0" err="1" smtClean="0"/>
              <a:t>teuluoedd</a:t>
            </a:r>
            <a:r>
              <a:rPr lang="en-GB" dirty="0" smtClean="0"/>
              <a:t>.</a:t>
            </a:r>
          </a:p>
          <a:p>
            <a:pPr marL="0" indent="0" eaLnBrk="1" fontAlgn="auto" hangingPunct="1">
              <a:spcAft>
                <a:spcPts val="0"/>
              </a:spcAft>
              <a:buFont typeface="Arial" panose="020B0604020202020204" pitchFamily="34" charset="0"/>
              <a:buNone/>
              <a:defRPr/>
            </a:pPr>
            <a:r>
              <a:rPr lang="en-GB" i="1" dirty="0" smtClean="0">
                <a:solidFill>
                  <a:srgbClr val="0070C0"/>
                </a:solidFill>
              </a:rPr>
              <a:t>    (The </a:t>
            </a:r>
            <a:r>
              <a:rPr lang="en-GB" i="1" dirty="0">
                <a:solidFill>
                  <a:srgbClr val="0070C0"/>
                </a:solidFill>
              </a:rPr>
              <a:t>Family Learning </a:t>
            </a:r>
            <a:r>
              <a:rPr lang="en-GB" i="1" dirty="0" smtClean="0">
                <a:solidFill>
                  <a:srgbClr val="0070C0"/>
                </a:solidFill>
              </a:rPr>
              <a:t>Signature Scheme </a:t>
            </a:r>
            <a:r>
              <a:rPr lang="en-GB" i="1" dirty="0">
                <a:solidFill>
                  <a:srgbClr val="0070C0"/>
                </a:solidFill>
              </a:rPr>
              <a:t>has been well received by pupils and </a:t>
            </a:r>
            <a:r>
              <a:rPr lang="en-GB" i="1" dirty="0" smtClean="0">
                <a:solidFill>
                  <a:srgbClr val="0070C0"/>
                </a:solidFill>
              </a:rPr>
              <a:t>families</a:t>
            </a:r>
            <a:r>
              <a:rPr lang="en-GB" i="1" dirty="0">
                <a:solidFill>
                  <a:srgbClr val="0070C0"/>
                </a:solidFill>
              </a:rPr>
              <a:t>)</a:t>
            </a:r>
            <a:endParaRPr lang="en-GB" i="1" dirty="0" smtClean="0">
              <a:solidFill>
                <a:srgbClr val="0070C0"/>
              </a:solidFill>
            </a:endParaRPr>
          </a:p>
          <a:p>
            <a:pPr eaLnBrk="1" fontAlgn="auto" hangingPunct="1">
              <a:spcAft>
                <a:spcPts val="0"/>
              </a:spcAft>
              <a:buFont typeface="Wingdings" panose="05000000000000000000" pitchFamily="2" charset="2"/>
              <a:buChar char="ü"/>
              <a:defRPr/>
            </a:pPr>
            <a:r>
              <a:rPr lang="en-GB" dirty="0" err="1" smtClean="0"/>
              <a:t>Gwell</a:t>
            </a:r>
            <a:r>
              <a:rPr lang="en-GB" dirty="0" smtClean="0"/>
              <a:t> </a:t>
            </a:r>
            <a:r>
              <a:rPr lang="en-GB" dirty="0" err="1" smtClean="0"/>
              <a:t>partneriaeth</a:t>
            </a:r>
            <a:r>
              <a:rPr lang="en-GB" dirty="0" smtClean="0"/>
              <a:t> </a:t>
            </a:r>
            <a:r>
              <a:rPr lang="en-GB" dirty="0" err="1" smtClean="0"/>
              <a:t>gyda</a:t>
            </a:r>
            <a:r>
              <a:rPr lang="en-GB" dirty="0" smtClean="0"/>
              <a:t> </a:t>
            </a:r>
            <a:r>
              <a:rPr lang="en-GB" dirty="0" err="1" smtClean="0"/>
              <a:t>theuluoedd</a:t>
            </a:r>
            <a:r>
              <a:rPr lang="en-GB" dirty="0" smtClean="0"/>
              <a:t> </a:t>
            </a:r>
            <a:r>
              <a:rPr lang="en-GB" dirty="0" err="1" smtClean="0"/>
              <a:t>ein</a:t>
            </a:r>
            <a:r>
              <a:rPr lang="en-GB" dirty="0" smtClean="0"/>
              <a:t> </a:t>
            </a:r>
            <a:r>
              <a:rPr lang="en-GB" dirty="0" err="1" smtClean="0"/>
              <a:t>disgyblion</a:t>
            </a:r>
            <a:r>
              <a:rPr lang="en-GB" dirty="0" smtClean="0"/>
              <a:t> PYD.</a:t>
            </a:r>
          </a:p>
          <a:p>
            <a:pPr marL="0" indent="0" eaLnBrk="1" fontAlgn="auto" hangingPunct="1">
              <a:spcAft>
                <a:spcPts val="0"/>
              </a:spcAft>
              <a:buFont typeface="Arial" panose="020B0604020202020204" pitchFamily="34" charset="0"/>
              <a:buNone/>
              <a:defRPr/>
            </a:pPr>
            <a:r>
              <a:rPr lang="en-GB" i="1" dirty="0" smtClean="0">
                <a:solidFill>
                  <a:srgbClr val="0070C0"/>
                </a:solidFill>
              </a:rPr>
              <a:t>    (Better </a:t>
            </a:r>
            <a:r>
              <a:rPr lang="en-GB" i="1" dirty="0">
                <a:solidFill>
                  <a:srgbClr val="0070C0"/>
                </a:solidFill>
              </a:rPr>
              <a:t>partnership with </a:t>
            </a:r>
            <a:r>
              <a:rPr lang="en-GB" i="1" dirty="0" smtClean="0">
                <a:solidFill>
                  <a:srgbClr val="0070C0"/>
                </a:solidFill>
              </a:rPr>
              <a:t>the families </a:t>
            </a:r>
            <a:r>
              <a:rPr lang="en-GB" i="1" dirty="0">
                <a:solidFill>
                  <a:srgbClr val="0070C0"/>
                </a:solidFill>
              </a:rPr>
              <a:t>of our </a:t>
            </a:r>
            <a:r>
              <a:rPr lang="en-GB" i="1" dirty="0" smtClean="0">
                <a:solidFill>
                  <a:srgbClr val="0070C0"/>
                </a:solidFill>
              </a:rPr>
              <a:t>FSM pupils</a:t>
            </a:r>
            <a:r>
              <a:rPr lang="en-GB" dirty="0"/>
              <a:t>)</a:t>
            </a:r>
          </a:p>
          <a:p>
            <a:pPr eaLnBrk="1" fontAlgn="auto" hangingPunct="1">
              <a:spcAft>
                <a:spcPts val="0"/>
              </a:spcAft>
              <a:buFont typeface="Wingdings" panose="05000000000000000000" pitchFamily="2" charset="2"/>
              <a:buChar char="ü"/>
              <a:defRPr/>
            </a:pPr>
            <a:r>
              <a:rPr lang="en-GB" dirty="0" err="1" smtClean="0"/>
              <a:t>Dysgwyr</a:t>
            </a:r>
            <a:r>
              <a:rPr lang="en-GB" dirty="0" smtClean="0"/>
              <a:t> </a:t>
            </a:r>
            <a:r>
              <a:rPr lang="en-GB" dirty="0" err="1" smtClean="0"/>
              <a:t>a’u</a:t>
            </a:r>
            <a:r>
              <a:rPr lang="en-GB" dirty="0" smtClean="0"/>
              <a:t> </a:t>
            </a:r>
            <a:r>
              <a:rPr lang="en-GB" dirty="0" err="1" smtClean="0"/>
              <a:t>teuluoedd</a:t>
            </a:r>
            <a:r>
              <a:rPr lang="en-GB" dirty="0" smtClean="0"/>
              <a:t> </a:t>
            </a:r>
            <a:r>
              <a:rPr lang="en-GB" dirty="0" err="1" smtClean="0"/>
              <a:t>yn</a:t>
            </a:r>
            <a:r>
              <a:rPr lang="en-GB" dirty="0" smtClean="0"/>
              <a:t> </a:t>
            </a:r>
            <a:r>
              <a:rPr lang="en-GB" dirty="0" err="1" smtClean="0"/>
              <a:t>fwy</a:t>
            </a:r>
            <a:r>
              <a:rPr lang="en-GB" dirty="0" smtClean="0"/>
              <a:t> </a:t>
            </a:r>
            <a:r>
              <a:rPr lang="en-GB" dirty="0" err="1" smtClean="0"/>
              <a:t>hyderus</a:t>
            </a:r>
            <a:r>
              <a:rPr lang="en-GB" dirty="0" smtClean="0"/>
              <a:t> </a:t>
            </a:r>
            <a:r>
              <a:rPr lang="en-GB" dirty="0" err="1" smtClean="0"/>
              <a:t>i</a:t>
            </a:r>
            <a:r>
              <a:rPr lang="en-GB" dirty="0" smtClean="0"/>
              <a:t> </a:t>
            </a:r>
            <a:r>
              <a:rPr lang="en-GB" dirty="0" err="1" smtClean="0"/>
              <a:t>drafod</a:t>
            </a:r>
            <a:r>
              <a:rPr lang="en-GB" dirty="0" smtClean="0"/>
              <a:t> </a:t>
            </a:r>
            <a:r>
              <a:rPr lang="en-GB" dirty="0" err="1" smtClean="0"/>
              <a:t>eu</a:t>
            </a:r>
            <a:r>
              <a:rPr lang="en-GB" dirty="0" smtClean="0"/>
              <a:t> </a:t>
            </a:r>
            <a:r>
              <a:rPr lang="en-GB" dirty="0" err="1" smtClean="0"/>
              <a:t>hanghenion</a:t>
            </a:r>
            <a:r>
              <a:rPr lang="en-GB" dirty="0" smtClean="0"/>
              <a:t> </a:t>
            </a:r>
            <a:r>
              <a:rPr lang="en-GB" dirty="0" err="1" smtClean="0"/>
              <a:t>dysgu</a:t>
            </a:r>
            <a:r>
              <a:rPr lang="en-GB" dirty="0" smtClean="0"/>
              <a:t>.</a:t>
            </a:r>
          </a:p>
          <a:p>
            <a:pPr marL="0" indent="0" eaLnBrk="1" fontAlgn="auto" hangingPunct="1">
              <a:spcAft>
                <a:spcPts val="0"/>
              </a:spcAft>
              <a:buFont typeface="Arial" panose="020B0604020202020204" pitchFamily="34" charset="0"/>
              <a:buNone/>
              <a:defRPr/>
            </a:pPr>
            <a:r>
              <a:rPr lang="en-GB" i="1" dirty="0" smtClean="0">
                <a:solidFill>
                  <a:srgbClr val="0070C0"/>
                </a:solidFill>
              </a:rPr>
              <a:t>    (Learners </a:t>
            </a:r>
            <a:r>
              <a:rPr lang="en-GB" i="1" dirty="0">
                <a:solidFill>
                  <a:srgbClr val="0070C0"/>
                </a:solidFill>
              </a:rPr>
              <a:t>and their </a:t>
            </a:r>
            <a:r>
              <a:rPr lang="en-GB" i="1" dirty="0" smtClean="0">
                <a:solidFill>
                  <a:srgbClr val="0070C0"/>
                </a:solidFill>
              </a:rPr>
              <a:t>families </a:t>
            </a:r>
            <a:r>
              <a:rPr lang="en-GB" i="1" dirty="0">
                <a:solidFill>
                  <a:srgbClr val="0070C0"/>
                </a:solidFill>
              </a:rPr>
              <a:t>more confident to discuss their learning </a:t>
            </a:r>
            <a:r>
              <a:rPr lang="en-GB" i="1" dirty="0" smtClean="0">
                <a:solidFill>
                  <a:srgbClr val="0070C0"/>
                </a:solidFill>
              </a:rPr>
              <a:t>needs)</a:t>
            </a:r>
            <a:endParaRPr lang="en-GB" i="1" dirty="0">
              <a:solidFill>
                <a:srgbClr val="0070C0"/>
              </a:solidFill>
            </a:endParaRPr>
          </a:p>
          <a:p>
            <a:pPr eaLnBrk="1" fontAlgn="auto" hangingPunct="1">
              <a:spcAft>
                <a:spcPts val="0"/>
              </a:spcAft>
              <a:buFont typeface="Wingdings" panose="05000000000000000000" pitchFamily="2" charset="2"/>
              <a:buChar char="ü"/>
              <a:defRPr/>
            </a:pPr>
            <a:r>
              <a:rPr lang="en-GB" dirty="0" err="1" smtClean="0"/>
              <a:t>Dysgwyr</a:t>
            </a:r>
            <a:r>
              <a:rPr lang="en-GB" dirty="0" smtClean="0"/>
              <a:t> </a:t>
            </a:r>
            <a:r>
              <a:rPr lang="en-GB" dirty="0" err="1" smtClean="0"/>
              <a:t>yn</a:t>
            </a:r>
            <a:r>
              <a:rPr lang="en-GB" dirty="0" smtClean="0"/>
              <a:t> </a:t>
            </a:r>
            <a:r>
              <a:rPr lang="en-GB" dirty="0" err="1" smtClean="0"/>
              <a:t>fwy</a:t>
            </a:r>
            <a:r>
              <a:rPr lang="en-GB" dirty="0" smtClean="0"/>
              <a:t> </a:t>
            </a:r>
            <a:r>
              <a:rPr lang="en-GB" dirty="0" err="1" smtClean="0"/>
              <a:t>hyderus</a:t>
            </a:r>
            <a:r>
              <a:rPr lang="en-GB" dirty="0" smtClean="0"/>
              <a:t> </a:t>
            </a:r>
            <a:r>
              <a:rPr lang="en-GB" dirty="0" err="1" smtClean="0"/>
              <a:t>wrth</a:t>
            </a:r>
            <a:r>
              <a:rPr lang="en-GB" dirty="0" smtClean="0"/>
              <a:t> </a:t>
            </a:r>
            <a:r>
              <a:rPr lang="en-GB" dirty="0" err="1" smtClean="0"/>
              <a:t>baratoi</a:t>
            </a:r>
            <a:r>
              <a:rPr lang="en-GB" dirty="0" smtClean="0"/>
              <a:t> </a:t>
            </a:r>
            <a:r>
              <a:rPr lang="en-GB" dirty="0" err="1" smtClean="0"/>
              <a:t>tuag</a:t>
            </a:r>
            <a:r>
              <a:rPr lang="en-GB" dirty="0" smtClean="0"/>
              <a:t> at </a:t>
            </a:r>
            <a:r>
              <a:rPr lang="en-GB" dirty="0" err="1" smtClean="0"/>
              <a:t>arholiadau</a:t>
            </a:r>
            <a:r>
              <a:rPr lang="en-GB" dirty="0" smtClean="0"/>
              <a:t>.</a:t>
            </a:r>
          </a:p>
          <a:p>
            <a:pPr marL="0" indent="0" eaLnBrk="1" fontAlgn="auto" hangingPunct="1">
              <a:spcAft>
                <a:spcPts val="0"/>
              </a:spcAft>
              <a:buFont typeface="Arial" panose="020B0604020202020204" pitchFamily="34" charset="0"/>
              <a:buNone/>
              <a:defRPr/>
            </a:pPr>
            <a:r>
              <a:rPr lang="en-GB" i="1" dirty="0" smtClean="0">
                <a:solidFill>
                  <a:srgbClr val="0070C0"/>
                </a:solidFill>
              </a:rPr>
              <a:t>    (Learners </a:t>
            </a:r>
            <a:r>
              <a:rPr lang="en-GB" i="1" dirty="0">
                <a:solidFill>
                  <a:srgbClr val="0070C0"/>
                </a:solidFill>
              </a:rPr>
              <a:t>more confident in preparing for </a:t>
            </a:r>
            <a:r>
              <a:rPr lang="en-GB" i="1" dirty="0" smtClean="0">
                <a:solidFill>
                  <a:srgbClr val="0070C0"/>
                </a:solidFill>
              </a:rPr>
              <a:t>exams)</a:t>
            </a:r>
            <a:endParaRPr lang="en-GB" i="1" dirty="0">
              <a:solidFill>
                <a:srgbClr val="0070C0"/>
              </a:solidFill>
            </a:endParaRPr>
          </a:p>
          <a:p>
            <a:pPr eaLnBrk="1" fontAlgn="auto" hangingPunct="1">
              <a:spcAft>
                <a:spcPts val="0"/>
              </a:spcAft>
              <a:buFont typeface="Wingdings" panose="05000000000000000000" pitchFamily="2" charset="2"/>
              <a:buChar char="ü"/>
              <a:defRPr/>
            </a:pPr>
            <a:r>
              <a:rPr lang="en-GB" dirty="0" err="1" smtClean="0"/>
              <a:t>Cymorth</a:t>
            </a:r>
            <a:r>
              <a:rPr lang="en-GB" dirty="0" smtClean="0"/>
              <a:t> ac </a:t>
            </a:r>
            <a:r>
              <a:rPr lang="en-GB" dirty="0" err="1" smtClean="0"/>
              <a:t>anogaeth</a:t>
            </a:r>
            <a:r>
              <a:rPr lang="en-GB" dirty="0" smtClean="0"/>
              <a:t> </a:t>
            </a:r>
            <a:r>
              <a:rPr lang="en-GB" dirty="0" err="1" smtClean="0"/>
              <a:t>wedi</a:t>
            </a:r>
            <a:r>
              <a:rPr lang="en-GB" dirty="0" smtClean="0"/>
              <a:t> </a:t>
            </a:r>
            <a:r>
              <a:rPr lang="en-GB" dirty="0" err="1" smtClean="0"/>
              <a:t>codi</a:t>
            </a:r>
            <a:r>
              <a:rPr lang="en-GB" dirty="0" smtClean="0"/>
              <a:t> </a:t>
            </a:r>
            <a:r>
              <a:rPr lang="en-GB" dirty="0" err="1" smtClean="0"/>
              <a:t>hyder</a:t>
            </a:r>
            <a:r>
              <a:rPr lang="en-GB" dirty="0" smtClean="0"/>
              <a:t> a </a:t>
            </a:r>
            <a:r>
              <a:rPr lang="en-GB" dirty="0" err="1" smtClean="0"/>
              <a:t>chymhelliant</a:t>
            </a:r>
            <a:r>
              <a:rPr lang="en-GB" dirty="0" smtClean="0"/>
              <a:t> y </a:t>
            </a:r>
            <a:r>
              <a:rPr lang="en-GB" dirty="0" err="1" smtClean="0"/>
              <a:t>dysgwyr</a:t>
            </a:r>
            <a:r>
              <a:rPr lang="en-GB" dirty="0" smtClean="0"/>
              <a:t> </a:t>
            </a:r>
            <a:r>
              <a:rPr lang="en-GB" dirty="0" err="1" smtClean="0"/>
              <a:t>i</a:t>
            </a:r>
            <a:r>
              <a:rPr lang="en-GB" dirty="0" smtClean="0"/>
              <a:t> </a:t>
            </a:r>
            <a:r>
              <a:rPr lang="en-GB" dirty="0" err="1" smtClean="0"/>
              <a:t>lwyddo</a:t>
            </a:r>
            <a:r>
              <a:rPr lang="en-GB" dirty="0" smtClean="0"/>
              <a:t>.</a:t>
            </a:r>
          </a:p>
          <a:p>
            <a:pPr marL="0" indent="0" eaLnBrk="1" fontAlgn="auto" hangingPunct="1">
              <a:spcAft>
                <a:spcPts val="0"/>
              </a:spcAft>
              <a:buFont typeface="Arial" panose="020B0604020202020204" pitchFamily="34" charset="0"/>
              <a:buNone/>
              <a:defRPr/>
            </a:pPr>
            <a:r>
              <a:rPr lang="en-GB" dirty="0"/>
              <a:t> </a:t>
            </a:r>
            <a:r>
              <a:rPr lang="en-GB" dirty="0" smtClean="0"/>
              <a:t>  </a:t>
            </a:r>
            <a:r>
              <a:rPr lang="en-GB" dirty="0" smtClean="0">
                <a:solidFill>
                  <a:srgbClr val="0070C0"/>
                </a:solidFill>
              </a:rPr>
              <a:t> (</a:t>
            </a:r>
            <a:r>
              <a:rPr lang="en-GB" i="1" dirty="0" smtClean="0">
                <a:solidFill>
                  <a:srgbClr val="0070C0"/>
                </a:solidFill>
              </a:rPr>
              <a:t>Support </a:t>
            </a:r>
            <a:r>
              <a:rPr lang="en-GB" i="1" dirty="0">
                <a:solidFill>
                  <a:srgbClr val="0070C0"/>
                </a:solidFill>
              </a:rPr>
              <a:t>and encouragement </a:t>
            </a:r>
            <a:r>
              <a:rPr lang="en-GB" i="1" dirty="0" smtClean="0">
                <a:solidFill>
                  <a:srgbClr val="0070C0"/>
                </a:solidFill>
              </a:rPr>
              <a:t>has </a:t>
            </a:r>
            <a:r>
              <a:rPr lang="en-GB" i="1" dirty="0">
                <a:solidFill>
                  <a:srgbClr val="0070C0"/>
                </a:solidFill>
              </a:rPr>
              <a:t>raised the learners' confidence and motivation to </a:t>
            </a:r>
            <a:r>
              <a:rPr lang="en-GB" i="1" dirty="0" smtClean="0">
                <a:solidFill>
                  <a:srgbClr val="0070C0"/>
                </a:solidFill>
              </a:rPr>
              <a:t>       	succeed)</a:t>
            </a:r>
          </a:p>
          <a:p>
            <a:pPr eaLnBrk="1" fontAlgn="auto" hangingPunct="1">
              <a:spcAft>
                <a:spcPts val="0"/>
              </a:spcAft>
              <a:buFont typeface="Wingdings" panose="05000000000000000000" pitchFamily="2" charset="2"/>
              <a:buChar char="ü"/>
              <a:defRPr/>
            </a:pPr>
            <a:r>
              <a:rPr lang="en-GB" dirty="0" smtClean="0">
                <a:solidFill>
                  <a:srgbClr val="FF0000"/>
                </a:solidFill>
              </a:rPr>
              <a:t>41% o </a:t>
            </a:r>
            <a:r>
              <a:rPr lang="en-GB" dirty="0" err="1" smtClean="0">
                <a:solidFill>
                  <a:srgbClr val="FF0000"/>
                </a:solidFill>
              </a:rPr>
              <a:t>ddysgwyr</a:t>
            </a:r>
            <a:r>
              <a:rPr lang="en-GB" dirty="0" smtClean="0">
                <a:solidFill>
                  <a:srgbClr val="FF0000"/>
                </a:solidFill>
              </a:rPr>
              <a:t> PYD </a:t>
            </a:r>
            <a:r>
              <a:rPr lang="en-GB" dirty="0" err="1" smtClean="0">
                <a:solidFill>
                  <a:srgbClr val="FF0000"/>
                </a:solidFill>
              </a:rPr>
              <a:t>wedi</a:t>
            </a:r>
            <a:r>
              <a:rPr lang="en-GB" dirty="0" smtClean="0">
                <a:solidFill>
                  <a:srgbClr val="FF0000"/>
                </a:solidFill>
              </a:rPr>
              <a:t> </a:t>
            </a:r>
            <a:r>
              <a:rPr lang="en-GB" dirty="0" err="1" smtClean="0">
                <a:solidFill>
                  <a:srgbClr val="FF0000"/>
                </a:solidFill>
              </a:rPr>
              <a:t>ennill</a:t>
            </a:r>
            <a:r>
              <a:rPr lang="en-GB" dirty="0" smtClean="0">
                <a:solidFill>
                  <a:srgbClr val="FF0000"/>
                </a:solidFill>
              </a:rPr>
              <a:t> TL2+ </a:t>
            </a:r>
            <a:r>
              <a:rPr lang="en-GB" dirty="0" err="1" smtClean="0">
                <a:solidFill>
                  <a:srgbClr val="FF0000"/>
                </a:solidFill>
              </a:rPr>
              <a:t>yn</a:t>
            </a:r>
            <a:r>
              <a:rPr lang="en-GB" dirty="0" smtClean="0">
                <a:solidFill>
                  <a:srgbClr val="FF0000"/>
                </a:solidFill>
              </a:rPr>
              <a:t> 2015, </a:t>
            </a:r>
            <a:r>
              <a:rPr lang="en-GB" dirty="0" err="1" smtClean="0">
                <a:solidFill>
                  <a:srgbClr val="FF0000"/>
                </a:solidFill>
              </a:rPr>
              <a:t>cynnydd</a:t>
            </a:r>
            <a:r>
              <a:rPr lang="en-GB" dirty="0" smtClean="0">
                <a:solidFill>
                  <a:srgbClr val="FF0000"/>
                </a:solidFill>
              </a:rPr>
              <a:t> </a:t>
            </a:r>
            <a:r>
              <a:rPr lang="en-GB" dirty="0" err="1" smtClean="0">
                <a:solidFill>
                  <a:srgbClr val="FF0000"/>
                </a:solidFill>
              </a:rPr>
              <a:t>arwyddocaol</a:t>
            </a:r>
            <a:r>
              <a:rPr lang="en-GB" dirty="0" smtClean="0">
                <a:solidFill>
                  <a:srgbClr val="FF0000"/>
                </a:solidFill>
              </a:rPr>
              <a:t> a </a:t>
            </a:r>
            <a:r>
              <a:rPr lang="en-GB" dirty="0" err="1" smtClean="0">
                <a:solidFill>
                  <a:srgbClr val="FF0000"/>
                </a:solidFill>
              </a:rPr>
              <a:t>sylweddol</a:t>
            </a:r>
            <a:r>
              <a:rPr lang="en-GB" dirty="0" smtClean="0">
                <a:solidFill>
                  <a:srgbClr val="FF0000"/>
                </a:solidFill>
              </a:rPr>
              <a:t> </a:t>
            </a:r>
            <a:r>
              <a:rPr lang="en-GB" dirty="0" err="1" smtClean="0">
                <a:solidFill>
                  <a:srgbClr val="FF0000"/>
                </a:solidFill>
              </a:rPr>
              <a:t>uwch</a:t>
            </a:r>
            <a:r>
              <a:rPr lang="en-GB" dirty="0" smtClean="0">
                <a:solidFill>
                  <a:srgbClr val="FF0000"/>
                </a:solidFill>
              </a:rPr>
              <a:t> </a:t>
            </a:r>
            <a:r>
              <a:rPr lang="en-GB" dirty="0" err="1" smtClean="0">
                <a:solidFill>
                  <a:srgbClr val="FF0000"/>
                </a:solidFill>
              </a:rPr>
              <a:t>na’r</a:t>
            </a:r>
            <a:r>
              <a:rPr lang="en-GB" dirty="0" smtClean="0">
                <a:solidFill>
                  <a:srgbClr val="FF0000"/>
                </a:solidFill>
              </a:rPr>
              <a:t> </a:t>
            </a:r>
            <a:r>
              <a:rPr lang="en-GB" dirty="0" err="1" smtClean="0">
                <a:solidFill>
                  <a:srgbClr val="FF0000"/>
                </a:solidFill>
              </a:rPr>
              <a:t>ganran</a:t>
            </a:r>
            <a:r>
              <a:rPr lang="en-GB" dirty="0" smtClean="0">
                <a:solidFill>
                  <a:srgbClr val="FF0000"/>
                </a:solidFill>
              </a:rPr>
              <a:t> </a:t>
            </a:r>
            <a:r>
              <a:rPr lang="en-GB" dirty="0" err="1" smtClean="0">
                <a:solidFill>
                  <a:srgbClr val="FF0000"/>
                </a:solidFill>
              </a:rPr>
              <a:t>genedlaethol</a:t>
            </a:r>
            <a:r>
              <a:rPr lang="en-GB" dirty="0" smtClean="0">
                <a:solidFill>
                  <a:srgbClr val="FF0000"/>
                </a:solidFill>
              </a:rPr>
              <a:t>.</a:t>
            </a:r>
          </a:p>
          <a:p>
            <a:pPr marL="0" indent="0" eaLnBrk="1" fontAlgn="auto" hangingPunct="1">
              <a:spcAft>
                <a:spcPts val="0"/>
              </a:spcAft>
              <a:buFont typeface="Arial" panose="020B0604020202020204" pitchFamily="34" charset="0"/>
              <a:buNone/>
              <a:defRPr/>
            </a:pPr>
            <a:r>
              <a:rPr lang="en-GB" dirty="0" smtClean="0">
                <a:solidFill>
                  <a:srgbClr val="FF0000"/>
                </a:solidFill>
              </a:rPr>
              <a:t>    (41</a:t>
            </a:r>
            <a:r>
              <a:rPr lang="en-GB" dirty="0">
                <a:solidFill>
                  <a:srgbClr val="FF0000"/>
                </a:solidFill>
              </a:rPr>
              <a:t>% of </a:t>
            </a:r>
            <a:r>
              <a:rPr lang="en-GB" dirty="0" smtClean="0">
                <a:solidFill>
                  <a:srgbClr val="FF0000"/>
                </a:solidFill>
              </a:rPr>
              <a:t>FSM learners have achieved TL2 </a:t>
            </a:r>
            <a:r>
              <a:rPr lang="en-GB" dirty="0">
                <a:solidFill>
                  <a:srgbClr val="FF0000"/>
                </a:solidFill>
              </a:rPr>
              <a:t>+ in 2015, a significant </a:t>
            </a:r>
            <a:r>
              <a:rPr lang="en-GB" dirty="0" smtClean="0">
                <a:solidFill>
                  <a:srgbClr val="FF0000"/>
                </a:solidFill>
              </a:rPr>
              <a:t>increase and </a:t>
            </a:r>
            <a:r>
              <a:rPr lang="en-GB" dirty="0">
                <a:solidFill>
                  <a:srgbClr val="FF0000"/>
                </a:solidFill>
              </a:rPr>
              <a:t>significantly  </a:t>
            </a:r>
            <a:r>
              <a:rPr lang="en-GB" dirty="0" smtClean="0">
                <a:solidFill>
                  <a:srgbClr val="FF0000"/>
                </a:solidFill>
              </a:rPr>
              <a:t>                                                         higher </a:t>
            </a:r>
            <a:r>
              <a:rPr lang="en-GB" dirty="0">
                <a:solidFill>
                  <a:srgbClr val="FF0000"/>
                </a:solidFill>
              </a:rPr>
              <a:t>than the national </a:t>
            </a:r>
            <a:r>
              <a:rPr lang="en-GB" dirty="0" smtClean="0">
                <a:solidFill>
                  <a:srgbClr val="FF0000"/>
                </a:solidFill>
              </a:rPr>
              <a:t>average)</a:t>
            </a:r>
            <a:endParaRPr lang="en-GB" dirty="0">
              <a:solidFill>
                <a:srgbClr val="FF0000"/>
              </a:solidFill>
            </a:endParaRPr>
          </a:p>
        </p:txBody>
      </p:sp>
    </p:spTree>
    <p:extLst>
      <p:ext uri="{BB962C8B-B14F-4D97-AF65-F5344CB8AC3E}">
        <p14:creationId xmlns:p14="http://schemas.microsoft.com/office/powerpoint/2010/main" val="6132193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550" y="52388"/>
            <a:ext cx="10515600" cy="1325562"/>
          </a:xfrm>
        </p:spPr>
        <p:txBody>
          <a:bodyPr rtlCol="0">
            <a:normAutofit/>
          </a:bodyPr>
          <a:lstStyle/>
          <a:p>
            <a:pPr eaLnBrk="1" fontAlgn="auto" hangingPunct="1">
              <a:spcAft>
                <a:spcPts val="0"/>
              </a:spcAft>
              <a:defRPr/>
            </a:pPr>
            <a:r>
              <a:rPr lang="en-GB" sz="3600" b="1" dirty="0" err="1" smtClean="0">
                <a:latin typeface="+mn-lt"/>
              </a:rPr>
              <a:t>Amcanion</a:t>
            </a:r>
            <a:r>
              <a:rPr lang="en-GB" sz="3600" b="1" dirty="0" smtClean="0">
                <a:latin typeface="+mn-lt"/>
              </a:rPr>
              <a:t> / </a:t>
            </a:r>
            <a:r>
              <a:rPr lang="en-GB" sz="3600" b="1" i="1" dirty="0" smtClean="0">
                <a:solidFill>
                  <a:srgbClr val="0070C0"/>
                </a:solidFill>
                <a:latin typeface="+mn-lt"/>
              </a:rPr>
              <a:t>Objectives</a:t>
            </a:r>
            <a:r>
              <a:rPr lang="en-GB" sz="3600" b="1" dirty="0" smtClean="0">
                <a:latin typeface="+mn-lt"/>
              </a:rPr>
              <a:t>:</a:t>
            </a:r>
            <a:endParaRPr lang="en-GB" sz="3600" b="1" dirty="0">
              <a:latin typeface="+mn-lt"/>
            </a:endParaRPr>
          </a:p>
        </p:txBody>
      </p:sp>
      <p:sp>
        <p:nvSpPr>
          <p:cNvPr id="33795" name="Content Placeholder 2"/>
          <p:cNvSpPr>
            <a:spLocks noGrp="1"/>
          </p:cNvSpPr>
          <p:nvPr>
            <p:ph idx="1"/>
          </p:nvPr>
        </p:nvSpPr>
        <p:spPr>
          <a:xfrm>
            <a:off x="371475" y="1274763"/>
            <a:ext cx="11644313" cy="4733925"/>
          </a:xfrm>
        </p:spPr>
        <p:txBody>
          <a:bodyPr>
            <a:normAutofit fontScale="92500" lnSpcReduction="10000"/>
          </a:bodyPr>
          <a:lstStyle/>
          <a:p>
            <a:pPr eaLnBrk="1" hangingPunct="1">
              <a:buFont typeface="Wingdings" panose="05000000000000000000" pitchFamily="2" charset="2"/>
              <a:buChar char="ü"/>
              <a:defRPr/>
            </a:pPr>
            <a:r>
              <a:rPr lang="en-GB" altLang="en-US" dirty="0" err="1" smtClean="0"/>
              <a:t>Cau</a:t>
            </a:r>
            <a:r>
              <a:rPr lang="en-GB" altLang="en-US" dirty="0" smtClean="0"/>
              <a:t> </a:t>
            </a:r>
            <a:r>
              <a:rPr lang="en-GB" altLang="en-US" dirty="0" err="1" smtClean="0"/>
              <a:t>effaith</a:t>
            </a:r>
            <a:r>
              <a:rPr lang="en-GB" altLang="en-US" dirty="0" smtClean="0"/>
              <a:t> </a:t>
            </a:r>
            <a:r>
              <a:rPr lang="en-GB" altLang="en-US" dirty="0" err="1" smtClean="0"/>
              <a:t>tlodi</a:t>
            </a:r>
            <a:r>
              <a:rPr lang="en-GB" altLang="en-US" dirty="0" smtClean="0"/>
              <a:t> </a:t>
            </a:r>
            <a:r>
              <a:rPr lang="en-GB" altLang="en-US" dirty="0" err="1" smtClean="0"/>
              <a:t>ar</a:t>
            </a:r>
            <a:r>
              <a:rPr lang="en-GB" altLang="en-US" dirty="0" smtClean="0"/>
              <a:t> </a:t>
            </a:r>
            <a:r>
              <a:rPr lang="en-GB" altLang="en-US" dirty="0" err="1" smtClean="0"/>
              <a:t>gyrhaeddiad</a:t>
            </a:r>
            <a:r>
              <a:rPr lang="en-GB" altLang="en-US" dirty="0" smtClean="0"/>
              <a:t> </a:t>
            </a:r>
            <a:r>
              <a:rPr lang="en-GB" altLang="en-US" dirty="0" err="1" smtClean="0"/>
              <a:t>dysgwyr</a:t>
            </a:r>
            <a:r>
              <a:rPr lang="en-GB" altLang="en-US" dirty="0" smtClean="0"/>
              <a:t> PYD</a:t>
            </a:r>
          </a:p>
          <a:p>
            <a:pPr marL="0" indent="0" eaLnBrk="1" hangingPunct="1">
              <a:buFont typeface="Arial" panose="020B0604020202020204" pitchFamily="34" charset="0"/>
              <a:buNone/>
              <a:defRPr/>
            </a:pPr>
            <a:r>
              <a:rPr lang="en-GB" altLang="en-US" i="1" dirty="0" smtClean="0">
                <a:solidFill>
                  <a:srgbClr val="0070C0"/>
                </a:solidFill>
              </a:rPr>
              <a:t>    (Reducing the impact of poverty on FSM learner attainment)</a:t>
            </a:r>
          </a:p>
          <a:p>
            <a:pPr eaLnBrk="1" hangingPunct="1">
              <a:buFont typeface="Wingdings" panose="05000000000000000000" pitchFamily="2" charset="2"/>
              <a:buChar char="ü"/>
              <a:defRPr/>
            </a:pPr>
            <a:r>
              <a:rPr lang="en-GB" altLang="en-US" dirty="0" smtClean="0"/>
              <a:t>Codi </a:t>
            </a:r>
            <a:r>
              <a:rPr lang="en-GB" altLang="en-US" dirty="0" err="1" smtClean="0"/>
              <a:t>disgwyliadau</a:t>
            </a:r>
            <a:r>
              <a:rPr lang="en-GB" altLang="en-US" dirty="0" smtClean="0"/>
              <a:t> a </a:t>
            </a:r>
            <a:r>
              <a:rPr lang="en-GB" altLang="en-US" dirty="0" err="1" smtClean="0"/>
              <a:t>hyder</a:t>
            </a:r>
            <a:r>
              <a:rPr lang="en-GB" altLang="en-US" dirty="0" smtClean="0"/>
              <a:t> </a:t>
            </a:r>
            <a:r>
              <a:rPr lang="en-GB" altLang="en-US" dirty="0" err="1" smtClean="0"/>
              <a:t>dysgwyr</a:t>
            </a:r>
            <a:r>
              <a:rPr lang="en-GB" altLang="en-US" dirty="0" smtClean="0"/>
              <a:t> </a:t>
            </a:r>
            <a:r>
              <a:rPr lang="en-GB" altLang="en-US" dirty="0" err="1" smtClean="0"/>
              <a:t>o’r</a:t>
            </a:r>
            <a:r>
              <a:rPr lang="en-GB" altLang="en-US" dirty="0" smtClean="0"/>
              <a:t> </a:t>
            </a:r>
            <a:r>
              <a:rPr lang="en-GB" altLang="en-US" dirty="0" err="1" smtClean="0"/>
              <a:t>wardiau</a:t>
            </a:r>
            <a:r>
              <a:rPr lang="en-GB" altLang="en-US" dirty="0" smtClean="0"/>
              <a:t> </a:t>
            </a:r>
            <a:r>
              <a:rPr lang="en-GB" altLang="en-US" dirty="0" err="1" smtClean="0"/>
              <a:t>amddifadedd</a:t>
            </a:r>
            <a:endParaRPr lang="en-GB" altLang="en-US" dirty="0" smtClean="0"/>
          </a:p>
          <a:p>
            <a:pPr marL="0" indent="0" eaLnBrk="1" hangingPunct="1">
              <a:buFont typeface="Arial" panose="020B0604020202020204" pitchFamily="34" charset="0"/>
              <a:buNone/>
              <a:defRPr/>
            </a:pPr>
            <a:r>
              <a:rPr lang="en-GB" altLang="en-US" i="1" dirty="0" smtClean="0">
                <a:solidFill>
                  <a:srgbClr val="0070C0"/>
                </a:solidFill>
              </a:rPr>
              <a:t>    (Raising expectations and confidence of learners from deprived wards)</a:t>
            </a:r>
          </a:p>
          <a:p>
            <a:pPr eaLnBrk="1" hangingPunct="1">
              <a:buFont typeface="Wingdings" panose="05000000000000000000" pitchFamily="2" charset="2"/>
              <a:buChar char="ü"/>
              <a:defRPr/>
            </a:pPr>
            <a:r>
              <a:rPr lang="en-GB" altLang="en-US" dirty="0" err="1" smtClean="0"/>
              <a:t>Cynyddu</a:t>
            </a:r>
            <a:r>
              <a:rPr lang="en-GB" altLang="en-US" dirty="0" smtClean="0"/>
              <a:t> </a:t>
            </a:r>
            <a:r>
              <a:rPr lang="en-GB" altLang="en-US" dirty="0" err="1" smtClean="0"/>
              <a:t>cyswllt</a:t>
            </a:r>
            <a:r>
              <a:rPr lang="en-GB" altLang="en-US" dirty="0" smtClean="0"/>
              <a:t> </a:t>
            </a:r>
            <a:r>
              <a:rPr lang="en-GB" altLang="en-US" dirty="0" err="1" smtClean="0"/>
              <a:t>gyda</a:t>
            </a:r>
            <a:r>
              <a:rPr lang="en-GB" altLang="en-US" dirty="0" smtClean="0"/>
              <a:t> </a:t>
            </a:r>
            <a:r>
              <a:rPr lang="en-GB" altLang="en-US" dirty="0" err="1" smtClean="0"/>
              <a:t>rhieni</a:t>
            </a:r>
            <a:r>
              <a:rPr lang="en-GB" altLang="en-US" dirty="0" smtClean="0"/>
              <a:t> </a:t>
            </a:r>
            <a:r>
              <a:rPr lang="en-GB" altLang="en-US" dirty="0" err="1" smtClean="0"/>
              <a:t>dysgwyr</a:t>
            </a:r>
            <a:r>
              <a:rPr lang="en-GB" altLang="en-US" dirty="0" smtClean="0"/>
              <a:t> PYD a </a:t>
            </a:r>
            <a:r>
              <a:rPr lang="en-GB" altLang="en-US" dirty="0" err="1" smtClean="0"/>
              <a:t>chartrefi</a:t>
            </a:r>
            <a:r>
              <a:rPr lang="en-GB" altLang="en-US" dirty="0" smtClean="0"/>
              <a:t> </a:t>
            </a:r>
            <a:r>
              <a:rPr lang="en-GB" altLang="en-US" dirty="0" err="1" smtClean="0"/>
              <a:t>amddifadedd</a:t>
            </a:r>
            <a:endParaRPr lang="en-GB" altLang="en-US" dirty="0"/>
          </a:p>
          <a:p>
            <a:pPr marL="0" indent="0" eaLnBrk="1" hangingPunct="1">
              <a:buFont typeface="Arial" panose="020B0604020202020204" pitchFamily="34" charset="0"/>
              <a:buNone/>
              <a:defRPr/>
            </a:pPr>
            <a:r>
              <a:rPr lang="en-GB" altLang="en-US" dirty="0" smtClean="0">
                <a:solidFill>
                  <a:srgbClr val="0070C0"/>
                </a:solidFill>
              </a:rPr>
              <a:t>    (Increasing contact with parents of FSM learners and deprived households)</a:t>
            </a:r>
          </a:p>
          <a:p>
            <a:pPr eaLnBrk="1" hangingPunct="1">
              <a:buFont typeface="Wingdings" panose="05000000000000000000" pitchFamily="2" charset="2"/>
              <a:buChar char="ü"/>
              <a:defRPr/>
            </a:pPr>
            <a:r>
              <a:rPr lang="en-GB" altLang="en-US" dirty="0" err="1" smtClean="0"/>
              <a:t>Cynyddu</a:t>
            </a:r>
            <a:r>
              <a:rPr lang="en-GB" altLang="en-US" dirty="0" smtClean="0"/>
              <a:t> y </a:t>
            </a:r>
            <a:r>
              <a:rPr lang="en-GB" altLang="en-US" dirty="0" err="1" smtClean="0"/>
              <a:t>niferoedd</a:t>
            </a:r>
            <a:r>
              <a:rPr lang="en-GB" altLang="en-US" dirty="0" smtClean="0"/>
              <a:t> o </a:t>
            </a:r>
            <a:r>
              <a:rPr lang="en-GB" altLang="en-US" dirty="0" err="1" smtClean="0"/>
              <a:t>ddisgyblion</a:t>
            </a:r>
            <a:r>
              <a:rPr lang="en-GB" altLang="en-US" dirty="0" smtClean="0"/>
              <a:t> PYD </a:t>
            </a:r>
            <a:r>
              <a:rPr lang="en-GB" altLang="en-US" dirty="0" err="1" smtClean="0"/>
              <a:t>sy’n</a:t>
            </a:r>
            <a:r>
              <a:rPr lang="en-GB" altLang="en-US" dirty="0" smtClean="0"/>
              <a:t> </a:t>
            </a:r>
            <a:r>
              <a:rPr lang="en-GB" altLang="en-US" dirty="0" err="1" smtClean="0"/>
              <a:t>dychwelyd</a:t>
            </a:r>
            <a:r>
              <a:rPr lang="en-GB" altLang="en-US" dirty="0" smtClean="0"/>
              <a:t> </a:t>
            </a:r>
            <a:r>
              <a:rPr lang="en-GB" altLang="en-US" dirty="0" err="1" smtClean="0"/>
              <a:t>i’r</a:t>
            </a:r>
            <a:r>
              <a:rPr lang="en-GB" altLang="en-US" dirty="0" smtClean="0"/>
              <a:t> 6ed </a:t>
            </a:r>
            <a:r>
              <a:rPr lang="en-GB" altLang="en-US" dirty="0" err="1" smtClean="0"/>
              <a:t>dosbarth</a:t>
            </a:r>
            <a:r>
              <a:rPr lang="en-GB" altLang="en-US" dirty="0" smtClean="0"/>
              <a:t> </a:t>
            </a:r>
          </a:p>
          <a:p>
            <a:pPr marL="0" indent="0" eaLnBrk="1" hangingPunct="1">
              <a:buFont typeface="Arial" panose="020B0604020202020204" pitchFamily="34" charset="0"/>
              <a:buNone/>
              <a:defRPr/>
            </a:pPr>
            <a:r>
              <a:rPr lang="en-GB" altLang="en-US" i="1" dirty="0" smtClean="0">
                <a:solidFill>
                  <a:srgbClr val="0070C0"/>
                </a:solidFill>
              </a:rPr>
              <a:t>    (Increasing numbers of FSM pupils returning to the sixth form)</a:t>
            </a:r>
            <a:endParaRPr lang="en-GB" altLang="en-US" sz="2400" b="1" dirty="0" smtClean="0">
              <a:solidFill>
                <a:srgbClr val="FF0000"/>
              </a:solidFill>
            </a:endParaRPr>
          </a:p>
          <a:p>
            <a:pPr marL="0" indent="0" eaLnBrk="1" hangingPunct="1">
              <a:buFont typeface="Arial" panose="020B0604020202020204" pitchFamily="34" charset="0"/>
              <a:buNone/>
              <a:defRPr/>
            </a:pPr>
            <a:endParaRPr lang="en-GB" altLang="en-US" sz="2400" b="1" dirty="0" smtClean="0">
              <a:solidFill>
                <a:srgbClr val="FF0000"/>
              </a:solidFill>
            </a:endParaRPr>
          </a:p>
          <a:p>
            <a:pPr marL="0" indent="0" eaLnBrk="1" hangingPunct="1">
              <a:buFont typeface="Arial" panose="020B0604020202020204" pitchFamily="34" charset="0"/>
              <a:buNone/>
              <a:defRPr/>
            </a:pPr>
            <a:r>
              <a:rPr lang="en-GB" altLang="en-US" sz="2400" b="1" dirty="0" smtClean="0">
                <a:solidFill>
                  <a:srgbClr val="FF0000"/>
                </a:solidFill>
              </a:rPr>
              <a:t>Mae 35% o </a:t>
            </a:r>
            <a:r>
              <a:rPr lang="en-GB" altLang="en-US" sz="2400" b="1" dirty="0" err="1" smtClean="0">
                <a:solidFill>
                  <a:srgbClr val="FF0000"/>
                </a:solidFill>
              </a:rPr>
              <a:t>ddysgwyr</a:t>
            </a:r>
            <a:r>
              <a:rPr lang="en-GB" altLang="en-US" sz="2400" b="1" dirty="0" smtClean="0">
                <a:solidFill>
                  <a:srgbClr val="FF0000"/>
                </a:solidFill>
              </a:rPr>
              <a:t> YSHO </a:t>
            </a:r>
            <a:r>
              <a:rPr lang="en-GB" altLang="en-US" sz="2400" b="1" dirty="0" err="1" smtClean="0">
                <a:solidFill>
                  <a:srgbClr val="FF0000"/>
                </a:solidFill>
              </a:rPr>
              <a:t>yn</a:t>
            </a:r>
            <a:r>
              <a:rPr lang="en-GB" altLang="en-US" sz="2400" b="1" dirty="0" smtClean="0">
                <a:solidFill>
                  <a:srgbClr val="FF0000"/>
                </a:solidFill>
              </a:rPr>
              <a:t> </a:t>
            </a:r>
            <a:r>
              <a:rPr lang="en-GB" altLang="en-US" sz="2400" b="1" dirty="0" err="1" smtClean="0">
                <a:solidFill>
                  <a:srgbClr val="FF0000"/>
                </a:solidFill>
              </a:rPr>
              <a:t>dod</a:t>
            </a:r>
            <a:r>
              <a:rPr lang="en-GB" altLang="en-US" sz="2400" b="1" dirty="0" smtClean="0">
                <a:solidFill>
                  <a:srgbClr val="FF0000"/>
                </a:solidFill>
              </a:rPr>
              <a:t> o </a:t>
            </a:r>
            <a:r>
              <a:rPr lang="en-GB" altLang="en-US" sz="2400" b="1" dirty="0" err="1" smtClean="0">
                <a:solidFill>
                  <a:srgbClr val="FF0000"/>
                </a:solidFill>
              </a:rPr>
              <a:t>ddwy</a:t>
            </a:r>
            <a:r>
              <a:rPr lang="en-GB" altLang="en-US" sz="2400" b="1" dirty="0" smtClean="0">
                <a:solidFill>
                  <a:srgbClr val="FF0000"/>
                </a:solidFill>
              </a:rPr>
              <a:t> ward </a:t>
            </a:r>
            <a:r>
              <a:rPr lang="en-GB" altLang="en-US" sz="2400" b="1" dirty="0" err="1" smtClean="0">
                <a:solidFill>
                  <a:srgbClr val="FF0000"/>
                </a:solidFill>
              </a:rPr>
              <a:t>sydd</a:t>
            </a:r>
            <a:r>
              <a:rPr lang="en-GB" altLang="en-US" sz="2400" b="1" dirty="0" smtClean="0">
                <a:solidFill>
                  <a:srgbClr val="FF0000"/>
                </a:solidFill>
              </a:rPr>
              <a:t> o </a:t>
            </a:r>
            <a:r>
              <a:rPr lang="en-GB" altLang="en-US" sz="2400" b="1" dirty="0" err="1" smtClean="0">
                <a:solidFill>
                  <a:srgbClr val="FF0000"/>
                </a:solidFill>
              </a:rPr>
              <a:t>fewn</a:t>
            </a:r>
            <a:r>
              <a:rPr lang="en-GB" altLang="en-US" sz="2400" b="1" dirty="0" smtClean="0">
                <a:solidFill>
                  <a:srgbClr val="FF0000"/>
                </a:solidFill>
              </a:rPr>
              <a:t> y 25% </a:t>
            </a:r>
            <a:r>
              <a:rPr lang="en-GB" altLang="en-US" sz="2400" b="1" dirty="0" err="1" smtClean="0">
                <a:solidFill>
                  <a:srgbClr val="FF0000"/>
                </a:solidFill>
              </a:rPr>
              <a:t>isaf</a:t>
            </a:r>
            <a:r>
              <a:rPr lang="en-GB" altLang="en-US" sz="2400" b="1" dirty="0" smtClean="0">
                <a:solidFill>
                  <a:srgbClr val="FF0000"/>
                </a:solidFill>
              </a:rPr>
              <a:t> </a:t>
            </a:r>
            <a:r>
              <a:rPr lang="en-GB" altLang="en-US" sz="2400" b="1" dirty="0" err="1" smtClean="0">
                <a:solidFill>
                  <a:srgbClr val="FF0000"/>
                </a:solidFill>
              </a:rPr>
              <a:t>yng</a:t>
            </a:r>
            <a:r>
              <a:rPr lang="en-GB" altLang="en-US" sz="2400" b="1" dirty="0" smtClean="0">
                <a:solidFill>
                  <a:srgbClr val="FF0000"/>
                </a:solidFill>
              </a:rPr>
              <a:t> </a:t>
            </a:r>
            <a:r>
              <a:rPr lang="en-GB" altLang="en-US" sz="2400" b="1" dirty="0" err="1" smtClean="0">
                <a:solidFill>
                  <a:srgbClr val="FF0000"/>
                </a:solidFill>
              </a:rPr>
              <a:t>Nghymru</a:t>
            </a:r>
            <a:r>
              <a:rPr lang="en-GB" altLang="en-US" sz="2400" b="1" dirty="0" smtClean="0">
                <a:solidFill>
                  <a:srgbClr val="FF0000"/>
                </a:solidFill>
              </a:rPr>
              <a:t> </a:t>
            </a:r>
          </a:p>
          <a:p>
            <a:pPr marL="0" indent="0" algn="ctr" eaLnBrk="1" hangingPunct="1">
              <a:buFont typeface="Arial" panose="020B0604020202020204" pitchFamily="34" charset="0"/>
              <a:buNone/>
              <a:defRPr/>
            </a:pPr>
            <a:r>
              <a:rPr lang="en-GB" altLang="en-US" sz="2400" b="1" dirty="0" smtClean="0">
                <a:solidFill>
                  <a:srgbClr val="FF0000"/>
                </a:solidFill>
              </a:rPr>
              <a:t>(35% of learners at YSHO fall within two wards within the bottom 25% in Wales)</a:t>
            </a:r>
          </a:p>
          <a:p>
            <a:pPr eaLnBrk="1" hangingPunct="1">
              <a:buFont typeface="Arial" panose="020B0604020202020204" pitchFamily="34" charset="0"/>
              <a:buNone/>
              <a:defRPr/>
            </a:pPr>
            <a:endParaRPr lang="en-GB" altLang="en-US" dirty="0" smtClean="0"/>
          </a:p>
        </p:txBody>
      </p:sp>
      <p:pic>
        <p:nvPicPr>
          <p:cNvPr id="410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91525" y="285750"/>
            <a:ext cx="2968625"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56503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7025" y="176213"/>
            <a:ext cx="11314113" cy="6678612"/>
          </a:xfrm>
          <a:prstGeom prst="rect">
            <a:avLst/>
          </a:prstGeom>
        </p:spPr>
        <p:txBody>
          <a:bodyPr>
            <a:spAutoFit/>
          </a:bodyPr>
          <a:lstStyle/>
          <a:p>
            <a:pPr algn="ctr" eaLnBrk="1" fontAlgn="auto" hangingPunct="1">
              <a:spcBef>
                <a:spcPts val="0"/>
              </a:spcBef>
              <a:spcAft>
                <a:spcPts val="0"/>
              </a:spcAft>
              <a:defRPr/>
            </a:pPr>
            <a:r>
              <a:rPr lang="en-US" sz="3600" b="1" kern="1400" dirty="0">
                <a:solidFill>
                  <a:srgbClr val="000000"/>
                </a:solidFill>
                <a:latin typeface="+mn-lt"/>
                <a:ea typeface="Times New Roman"/>
                <a:cs typeface="+mn-cs"/>
              </a:rPr>
              <a:t>RHAGLEN WAITH / </a:t>
            </a:r>
            <a:r>
              <a:rPr lang="en-US" sz="3600" b="1" i="1" kern="1400" dirty="0">
                <a:solidFill>
                  <a:srgbClr val="0070C0"/>
                </a:solidFill>
                <a:latin typeface="+mn-lt"/>
                <a:ea typeface="Times New Roman"/>
                <a:cs typeface="+mn-cs"/>
              </a:rPr>
              <a:t>WORK PROGRAMME </a:t>
            </a:r>
            <a:r>
              <a:rPr lang="en-US" sz="2800" b="1" i="1" kern="1400" dirty="0">
                <a:solidFill>
                  <a:srgbClr val="0070C0"/>
                </a:solidFill>
                <a:latin typeface="+mn-lt"/>
                <a:ea typeface="Times New Roman"/>
                <a:cs typeface="+mn-cs"/>
              </a:rPr>
              <a:t> </a:t>
            </a:r>
          </a:p>
          <a:p>
            <a:pPr marL="342900" indent="-342900" eaLnBrk="1" fontAlgn="auto" hangingPunct="1">
              <a:spcBef>
                <a:spcPts val="0"/>
              </a:spcBef>
              <a:spcAft>
                <a:spcPts val="0"/>
              </a:spcAft>
              <a:buFont typeface="Wingdings"/>
              <a:buChar char=""/>
              <a:defRPr/>
            </a:pPr>
            <a:r>
              <a:rPr lang="en-US" sz="2000" b="1" kern="1400" dirty="0" err="1">
                <a:solidFill>
                  <a:srgbClr val="000000"/>
                </a:solidFill>
                <a:latin typeface="+mn-lt"/>
                <a:ea typeface="Times New Roman"/>
                <a:cs typeface="+mn-cs"/>
              </a:rPr>
              <a:t>Medi</a:t>
            </a:r>
            <a:r>
              <a:rPr lang="en-US" sz="2000" b="1" kern="1400" dirty="0">
                <a:solidFill>
                  <a:srgbClr val="000000"/>
                </a:solidFill>
                <a:latin typeface="+mn-lt"/>
                <a:ea typeface="Times New Roman"/>
                <a:cs typeface="+mn-cs"/>
              </a:rPr>
              <a:t> / Sept 23 – 25 </a:t>
            </a:r>
            <a:endParaRPr lang="en-GB" sz="2000" kern="1400" dirty="0">
              <a:solidFill>
                <a:srgbClr val="000000"/>
              </a:solidFill>
              <a:latin typeface="+mn-lt"/>
              <a:ea typeface="Times New Roman"/>
              <a:cs typeface="+mn-cs"/>
            </a:endParaRPr>
          </a:p>
          <a:p>
            <a:pPr marL="408940" eaLnBrk="1" fontAlgn="auto" hangingPunct="1">
              <a:spcBef>
                <a:spcPts val="0"/>
              </a:spcBef>
              <a:spcAft>
                <a:spcPts val="0"/>
              </a:spcAft>
              <a:defRPr/>
            </a:pPr>
            <a:r>
              <a:rPr lang="en-US" sz="2400" kern="1400" dirty="0" err="1">
                <a:solidFill>
                  <a:srgbClr val="000000"/>
                </a:solidFill>
                <a:latin typeface="+mn-lt"/>
                <a:ea typeface="Times New Roman"/>
                <a:cs typeface="+mn-cs"/>
              </a:rPr>
              <a:t>Hyfforddiant</a:t>
            </a:r>
            <a:r>
              <a:rPr lang="en-US" sz="2400" kern="1400" dirty="0">
                <a:solidFill>
                  <a:srgbClr val="000000"/>
                </a:solidFill>
                <a:latin typeface="+mn-lt"/>
                <a:ea typeface="Times New Roman"/>
                <a:cs typeface="+mn-cs"/>
              </a:rPr>
              <a:t> </a:t>
            </a:r>
            <a:r>
              <a:rPr lang="en-US" sz="2400" kern="1400" dirty="0" err="1">
                <a:solidFill>
                  <a:srgbClr val="000000"/>
                </a:solidFill>
                <a:latin typeface="+mn-lt"/>
                <a:ea typeface="Times New Roman"/>
                <a:cs typeface="+mn-cs"/>
              </a:rPr>
              <a:t>i</a:t>
            </a:r>
            <a:r>
              <a:rPr lang="en-US" sz="2400" kern="1400" dirty="0">
                <a:solidFill>
                  <a:srgbClr val="000000"/>
                </a:solidFill>
                <a:latin typeface="+mn-lt"/>
                <a:ea typeface="Times New Roman"/>
                <a:cs typeface="+mn-cs"/>
              </a:rPr>
              <a:t> </a:t>
            </a:r>
            <a:r>
              <a:rPr lang="en-US" sz="2400" kern="1400" dirty="0" err="1">
                <a:solidFill>
                  <a:srgbClr val="000000"/>
                </a:solidFill>
                <a:latin typeface="+mn-lt"/>
                <a:ea typeface="Times New Roman"/>
                <a:cs typeface="+mn-cs"/>
              </a:rPr>
              <a:t>Ddirprwy</a:t>
            </a:r>
            <a:r>
              <a:rPr lang="en-US" sz="2400" kern="1400" dirty="0">
                <a:solidFill>
                  <a:srgbClr val="000000"/>
                </a:solidFill>
                <a:latin typeface="+mn-lt"/>
                <a:ea typeface="Times New Roman"/>
                <a:cs typeface="+mn-cs"/>
              </a:rPr>
              <a:t> </a:t>
            </a:r>
            <a:r>
              <a:rPr lang="en-US" sz="2400" kern="1400" dirty="0" err="1">
                <a:solidFill>
                  <a:srgbClr val="000000"/>
                </a:solidFill>
                <a:latin typeface="+mn-lt"/>
                <a:ea typeface="Times New Roman"/>
                <a:cs typeface="+mn-cs"/>
              </a:rPr>
              <a:t>Arweinydd</a:t>
            </a:r>
            <a:r>
              <a:rPr lang="en-US" sz="2400" kern="1400" dirty="0">
                <a:solidFill>
                  <a:srgbClr val="000000"/>
                </a:solidFill>
                <a:latin typeface="+mn-lt"/>
                <a:ea typeface="Times New Roman"/>
                <a:cs typeface="+mn-cs"/>
              </a:rPr>
              <a:t> </a:t>
            </a:r>
            <a:r>
              <a:rPr lang="en-US" sz="2400" kern="1400" dirty="0" err="1">
                <a:solidFill>
                  <a:srgbClr val="000000"/>
                </a:solidFill>
                <a:latin typeface="+mn-lt"/>
                <a:ea typeface="Times New Roman"/>
                <a:cs typeface="+mn-cs"/>
              </a:rPr>
              <a:t>Cynnydd</a:t>
            </a:r>
            <a:r>
              <a:rPr lang="en-US" sz="2400" kern="1400" dirty="0">
                <a:solidFill>
                  <a:srgbClr val="000000"/>
                </a:solidFill>
                <a:latin typeface="+mn-lt"/>
                <a:ea typeface="Times New Roman"/>
                <a:cs typeface="+mn-cs"/>
              </a:rPr>
              <a:t> Bl10/11 a </a:t>
            </a:r>
            <a:r>
              <a:rPr lang="en-US" sz="2400" kern="1400" dirty="0" err="1">
                <a:solidFill>
                  <a:srgbClr val="000000"/>
                </a:solidFill>
                <a:latin typeface="+mn-lt"/>
                <a:ea typeface="Times New Roman"/>
                <a:cs typeface="+mn-cs"/>
              </a:rPr>
              <a:t>Chymhorthydd</a:t>
            </a:r>
            <a:r>
              <a:rPr lang="en-US" sz="2400" kern="1400" dirty="0">
                <a:solidFill>
                  <a:srgbClr val="000000"/>
                </a:solidFill>
                <a:latin typeface="+mn-lt"/>
                <a:ea typeface="Times New Roman"/>
                <a:cs typeface="+mn-cs"/>
              </a:rPr>
              <a:t> </a:t>
            </a:r>
          </a:p>
          <a:p>
            <a:pPr marL="408940" eaLnBrk="1" fontAlgn="auto" hangingPunct="1">
              <a:spcBef>
                <a:spcPts val="0"/>
              </a:spcBef>
              <a:spcAft>
                <a:spcPts val="0"/>
              </a:spcAft>
              <a:defRPr/>
            </a:pPr>
            <a:r>
              <a:rPr lang="en-GB" sz="2400" i="1" kern="1400" dirty="0">
                <a:solidFill>
                  <a:srgbClr val="0070C0"/>
                </a:solidFill>
                <a:latin typeface="+mn-lt"/>
                <a:ea typeface="Times New Roman"/>
                <a:cs typeface="+mn-cs"/>
              </a:rPr>
              <a:t>(Training for </a:t>
            </a:r>
            <a:r>
              <a:rPr lang="en-GB" sz="2400" i="1" kern="1400" dirty="0" err="1">
                <a:solidFill>
                  <a:srgbClr val="0070C0"/>
                </a:solidFill>
                <a:latin typeface="+mn-lt"/>
                <a:ea typeface="Times New Roman"/>
                <a:cs typeface="+mn-cs"/>
              </a:rPr>
              <a:t>Yr</a:t>
            </a:r>
            <a:r>
              <a:rPr lang="en-GB" sz="2400" i="1" kern="1400" dirty="0">
                <a:solidFill>
                  <a:srgbClr val="0070C0"/>
                </a:solidFill>
                <a:latin typeface="+mn-lt"/>
                <a:ea typeface="Times New Roman"/>
                <a:cs typeface="+mn-cs"/>
              </a:rPr>
              <a:t> 10/11 Deputy Progress Leader and Classroom Assistant)  </a:t>
            </a:r>
          </a:p>
          <a:p>
            <a:pPr marL="342900" indent="-342900" eaLnBrk="1" fontAlgn="auto" hangingPunct="1">
              <a:spcBef>
                <a:spcPts val="0"/>
              </a:spcBef>
              <a:spcAft>
                <a:spcPts val="0"/>
              </a:spcAft>
              <a:buFont typeface="Wingdings"/>
              <a:buChar char=""/>
              <a:defRPr/>
            </a:pPr>
            <a:r>
              <a:rPr lang="en-US" sz="2000" b="1" kern="1400" dirty="0">
                <a:solidFill>
                  <a:srgbClr val="000000"/>
                </a:solidFill>
                <a:latin typeface="+mn-lt"/>
                <a:ea typeface="Times New Roman"/>
                <a:cs typeface="+mn-cs"/>
              </a:rPr>
              <a:t>Tach/ Nov 3</a:t>
            </a:r>
            <a:endParaRPr lang="en-GB" sz="2000" kern="1400" dirty="0">
              <a:solidFill>
                <a:srgbClr val="000000"/>
              </a:solidFill>
              <a:latin typeface="+mn-lt"/>
              <a:ea typeface="Times New Roman"/>
              <a:cs typeface="+mn-cs"/>
            </a:endParaRPr>
          </a:p>
          <a:p>
            <a:pPr marL="408940" eaLnBrk="1" fontAlgn="auto" hangingPunct="1">
              <a:spcBef>
                <a:spcPts val="0"/>
              </a:spcBef>
              <a:spcAft>
                <a:spcPts val="0"/>
              </a:spcAft>
              <a:defRPr/>
            </a:pPr>
            <a:r>
              <a:rPr lang="en-US" sz="2400" kern="1400" dirty="0" err="1">
                <a:solidFill>
                  <a:srgbClr val="000000"/>
                </a:solidFill>
                <a:latin typeface="+mn-lt"/>
                <a:ea typeface="Times New Roman"/>
                <a:cs typeface="+mn-cs"/>
              </a:rPr>
              <a:t>Hyfforddiant</a:t>
            </a:r>
            <a:r>
              <a:rPr lang="en-US" sz="2400" kern="1400" dirty="0">
                <a:solidFill>
                  <a:srgbClr val="000000"/>
                </a:solidFill>
                <a:latin typeface="+mn-lt"/>
                <a:ea typeface="Times New Roman"/>
                <a:cs typeface="+mn-cs"/>
              </a:rPr>
              <a:t> </a:t>
            </a:r>
            <a:r>
              <a:rPr lang="en-US" sz="2400" kern="1400" dirty="0" err="1">
                <a:solidFill>
                  <a:srgbClr val="000000"/>
                </a:solidFill>
                <a:latin typeface="+mn-lt"/>
                <a:ea typeface="Times New Roman"/>
                <a:cs typeface="+mn-cs"/>
              </a:rPr>
              <a:t>mewnol</a:t>
            </a:r>
            <a:r>
              <a:rPr lang="en-US" sz="2400" kern="1400" dirty="0">
                <a:solidFill>
                  <a:srgbClr val="000000"/>
                </a:solidFill>
                <a:latin typeface="+mn-lt"/>
                <a:ea typeface="Times New Roman"/>
                <a:cs typeface="+mn-cs"/>
              </a:rPr>
              <a:t> </a:t>
            </a:r>
            <a:r>
              <a:rPr lang="en-US" sz="2400" kern="1400" dirty="0" err="1">
                <a:solidFill>
                  <a:srgbClr val="000000"/>
                </a:solidFill>
                <a:latin typeface="+mn-lt"/>
                <a:ea typeface="Times New Roman"/>
                <a:cs typeface="+mn-cs"/>
              </a:rPr>
              <a:t>i</a:t>
            </a:r>
            <a:r>
              <a:rPr lang="en-US" sz="2400" kern="1400" dirty="0">
                <a:solidFill>
                  <a:srgbClr val="000000"/>
                </a:solidFill>
                <a:latin typeface="+mn-lt"/>
                <a:ea typeface="Times New Roman"/>
                <a:cs typeface="+mn-cs"/>
              </a:rPr>
              <a:t> 2 </a:t>
            </a:r>
            <a:r>
              <a:rPr lang="en-US" sz="2400" kern="1400" dirty="0" err="1">
                <a:solidFill>
                  <a:srgbClr val="000000"/>
                </a:solidFill>
                <a:latin typeface="+mn-lt"/>
                <a:ea typeface="Times New Roman"/>
                <a:cs typeface="+mn-cs"/>
              </a:rPr>
              <a:t>o’r</a:t>
            </a:r>
            <a:r>
              <a:rPr lang="en-US" sz="2400" kern="1400" dirty="0">
                <a:solidFill>
                  <a:srgbClr val="000000"/>
                </a:solidFill>
                <a:latin typeface="+mn-lt"/>
                <a:ea typeface="Times New Roman"/>
                <a:cs typeface="+mn-cs"/>
              </a:rPr>
              <a:t> UDR, </a:t>
            </a:r>
            <a:r>
              <a:rPr lang="en-US" sz="2400" kern="1400" dirty="0" err="1">
                <a:solidFill>
                  <a:srgbClr val="000000"/>
                </a:solidFill>
                <a:latin typeface="+mn-lt"/>
                <a:ea typeface="Times New Roman"/>
                <a:cs typeface="+mn-cs"/>
              </a:rPr>
              <a:t>Arweinydd</a:t>
            </a:r>
            <a:r>
              <a:rPr lang="en-US" sz="2400" kern="1400" dirty="0">
                <a:solidFill>
                  <a:srgbClr val="000000"/>
                </a:solidFill>
                <a:latin typeface="+mn-lt"/>
                <a:ea typeface="Times New Roman"/>
                <a:cs typeface="+mn-cs"/>
              </a:rPr>
              <a:t> </a:t>
            </a:r>
            <a:r>
              <a:rPr lang="en-US" sz="2400" kern="1400" dirty="0" err="1">
                <a:solidFill>
                  <a:srgbClr val="000000"/>
                </a:solidFill>
                <a:latin typeface="+mn-lt"/>
                <a:ea typeface="Times New Roman"/>
                <a:cs typeface="+mn-cs"/>
              </a:rPr>
              <a:t>Cynnydd</a:t>
            </a:r>
            <a:r>
              <a:rPr lang="en-US" sz="2400" kern="1400" dirty="0">
                <a:solidFill>
                  <a:srgbClr val="000000"/>
                </a:solidFill>
                <a:latin typeface="+mn-lt"/>
                <a:ea typeface="Times New Roman"/>
                <a:cs typeface="+mn-cs"/>
              </a:rPr>
              <a:t> </a:t>
            </a:r>
            <a:r>
              <a:rPr lang="en-US" sz="2400" kern="1400" dirty="0" err="1">
                <a:solidFill>
                  <a:srgbClr val="000000"/>
                </a:solidFill>
                <a:latin typeface="+mn-lt"/>
                <a:ea typeface="Times New Roman"/>
                <a:cs typeface="+mn-cs"/>
              </a:rPr>
              <a:t>Bl</a:t>
            </a:r>
            <a:r>
              <a:rPr lang="en-US" sz="2400" kern="1400" dirty="0">
                <a:solidFill>
                  <a:srgbClr val="000000"/>
                </a:solidFill>
                <a:latin typeface="+mn-lt"/>
                <a:ea typeface="Times New Roman"/>
                <a:cs typeface="+mn-cs"/>
              </a:rPr>
              <a:t> 10/11 a 2 </a:t>
            </a:r>
            <a:r>
              <a:rPr lang="en-US" sz="2400" kern="1400" dirty="0" err="1">
                <a:solidFill>
                  <a:srgbClr val="000000"/>
                </a:solidFill>
                <a:latin typeface="+mn-lt"/>
                <a:ea typeface="Times New Roman"/>
                <a:cs typeface="+mn-cs"/>
              </a:rPr>
              <a:t>Uwch</a:t>
            </a:r>
            <a:r>
              <a:rPr lang="en-US" sz="2400" kern="1400" dirty="0">
                <a:solidFill>
                  <a:srgbClr val="000000"/>
                </a:solidFill>
                <a:latin typeface="+mn-lt"/>
                <a:ea typeface="Times New Roman"/>
                <a:cs typeface="+mn-cs"/>
              </a:rPr>
              <a:t> </a:t>
            </a:r>
            <a:r>
              <a:rPr lang="en-US" sz="2400" kern="1400" dirty="0" err="1">
                <a:solidFill>
                  <a:srgbClr val="000000"/>
                </a:solidFill>
                <a:latin typeface="+mn-lt"/>
                <a:ea typeface="Times New Roman"/>
                <a:cs typeface="+mn-cs"/>
              </a:rPr>
              <a:t>Gymhorthydd</a:t>
            </a:r>
            <a:endParaRPr lang="en-US" sz="2400" kern="1400" dirty="0">
              <a:solidFill>
                <a:srgbClr val="000000"/>
              </a:solidFill>
              <a:latin typeface="+mn-lt"/>
              <a:ea typeface="Times New Roman"/>
              <a:cs typeface="+mn-cs"/>
            </a:endParaRPr>
          </a:p>
          <a:p>
            <a:pPr marL="408940" eaLnBrk="1" fontAlgn="auto" hangingPunct="1">
              <a:spcBef>
                <a:spcPts val="0"/>
              </a:spcBef>
              <a:spcAft>
                <a:spcPts val="0"/>
              </a:spcAft>
              <a:defRPr/>
            </a:pPr>
            <a:r>
              <a:rPr lang="en-US" sz="2400" i="1" kern="1400" dirty="0">
                <a:solidFill>
                  <a:srgbClr val="0070C0"/>
                </a:solidFill>
                <a:latin typeface="+mn-lt"/>
                <a:ea typeface="Times New Roman"/>
                <a:cs typeface="+mn-cs"/>
              </a:rPr>
              <a:t>(Internal training for 2 SMT, Year 10/11Progress Leader and 2 Senior Assistants)</a:t>
            </a:r>
            <a:endParaRPr lang="en-GB" sz="2400" i="1" kern="1400" dirty="0">
              <a:solidFill>
                <a:srgbClr val="0070C0"/>
              </a:solidFill>
              <a:latin typeface="+mn-lt"/>
              <a:ea typeface="Times New Roman"/>
              <a:cs typeface="+mn-cs"/>
            </a:endParaRPr>
          </a:p>
          <a:p>
            <a:pPr marL="342900" indent="-342900" eaLnBrk="1" fontAlgn="auto" hangingPunct="1">
              <a:spcBef>
                <a:spcPts val="0"/>
              </a:spcBef>
              <a:spcAft>
                <a:spcPts val="0"/>
              </a:spcAft>
              <a:buFont typeface="Wingdings"/>
              <a:buChar char=""/>
              <a:defRPr/>
            </a:pPr>
            <a:r>
              <a:rPr lang="en-US" sz="2000" b="1" kern="1400" dirty="0">
                <a:solidFill>
                  <a:srgbClr val="000000"/>
                </a:solidFill>
                <a:latin typeface="+mn-lt"/>
                <a:ea typeface="Times New Roman"/>
                <a:cs typeface="+mn-cs"/>
              </a:rPr>
              <a:t>Tach/ Nov 4 – 7</a:t>
            </a:r>
            <a:endParaRPr lang="en-GB" sz="2000" kern="1400" dirty="0">
              <a:solidFill>
                <a:srgbClr val="000000"/>
              </a:solidFill>
              <a:latin typeface="+mn-lt"/>
              <a:ea typeface="Times New Roman"/>
              <a:cs typeface="+mn-cs"/>
            </a:endParaRPr>
          </a:p>
          <a:p>
            <a:pPr marL="408940" eaLnBrk="1" fontAlgn="auto" hangingPunct="1">
              <a:spcBef>
                <a:spcPts val="0"/>
              </a:spcBef>
              <a:spcAft>
                <a:spcPts val="0"/>
              </a:spcAft>
              <a:defRPr/>
            </a:pPr>
            <a:r>
              <a:rPr lang="en-US" sz="2400" kern="1400" dirty="0" err="1">
                <a:solidFill>
                  <a:srgbClr val="000000"/>
                </a:solidFill>
                <a:latin typeface="+mn-lt"/>
                <a:ea typeface="Times New Roman"/>
                <a:cs typeface="+mn-cs"/>
              </a:rPr>
              <a:t>Cysylltu</a:t>
            </a:r>
            <a:r>
              <a:rPr lang="en-US" sz="2400" kern="1400" dirty="0">
                <a:solidFill>
                  <a:srgbClr val="000000"/>
                </a:solidFill>
                <a:latin typeface="+mn-lt"/>
                <a:ea typeface="Times New Roman"/>
                <a:cs typeface="+mn-cs"/>
              </a:rPr>
              <a:t> </a:t>
            </a:r>
            <a:r>
              <a:rPr lang="en-US" sz="2400" kern="1400" dirty="0" err="1">
                <a:solidFill>
                  <a:srgbClr val="000000"/>
                </a:solidFill>
                <a:latin typeface="+mn-lt"/>
                <a:ea typeface="Times New Roman"/>
                <a:cs typeface="+mn-cs"/>
              </a:rPr>
              <a:t>hefo</a:t>
            </a:r>
            <a:r>
              <a:rPr lang="en-US" sz="2400" kern="1400" dirty="0">
                <a:solidFill>
                  <a:srgbClr val="000000"/>
                </a:solidFill>
                <a:latin typeface="+mn-lt"/>
                <a:ea typeface="Times New Roman"/>
                <a:cs typeface="+mn-cs"/>
              </a:rPr>
              <a:t> </a:t>
            </a:r>
            <a:r>
              <a:rPr lang="en-US" sz="2400" kern="1400" dirty="0" err="1">
                <a:solidFill>
                  <a:srgbClr val="000000"/>
                </a:solidFill>
                <a:latin typeface="+mn-lt"/>
                <a:ea typeface="Times New Roman"/>
                <a:cs typeface="+mn-cs"/>
              </a:rPr>
              <a:t>cartrefi</a:t>
            </a:r>
            <a:r>
              <a:rPr lang="en-US" sz="2400" kern="1400" dirty="0">
                <a:solidFill>
                  <a:srgbClr val="000000"/>
                </a:solidFill>
                <a:latin typeface="+mn-lt"/>
                <a:ea typeface="Times New Roman"/>
                <a:cs typeface="+mn-cs"/>
              </a:rPr>
              <a:t> </a:t>
            </a:r>
            <a:r>
              <a:rPr lang="en-US" sz="2400" kern="1400" dirty="0" err="1">
                <a:solidFill>
                  <a:srgbClr val="000000"/>
                </a:solidFill>
                <a:latin typeface="+mn-lt"/>
                <a:ea typeface="Times New Roman"/>
                <a:cs typeface="+mn-cs"/>
              </a:rPr>
              <a:t>disgyblion</a:t>
            </a:r>
            <a:r>
              <a:rPr lang="en-US" sz="2400" kern="1400" dirty="0">
                <a:solidFill>
                  <a:srgbClr val="000000"/>
                </a:solidFill>
                <a:latin typeface="+mn-lt"/>
                <a:ea typeface="Times New Roman"/>
                <a:cs typeface="+mn-cs"/>
              </a:rPr>
              <a:t> PYD </a:t>
            </a:r>
            <a:r>
              <a:rPr lang="en-US" sz="2400" kern="1400" dirty="0" err="1">
                <a:solidFill>
                  <a:srgbClr val="000000"/>
                </a:solidFill>
                <a:latin typeface="+mn-lt"/>
                <a:ea typeface="Times New Roman"/>
                <a:cs typeface="+mn-cs"/>
              </a:rPr>
              <a:t>Bl</a:t>
            </a:r>
            <a:r>
              <a:rPr lang="en-US" sz="2400" kern="1400" dirty="0">
                <a:solidFill>
                  <a:srgbClr val="000000"/>
                </a:solidFill>
                <a:latin typeface="+mn-lt"/>
                <a:ea typeface="Times New Roman"/>
                <a:cs typeface="+mn-cs"/>
              </a:rPr>
              <a:t> 11 ( 21)  (</a:t>
            </a:r>
            <a:r>
              <a:rPr lang="en-US" sz="2400" kern="1400" dirty="0" err="1">
                <a:solidFill>
                  <a:srgbClr val="000000"/>
                </a:solidFill>
                <a:latin typeface="+mn-lt"/>
                <a:ea typeface="Times New Roman"/>
                <a:cs typeface="+mn-cs"/>
              </a:rPr>
              <a:t>Ffonio</a:t>
            </a:r>
            <a:r>
              <a:rPr lang="en-US" sz="2400" kern="1400" dirty="0">
                <a:solidFill>
                  <a:srgbClr val="000000"/>
                </a:solidFill>
                <a:latin typeface="+mn-lt"/>
                <a:ea typeface="Times New Roman"/>
                <a:cs typeface="+mn-cs"/>
              </a:rPr>
              <a:t> </a:t>
            </a:r>
            <a:r>
              <a:rPr lang="en-US" sz="2400" kern="1400" dirty="0" err="1">
                <a:solidFill>
                  <a:srgbClr val="000000"/>
                </a:solidFill>
                <a:latin typeface="+mn-lt"/>
                <a:ea typeface="Times New Roman"/>
                <a:cs typeface="+mn-cs"/>
              </a:rPr>
              <a:t>yn</a:t>
            </a:r>
            <a:r>
              <a:rPr lang="en-US" sz="2400" kern="1400" dirty="0">
                <a:solidFill>
                  <a:srgbClr val="000000"/>
                </a:solidFill>
                <a:latin typeface="+mn-lt"/>
                <a:ea typeface="Times New Roman"/>
                <a:cs typeface="+mn-cs"/>
              </a:rPr>
              <a:t> </a:t>
            </a:r>
            <a:r>
              <a:rPr lang="en-US" sz="2400" kern="1400" dirty="0" err="1">
                <a:solidFill>
                  <a:srgbClr val="000000"/>
                </a:solidFill>
                <a:latin typeface="+mn-lt"/>
                <a:ea typeface="Times New Roman"/>
                <a:cs typeface="+mn-cs"/>
              </a:rPr>
              <a:t>hytrach</a:t>
            </a:r>
            <a:r>
              <a:rPr lang="en-US" sz="2400" kern="1400" dirty="0">
                <a:solidFill>
                  <a:srgbClr val="000000"/>
                </a:solidFill>
                <a:latin typeface="+mn-lt"/>
                <a:ea typeface="Times New Roman"/>
                <a:cs typeface="+mn-cs"/>
              </a:rPr>
              <a:t> </a:t>
            </a:r>
            <a:r>
              <a:rPr lang="en-US" sz="2400" kern="1400" dirty="0" err="1">
                <a:solidFill>
                  <a:srgbClr val="000000"/>
                </a:solidFill>
                <a:latin typeface="+mn-lt"/>
                <a:ea typeface="Times New Roman"/>
                <a:cs typeface="+mn-cs"/>
              </a:rPr>
              <a:t>na</a:t>
            </a:r>
            <a:r>
              <a:rPr lang="en-US" sz="2400" kern="1400" dirty="0">
                <a:solidFill>
                  <a:srgbClr val="000000"/>
                </a:solidFill>
                <a:latin typeface="+mn-lt"/>
                <a:ea typeface="Times New Roman"/>
                <a:cs typeface="+mn-cs"/>
              </a:rPr>
              <a:t> </a:t>
            </a:r>
            <a:r>
              <a:rPr lang="en-US" sz="2400" kern="1400" dirty="0" err="1">
                <a:solidFill>
                  <a:srgbClr val="000000"/>
                </a:solidFill>
                <a:latin typeface="+mn-lt"/>
                <a:ea typeface="Times New Roman"/>
                <a:cs typeface="+mn-cs"/>
              </a:rPr>
              <a:t>llythyru</a:t>
            </a:r>
            <a:r>
              <a:rPr lang="en-US" sz="2400" kern="1400" dirty="0">
                <a:solidFill>
                  <a:srgbClr val="000000"/>
                </a:solidFill>
                <a:latin typeface="+mn-lt"/>
                <a:ea typeface="Times New Roman"/>
                <a:cs typeface="+mn-cs"/>
              </a:rPr>
              <a:t>)</a:t>
            </a:r>
          </a:p>
          <a:p>
            <a:pPr marL="408940" eaLnBrk="1" fontAlgn="auto" hangingPunct="1">
              <a:spcBef>
                <a:spcPts val="0"/>
              </a:spcBef>
              <a:spcAft>
                <a:spcPts val="0"/>
              </a:spcAft>
              <a:defRPr/>
            </a:pPr>
            <a:r>
              <a:rPr lang="en-GB" sz="2400" i="1" kern="1400" dirty="0">
                <a:solidFill>
                  <a:srgbClr val="0070C0"/>
                </a:solidFill>
                <a:latin typeface="+mn-lt"/>
                <a:ea typeface="Times New Roman"/>
                <a:cs typeface="+mn-cs"/>
              </a:rPr>
              <a:t>(Contact homes of  </a:t>
            </a:r>
            <a:r>
              <a:rPr lang="en-GB" sz="2400" i="1" kern="1400" dirty="0" err="1">
                <a:solidFill>
                  <a:srgbClr val="0070C0"/>
                </a:solidFill>
                <a:latin typeface="+mn-lt"/>
                <a:ea typeface="Times New Roman"/>
                <a:cs typeface="+mn-cs"/>
              </a:rPr>
              <a:t>Yr</a:t>
            </a:r>
            <a:r>
              <a:rPr lang="en-GB" sz="2400" i="1" kern="1400" dirty="0">
                <a:solidFill>
                  <a:srgbClr val="0070C0"/>
                </a:solidFill>
                <a:latin typeface="+mn-lt"/>
                <a:ea typeface="Times New Roman"/>
                <a:cs typeface="+mn-cs"/>
              </a:rPr>
              <a:t> 11 FSM pupils (21)   (Phone rather than letters)</a:t>
            </a:r>
          </a:p>
          <a:p>
            <a:pPr marL="342900" indent="-342900" eaLnBrk="1" fontAlgn="auto" hangingPunct="1">
              <a:spcBef>
                <a:spcPts val="0"/>
              </a:spcBef>
              <a:spcAft>
                <a:spcPts val="0"/>
              </a:spcAft>
              <a:buFont typeface="Wingdings"/>
              <a:buChar char=""/>
              <a:defRPr/>
            </a:pPr>
            <a:r>
              <a:rPr lang="en-US" sz="2000" b="1" kern="1400" dirty="0">
                <a:solidFill>
                  <a:srgbClr val="000000"/>
                </a:solidFill>
                <a:latin typeface="+mn-lt"/>
                <a:ea typeface="Times New Roman"/>
                <a:cs typeface="+mn-cs"/>
              </a:rPr>
              <a:t>Tach/Nov 10 – 14</a:t>
            </a:r>
            <a:endParaRPr lang="en-GB" sz="2000" kern="1400" dirty="0">
              <a:solidFill>
                <a:srgbClr val="000000"/>
              </a:solidFill>
              <a:latin typeface="+mn-lt"/>
              <a:ea typeface="Times New Roman"/>
              <a:cs typeface="+mn-cs"/>
            </a:endParaRPr>
          </a:p>
          <a:p>
            <a:pPr marL="408940" eaLnBrk="1" fontAlgn="auto" hangingPunct="1">
              <a:spcBef>
                <a:spcPts val="0"/>
              </a:spcBef>
              <a:spcAft>
                <a:spcPts val="0"/>
              </a:spcAft>
              <a:defRPr/>
            </a:pPr>
            <a:r>
              <a:rPr lang="en-US" sz="2400" kern="1400" dirty="0" err="1">
                <a:solidFill>
                  <a:srgbClr val="000000"/>
                </a:solidFill>
                <a:latin typeface="+mn-lt"/>
                <a:ea typeface="Times New Roman"/>
                <a:cs typeface="+mn-cs"/>
              </a:rPr>
              <a:t>Gweithdai</a:t>
            </a:r>
            <a:r>
              <a:rPr lang="en-US" sz="2400" kern="1400" dirty="0">
                <a:solidFill>
                  <a:srgbClr val="000000"/>
                </a:solidFill>
                <a:latin typeface="+mn-lt"/>
                <a:ea typeface="Times New Roman"/>
                <a:cs typeface="+mn-cs"/>
              </a:rPr>
              <a:t> </a:t>
            </a:r>
            <a:r>
              <a:rPr lang="en-US" sz="2400" kern="1400" dirty="0" err="1">
                <a:solidFill>
                  <a:srgbClr val="000000"/>
                </a:solidFill>
                <a:latin typeface="+mn-lt"/>
                <a:ea typeface="Times New Roman"/>
                <a:cs typeface="+mn-cs"/>
              </a:rPr>
              <a:t>hefo’r</a:t>
            </a:r>
            <a:r>
              <a:rPr lang="en-US" sz="2400" kern="1400" dirty="0">
                <a:solidFill>
                  <a:srgbClr val="000000"/>
                </a:solidFill>
                <a:latin typeface="+mn-lt"/>
                <a:ea typeface="Times New Roman"/>
                <a:cs typeface="+mn-cs"/>
              </a:rPr>
              <a:t> </a:t>
            </a:r>
            <a:r>
              <a:rPr lang="en-US" sz="2400" kern="1400" dirty="0" err="1">
                <a:solidFill>
                  <a:srgbClr val="000000"/>
                </a:solidFill>
                <a:latin typeface="+mn-lt"/>
                <a:ea typeface="Times New Roman"/>
                <a:cs typeface="+mn-cs"/>
              </a:rPr>
              <a:t>teuluoedd</a:t>
            </a:r>
            <a:r>
              <a:rPr lang="en-US" sz="2400" kern="1400" dirty="0">
                <a:solidFill>
                  <a:srgbClr val="000000"/>
                </a:solidFill>
                <a:latin typeface="+mn-lt"/>
                <a:ea typeface="Times New Roman"/>
                <a:cs typeface="+mn-cs"/>
              </a:rPr>
              <a:t> </a:t>
            </a:r>
            <a:r>
              <a:rPr lang="en-US" sz="2400" kern="1400" dirty="0" err="1">
                <a:solidFill>
                  <a:srgbClr val="000000"/>
                </a:solidFill>
                <a:latin typeface="+mn-lt"/>
                <a:ea typeface="Times New Roman"/>
                <a:cs typeface="+mn-cs"/>
              </a:rPr>
              <a:t>er</a:t>
            </a:r>
            <a:r>
              <a:rPr lang="en-US" sz="2400" kern="1400" dirty="0">
                <a:solidFill>
                  <a:srgbClr val="000000"/>
                </a:solidFill>
                <a:latin typeface="+mn-lt"/>
                <a:ea typeface="Times New Roman"/>
                <a:cs typeface="+mn-cs"/>
              </a:rPr>
              <a:t> </a:t>
            </a:r>
            <a:r>
              <a:rPr lang="en-US" sz="2400" kern="1400" dirty="0" err="1">
                <a:solidFill>
                  <a:srgbClr val="000000"/>
                </a:solidFill>
                <a:latin typeface="+mn-lt"/>
                <a:ea typeface="Times New Roman"/>
                <a:cs typeface="+mn-cs"/>
              </a:rPr>
              <a:t>mwyn</a:t>
            </a:r>
            <a:r>
              <a:rPr lang="en-US" sz="2400" kern="1400" dirty="0">
                <a:solidFill>
                  <a:srgbClr val="000000"/>
                </a:solidFill>
                <a:latin typeface="+mn-lt"/>
                <a:ea typeface="Times New Roman"/>
                <a:cs typeface="+mn-cs"/>
              </a:rPr>
              <a:t> </a:t>
            </a:r>
            <a:r>
              <a:rPr lang="en-US" sz="2400" kern="1400" dirty="0" err="1">
                <a:solidFill>
                  <a:srgbClr val="000000"/>
                </a:solidFill>
                <a:latin typeface="+mn-lt"/>
                <a:ea typeface="Times New Roman"/>
                <a:cs typeface="+mn-cs"/>
              </a:rPr>
              <a:t>cwblhau’r</a:t>
            </a:r>
            <a:r>
              <a:rPr lang="en-US" sz="2400" kern="1400" dirty="0">
                <a:solidFill>
                  <a:srgbClr val="000000"/>
                </a:solidFill>
                <a:latin typeface="+mn-lt"/>
                <a:ea typeface="Times New Roman"/>
                <a:cs typeface="+mn-cs"/>
              </a:rPr>
              <a:t> </a:t>
            </a:r>
            <a:r>
              <a:rPr lang="en-US" sz="2400" kern="1400" dirty="0" err="1">
                <a:solidFill>
                  <a:srgbClr val="000000"/>
                </a:solidFill>
                <a:latin typeface="+mn-lt"/>
                <a:ea typeface="Times New Roman"/>
                <a:cs typeface="+mn-cs"/>
              </a:rPr>
              <a:t>Llofnod</a:t>
            </a:r>
            <a:r>
              <a:rPr lang="en-US" sz="2400" kern="1400" dirty="0">
                <a:solidFill>
                  <a:srgbClr val="000000"/>
                </a:solidFill>
                <a:latin typeface="+mn-lt"/>
                <a:ea typeface="Times New Roman"/>
                <a:cs typeface="+mn-cs"/>
              </a:rPr>
              <a:t> </a:t>
            </a:r>
            <a:r>
              <a:rPr lang="en-US" sz="2400" kern="1400" dirty="0" err="1">
                <a:solidFill>
                  <a:srgbClr val="000000"/>
                </a:solidFill>
                <a:latin typeface="+mn-lt"/>
                <a:ea typeface="Times New Roman"/>
                <a:cs typeface="+mn-cs"/>
              </a:rPr>
              <a:t>Teulu</a:t>
            </a:r>
            <a:endParaRPr lang="en-US" sz="2400" kern="1400" dirty="0">
              <a:solidFill>
                <a:srgbClr val="000000"/>
              </a:solidFill>
              <a:latin typeface="+mn-lt"/>
              <a:ea typeface="Times New Roman"/>
              <a:cs typeface="+mn-cs"/>
            </a:endParaRPr>
          </a:p>
          <a:p>
            <a:pPr marL="408940" eaLnBrk="1" fontAlgn="auto" hangingPunct="1">
              <a:spcBef>
                <a:spcPts val="0"/>
              </a:spcBef>
              <a:spcAft>
                <a:spcPts val="0"/>
              </a:spcAft>
              <a:defRPr/>
            </a:pPr>
            <a:r>
              <a:rPr lang="en-GB" sz="2400" i="1" kern="1400" dirty="0">
                <a:solidFill>
                  <a:srgbClr val="0070C0"/>
                </a:solidFill>
                <a:latin typeface="+mn-lt"/>
                <a:ea typeface="Times New Roman"/>
                <a:cs typeface="+mn-cs"/>
              </a:rPr>
              <a:t>(Workshops with the families to complete the Family</a:t>
            </a:r>
            <a:r>
              <a:rPr lang="en-US" sz="2400" i="1" kern="1400" dirty="0">
                <a:solidFill>
                  <a:srgbClr val="0070C0"/>
                </a:solidFill>
                <a:latin typeface="+mn-lt"/>
                <a:ea typeface="Times New Roman"/>
                <a:cs typeface="+mn-cs"/>
              </a:rPr>
              <a:t> </a:t>
            </a:r>
            <a:r>
              <a:rPr lang="en-GB" sz="2400" i="1" kern="1400" dirty="0">
                <a:solidFill>
                  <a:srgbClr val="0070C0"/>
                </a:solidFill>
                <a:latin typeface="+mn-lt"/>
                <a:ea typeface="Times New Roman"/>
                <a:cs typeface="+mn-cs"/>
              </a:rPr>
              <a:t>Signature)</a:t>
            </a:r>
            <a:endParaRPr lang="en-US" sz="2400" i="1" kern="1400" dirty="0">
              <a:solidFill>
                <a:srgbClr val="0070C0"/>
              </a:solidFill>
              <a:latin typeface="+mn-lt"/>
              <a:ea typeface="Times New Roman"/>
              <a:cs typeface="+mn-cs"/>
            </a:endParaRPr>
          </a:p>
          <a:p>
            <a:pPr marL="408940" eaLnBrk="1" fontAlgn="auto" hangingPunct="1">
              <a:spcBef>
                <a:spcPts val="0"/>
              </a:spcBef>
              <a:spcAft>
                <a:spcPts val="0"/>
              </a:spcAft>
              <a:defRPr/>
            </a:pPr>
            <a:endParaRPr lang="en-US" sz="2400" kern="1400" dirty="0">
              <a:solidFill>
                <a:srgbClr val="000000"/>
              </a:solidFill>
              <a:latin typeface="+mn-lt"/>
              <a:ea typeface="Times New Roman"/>
              <a:cs typeface="+mn-cs"/>
            </a:endParaRPr>
          </a:p>
          <a:p>
            <a:pPr marL="408940" eaLnBrk="1" fontAlgn="auto" hangingPunct="1">
              <a:spcBef>
                <a:spcPts val="0"/>
              </a:spcBef>
              <a:spcAft>
                <a:spcPts val="0"/>
              </a:spcAft>
              <a:defRPr/>
            </a:pPr>
            <a:endParaRPr lang="en-US" sz="2400" kern="1400" dirty="0">
              <a:solidFill>
                <a:srgbClr val="000000"/>
              </a:solidFill>
              <a:latin typeface="+mn-lt"/>
              <a:ea typeface="Times New Roman"/>
              <a:cs typeface="+mn-cs"/>
            </a:endParaRPr>
          </a:p>
          <a:p>
            <a:pPr marL="408940" eaLnBrk="1" fontAlgn="auto" hangingPunct="1">
              <a:spcBef>
                <a:spcPts val="0"/>
              </a:spcBef>
              <a:spcAft>
                <a:spcPts val="0"/>
              </a:spcAft>
              <a:defRPr/>
            </a:pPr>
            <a:endParaRPr lang="en-US" sz="2400" kern="1400" dirty="0">
              <a:solidFill>
                <a:srgbClr val="000000"/>
              </a:solidFill>
              <a:latin typeface="+mn-lt"/>
              <a:ea typeface="Times New Roman"/>
              <a:cs typeface="+mn-cs"/>
            </a:endParaRPr>
          </a:p>
          <a:p>
            <a:pPr marL="408940" eaLnBrk="1" fontAlgn="auto" hangingPunct="1">
              <a:spcBef>
                <a:spcPts val="0"/>
              </a:spcBef>
              <a:spcAft>
                <a:spcPts val="0"/>
              </a:spcAft>
              <a:defRPr/>
            </a:pPr>
            <a:endParaRPr lang="en-US" sz="2400" kern="1400" dirty="0">
              <a:solidFill>
                <a:srgbClr val="000000"/>
              </a:solidFill>
              <a:latin typeface="+mn-lt"/>
              <a:ea typeface="Times New Roman"/>
              <a:cs typeface="+mn-cs"/>
            </a:endParaRPr>
          </a:p>
          <a:p>
            <a:pPr marL="408940" eaLnBrk="1" fontAlgn="auto" hangingPunct="1">
              <a:spcBef>
                <a:spcPts val="0"/>
              </a:spcBef>
              <a:spcAft>
                <a:spcPts val="0"/>
              </a:spcAft>
              <a:defRPr/>
            </a:pPr>
            <a:endParaRPr lang="en-GB" sz="2400" kern="1400" dirty="0">
              <a:solidFill>
                <a:srgbClr val="000000"/>
              </a:solidFill>
              <a:latin typeface="+mn-lt"/>
              <a:ea typeface="Times New Roman"/>
              <a:cs typeface="+mn-cs"/>
            </a:endParaRPr>
          </a:p>
        </p:txBody>
      </p:sp>
      <p:sp>
        <p:nvSpPr>
          <p:cNvPr id="4" name="Rectangle 3"/>
          <p:cNvSpPr/>
          <p:nvPr/>
        </p:nvSpPr>
        <p:spPr>
          <a:xfrm>
            <a:off x="401638" y="4926013"/>
            <a:ext cx="11164887" cy="1816100"/>
          </a:xfrm>
          <a:prstGeom prst="rect">
            <a:avLst/>
          </a:prstGeom>
        </p:spPr>
        <p:txBody>
          <a:bodyPr>
            <a:spAutoFit/>
          </a:bodyPr>
          <a:lstStyle/>
          <a:p>
            <a:pPr marL="342900" indent="-342900" eaLnBrk="1" fontAlgn="auto" hangingPunct="1">
              <a:spcBef>
                <a:spcPts val="0"/>
              </a:spcBef>
              <a:spcAft>
                <a:spcPts val="0"/>
              </a:spcAft>
              <a:buFont typeface="Wingdings"/>
              <a:buChar char=""/>
              <a:defRPr/>
            </a:pPr>
            <a:r>
              <a:rPr lang="en-US" sz="2000" b="1" kern="1400" dirty="0">
                <a:solidFill>
                  <a:srgbClr val="000000"/>
                </a:solidFill>
                <a:latin typeface="Calibri" pitchFamily="34" charset="0"/>
                <a:ea typeface="Times New Roman"/>
                <a:cs typeface="+mn-cs"/>
              </a:rPr>
              <a:t>Tach/Nov 17 - 21</a:t>
            </a:r>
            <a:endParaRPr lang="en-GB" sz="2000" kern="1400" dirty="0">
              <a:solidFill>
                <a:srgbClr val="000000"/>
              </a:solidFill>
              <a:latin typeface="Calibri" pitchFamily="34" charset="0"/>
              <a:ea typeface="Times New Roman"/>
              <a:cs typeface="+mn-cs"/>
            </a:endParaRPr>
          </a:p>
          <a:p>
            <a:pPr marL="408940" eaLnBrk="1" fontAlgn="auto" hangingPunct="1">
              <a:spcBef>
                <a:spcPts val="0"/>
              </a:spcBef>
              <a:spcAft>
                <a:spcPts val="0"/>
              </a:spcAft>
              <a:defRPr/>
            </a:pPr>
            <a:r>
              <a:rPr lang="en-US" sz="2400" kern="1400" dirty="0" err="1">
                <a:solidFill>
                  <a:srgbClr val="000000"/>
                </a:solidFill>
                <a:latin typeface="Calibri" pitchFamily="34" charset="0"/>
                <a:ea typeface="Times New Roman"/>
                <a:cs typeface="+mn-cs"/>
              </a:rPr>
              <a:t>Dadansoddi’r</a:t>
            </a:r>
            <a:r>
              <a:rPr lang="en-US" sz="2400" kern="1400" dirty="0">
                <a:solidFill>
                  <a:srgbClr val="000000"/>
                </a:solidFill>
                <a:latin typeface="Calibri" pitchFamily="34" charset="0"/>
                <a:ea typeface="Times New Roman"/>
                <a:cs typeface="+mn-cs"/>
              </a:rPr>
              <a:t> </a:t>
            </a:r>
            <a:r>
              <a:rPr lang="en-US" sz="2400" kern="1400" dirty="0" err="1">
                <a:solidFill>
                  <a:srgbClr val="000000"/>
                </a:solidFill>
                <a:latin typeface="Calibri" pitchFamily="34" charset="0"/>
                <a:ea typeface="Times New Roman"/>
                <a:cs typeface="+mn-cs"/>
              </a:rPr>
              <a:t>canlyniadau</a:t>
            </a:r>
            <a:r>
              <a:rPr lang="en-US" sz="2400" kern="1400" dirty="0">
                <a:solidFill>
                  <a:srgbClr val="000000"/>
                </a:solidFill>
                <a:latin typeface="Calibri" pitchFamily="34" charset="0"/>
                <a:ea typeface="Times New Roman"/>
                <a:cs typeface="+mn-cs"/>
              </a:rPr>
              <a:t>.  </a:t>
            </a:r>
            <a:r>
              <a:rPr lang="en-US" sz="2400" kern="1400" dirty="0" err="1">
                <a:solidFill>
                  <a:srgbClr val="000000"/>
                </a:solidFill>
                <a:latin typeface="Calibri" pitchFamily="34" charset="0"/>
                <a:ea typeface="Times New Roman"/>
                <a:cs typeface="+mn-cs"/>
              </a:rPr>
              <a:t>Cynllunio</a:t>
            </a:r>
            <a:r>
              <a:rPr lang="en-US" sz="2400" kern="1400" dirty="0">
                <a:solidFill>
                  <a:srgbClr val="000000"/>
                </a:solidFill>
                <a:latin typeface="Calibri" pitchFamily="34" charset="0"/>
                <a:ea typeface="Times New Roman"/>
                <a:cs typeface="+mn-cs"/>
              </a:rPr>
              <a:t> </a:t>
            </a:r>
            <a:r>
              <a:rPr lang="en-US" sz="2400" kern="1400" dirty="0" err="1">
                <a:solidFill>
                  <a:srgbClr val="000000"/>
                </a:solidFill>
                <a:latin typeface="Calibri" pitchFamily="34" charset="0"/>
                <a:ea typeface="Times New Roman"/>
                <a:cs typeface="+mn-cs"/>
              </a:rPr>
              <a:t>cefnogaeth</a:t>
            </a:r>
            <a:r>
              <a:rPr lang="en-US" sz="2400" kern="1400" dirty="0">
                <a:solidFill>
                  <a:srgbClr val="000000"/>
                </a:solidFill>
                <a:latin typeface="Calibri" pitchFamily="34" charset="0"/>
                <a:ea typeface="Times New Roman"/>
                <a:cs typeface="+mn-cs"/>
              </a:rPr>
              <a:t> </a:t>
            </a:r>
            <a:r>
              <a:rPr lang="en-US" sz="2400" kern="1400" dirty="0" err="1">
                <a:solidFill>
                  <a:srgbClr val="000000"/>
                </a:solidFill>
                <a:latin typeface="Calibri" pitchFamily="34" charset="0"/>
                <a:ea typeface="Times New Roman"/>
                <a:cs typeface="+mn-cs"/>
              </a:rPr>
              <a:t>ar</a:t>
            </a:r>
            <a:r>
              <a:rPr lang="en-US" sz="2400" kern="1400" dirty="0">
                <a:solidFill>
                  <a:srgbClr val="000000"/>
                </a:solidFill>
                <a:latin typeface="Calibri" pitchFamily="34" charset="0"/>
                <a:ea typeface="Times New Roman"/>
                <a:cs typeface="+mn-cs"/>
              </a:rPr>
              <a:t>  </a:t>
            </a:r>
            <a:r>
              <a:rPr lang="en-US" sz="2400" kern="1400" dirty="0" err="1">
                <a:solidFill>
                  <a:srgbClr val="000000"/>
                </a:solidFill>
                <a:latin typeface="Calibri" pitchFamily="34" charset="0"/>
                <a:ea typeface="Times New Roman"/>
                <a:cs typeface="+mn-cs"/>
              </a:rPr>
              <a:t>gyfer</a:t>
            </a:r>
            <a:r>
              <a:rPr lang="en-US" sz="2400" kern="1400" dirty="0">
                <a:solidFill>
                  <a:srgbClr val="000000"/>
                </a:solidFill>
                <a:latin typeface="Calibri" pitchFamily="34" charset="0"/>
                <a:ea typeface="Times New Roman"/>
                <a:cs typeface="+mn-cs"/>
              </a:rPr>
              <a:t> </a:t>
            </a:r>
            <a:r>
              <a:rPr lang="en-US" sz="2400" kern="1400" dirty="0" err="1">
                <a:solidFill>
                  <a:srgbClr val="000000"/>
                </a:solidFill>
                <a:latin typeface="Calibri" pitchFamily="34" charset="0"/>
                <a:ea typeface="Times New Roman"/>
                <a:cs typeface="+mn-cs"/>
              </a:rPr>
              <a:t>disgyblion</a:t>
            </a:r>
            <a:r>
              <a:rPr lang="en-US" sz="2400" kern="1400" dirty="0">
                <a:solidFill>
                  <a:srgbClr val="000000"/>
                </a:solidFill>
                <a:latin typeface="Calibri" pitchFamily="34" charset="0"/>
                <a:ea typeface="Times New Roman"/>
                <a:cs typeface="+mn-cs"/>
              </a:rPr>
              <a:t> </a:t>
            </a:r>
            <a:r>
              <a:rPr lang="en-US" sz="2400" kern="1400" dirty="0" err="1">
                <a:solidFill>
                  <a:srgbClr val="000000"/>
                </a:solidFill>
                <a:latin typeface="Calibri" pitchFamily="34" charset="0"/>
                <a:ea typeface="Times New Roman"/>
                <a:cs typeface="+mn-cs"/>
              </a:rPr>
              <a:t>a’u</a:t>
            </a:r>
            <a:r>
              <a:rPr lang="en-US" sz="2400" kern="1400" dirty="0">
                <a:solidFill>
                  <a:srgbClr val="000000"/>
                </a:solidFill>
                <a:latin typeface="Calibri" pitchFamily="34" charset="0"/>
                <a:ea typeface="Times New Roman"/>
                <a:cs typeface="+mn-cs"/>
              </a:rPr>
              <a:t> </a:t>
            </a:r>
            <a:r>
              <a:rPr lang="en-US" sz="2400" kern="1400" dirty="0" err="1">
                <a:solidFill>
                  <a:srgbClr val="000000"/>
                </a:solidFill>
                <a:latin typeface="Calibri" pitchFamily="34" charset="0"/>
                <a:ea typeface="Times New Roman"/>
                <a:cs typeface="+mn-cs"/>
              </a:rPr>
              <a:t>teuluoedd</a:t>
            </a:r>
            <a:r>
              <a:rPr lang="en-US" sz="2400" kern="1400" dirty="0">
                <a:solidFill>
                  <a:srgbClr val="000000"/>
                </a:solidFill>
                <a:latin typeface="Calibri" pitchFamily="34" charset="0"/>
                <a:ea typeface="Times New Roman"/>
                <a:cs typeface="+mn-cs"/>
              </a:rPr>
              <a:t>.</a:t>
            </a:r>
            <a:endParaRPr lang="en-GB" sz="2400" kern="1400" dirty="0">
              <a:solidFill>
                <a:srgbClr val="000000"/>
              </a:solidFill>
              <a:latin typeface="Calibri" pitchFamily="34" charset="0"/>
              <a:ea typeface="Times New Roman"/>
              <a:cs typeface="+mn-cs"/>
            </a:endParaRPr>
          </a:p>
          <a:p>
            <a:pPr eaLnBrk="1" fontAlgn="auto" hangingPunct="1">
              <a:spcBef>
                <a:spcPts val="0"/>
              </a:spcBef>
              <a:spcAft>
                <a:spcPts val="0"/>
              </a:spcAft>
              <a:defRPr/>
            </a:pPr>
            <a:r>
              <a:rPr lang="en-GB" sz="2400" kern="1400" dirty="0">
                <a:solidFill>
                  <a:srgbClr val="0070C0"/>
                </a:solidFill>
                <a:latin typeface="Calibri" pitchFamily="34" charset="0"/>
                <a:ea typeface="Times New Roman"/>
                <a:cs typeface="+mn-cs"/>
              </a:rPr>
              <a:t>      (Analyse results. Planning support for pupils and their families)</a:t>
            </a:r>
            <a:endParaRPr lang="en-US" sz="2400" kern="1400" dirty="0">
              <a:solidFill>
                <a:srgbClr val="0070C0"/>
              </a:solidFill>
              <a:latin typeface="Calibri" pitchFamily="34" charset="0"/>
              <a:ea typeface="Times New Roman"/>
              <a:cs typeface="+mn-cs"/>
            </a:endParaRPr>
          </a:p>
          <a:p>
            <a:pPr marL="342900" indent="-342900" eaLnBrk="1" fontAlgn="auto" hangingPunct="1">
              <a:spcBef>
                <a:spcPts val="0"/>
              </a:spcBef>
              <a:spcAft>
                <a:spcPts val="0"/>
              </a:spcAft>
              <a:buFont typeface="Wingdings"/>
              <a:buChar char=""/>
              <a:defRPr/>
            </a:pPr>
            <a:r>
              <a:rPr lang="en-US" sz="2000" b="1" kern="1400" dirty="0" err="1">
                <a:solidFill>
                  <a:srgbClr val="000000"/>
                </a:solidFill>
                <a:latin typeface="Calibri" pitchFamily="34" charset="0"/>
                <a:ea typeface="Times New Roman"/>
                <a:cs typeface="+mn-cs"/>
              </a:rPr>
              <a:t>Mawrth</a:t>
            </a:r>
            <a:r>
              <a:rPr lang="en-US" sz="2000" b="1" kern="1400" dirty="0">
                <a:solidFill>
                  <a:srgbClr val="000000"/>
                </a:solidFill>
                <a:latin typeface="Calibri" pitchFamily="34" charset="0"/>
                <a:ea typeface="Times New Roman"/>
                <a:cs typeface="+mn-cs"/>
              </a:rPr>
              <a:t>/March 17</a:t>
            </a:r>
            <a:endParaRPr lang="en-GB" sz="2000" b="1" kern="1400" dirty="0">
              <a:solidFill>
                <a:srgbClr val="000000"/>
              </a:solidFill>
              <a:latin typeface="Calibri" pitchFamily="34" charset="0"/>
              <a:ea typeface="Times New Roman"/>
              <a:cs typeface="+mn-cs"/>
            </a:endParaRPr>
          </a:p>
          <a:p>
            <a:pPr marL="408940" eaLnBrk="1" fontAlgn="auto" hangingPunct="1">
              <a:spcBef>
                <a:spcPts val="0"/>
              </a:spcBef>
              <a:spcAft>
                <a:spcPts val="0"/>
              </a:spcAft>
              <a:defRPr/>
            </a:pPr>
            <a:r>
              <a:rPr lang="en-US" sz="2400" kern="1400" dirty="0" err="1">
                <a:solidFill>
                  <a:srgbClr val="000000"/>
                </a:solidFill>
                <a:latin typeface="Calibri" pitchFamily="34" charset="0"/>
                <a:ea typeface="Times New Roman"/>
                <a:cs typeface="+mn-cs"/>
              </a:rPr>
              <a:t>Sesiwn</a:t>
            </a:r>
            <a:r>
              <a:rPr lang="en-US" sz="2400" kern="1400" dirty="0">
                <a:solidFill>
                  <a:srgbClr val="000000"/>
                </a:solidFill>
                <a:latin typeface="Calibri" pitchFamily="34" charset="0"/>
                <a:ea typeface="Times New Roman"/>
                <a:cs typeface="+mn-cs"/>
              </a:rPr>
              <a:t> </a:t>
            </a:r>
            <a:r>
              <a:rPr lang="en-US" sz="2400" kern="1400" dirty="0" err="1">
                <a:solidFill>
                  <a:srgbClr val="000000"/>
                </a:solidFill>
                <a:latin typeface="Calibri" pitchFamily="34" charset="0"/>
                <a:ea typeface="Times New Roman"/>
                <a:cs typeface="+mn-cs"/>
              </a:rPr>
              <a:t>ddysgu</a:t>
            </a:r>
            <a:r>
              <a:rPr lang="en-US" sz="2400" kern="1400" dirty="0">
                <a:solidFill>
                  <a:srgbClr val="000000"/>
                </a:solidFill>
                <a:latin typeface="Calibri" pitchFamily="34" charset="0"/>
                <a:ea typeface="Times New Roman"/>
                <a:cs typeface="+mn-cs"/>
              </a:rPr>
              <a:t>  (</a:t>
            </a:r>
            <a:r>
              <a:rPr lang="en-US" sz="2400" i="1" kern="1400" dirty="0">
                <a:solidFill>
                  <a:srgbClr val="0070C0"/>
                </a:solidFill>
                <a:latin typeface="Calibri" pitchFamily="34" charset="0"/>
                <a:ea typeface="Times New Roman"/>
                <a:cs typeface="+mn-cs"/>
              </a:rPr>
              <a:t>Learning session)  </a:t>
            </a:r>
            <a:r>
              <a:rPr lang="en-US" sz="2400" kern="1400" dirty="0">
                <a:solidFill>
                  <a:srgbClr val="000000"/>
                </a:solidFill>
                <a:latin typeface="Calibri" pitchFamily="34" charset="0"/>
                <a:ea typeface="Times New Roman"/>
                <a:cs typeface="+mn-cs"/>
              </a:rPr>
              <a:t>(</a:t>
            </a:r>
            <a:r>
              <a:rPr lang="en-US" sz="2400" kern="1400" dirty="0" err="1">
                <a:solidFill>
                  <a:srgbClr val="000000"/>
                </a:solidFill>
                <a:latin typeface="Calibri" pitchFamily="34" charset="0"/>
                <a:ea typeface="Times New Roman"/>
                <a:cs typeface="+mn-cs"/>
              </a:rPr>
              <a:t>Canolfan</a:t>
            </a:r>
            <a:r>
              <a:rPr lang="en-US" sz="2400" kern="1400" dirty="0">
                <a:solidFill>
                  <a:srgbClr val="000000"/>
                </a:solidFill>
                <a:latin typeface="Calibri" pitchFamily="34" charset="0"/>
                <a:ea typeface="Times New Roman"/>
                <a:cs typeface="+mn-cs"/>
              </a:rPr>
              <a:t> Beacon, </a:t>
            </a:r>
            <a:r>
              <a:rPr lang="en-US" sz="2400" kern="1400" dirty="0" err="1">
                <a:solidFill>
                  <a:srgbClr val="000000"/>
                </a:solidFill>
                <a:latin typeface="Calibri" pitchFamily="34" charset="0"/>
                <a:ea typeface="Times New Roman"/>
                <a:cs typeface="+mn-cs"/>
              </a:rPr>
              <a:t>Caernarfon</a:t>
            </a:r>
            <a:r>
              <a:rPr lang="en-US" sz="2400" kern="1400" dirty="0">
                <a:solidFill>
                  <a:srgbClr val="000000"/>
                </a:solidFill>
                <a:latin typeface="Calibri" pitchFamily="34" charset="0"/>
                <a:ea typeface="Times New Roman"/>
                <a:cs typeface="+mn-cs"/>
              </a:rPr>
              <a:t>)</a:t>
            </a:r>
            <a:endParaRPr lang="en-GB" sz="2400" dirty="0">
              <a:latin typeface="+mn-lt"/>
              <a:cs typeface="+mn-cs"/>
            </a:endParaRPr>
          </a:p>
        </p:txBody>
      </p:sp>
    </p:spTree>
    <p:extLst>
      <p:ext uri="{BB962C8B-B14F-4D97-AF65-F5344CB8AC3E}">
        <p14:creationId xmlns:p14="http://schemas.microsoft.com/office/powerpoint/2010/main" val="19186291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530225" y="312738"/>
            <a:ext cx="11207750" cy="6332537"/>
          </a:xfrm>
        </p:spPr>
        <p:txBody>
          <a:bodyPr rtlCol="0">
            <a:normAutofit fontScale="92500" lnSpcReduction="20000"/>
          </a:bodyPr>
          <a:lstStyle/>
          <a:p>
            <a:pPr marL="0" indent="0" eaLnBrk="1" fontAlgn="auto" hangingPunct="1">
              <a:spcAft>
                <a:spcPts val="0"/>
              </a:spcAft>
              <a:buFont typeface="Arial" panose="020B0604020202020204" pitchFamily="34" charset="0"/>
              <a:buNone/>
              <a:defRPr/>
            </a:pPr>
            <a:r>
              <a:rPr lang="en-GB" sz="3500" b="1" dirty="0"/>
              <a:t>Beth </a:t>
            </a:r>
            <a:r>
              <a:rPr lang="en-GB" sz="3500" b="1" dirty="0" err="1"/>
              <a:t>yw’r</a:t>
            </a:r>
            <a:r>
              <a:rPr lang="en-GB" sz="3500" b="1" dirty="0"/>
              <a:t> </a:t>
            </a:r>
            <a:r>
              <a:rPr lang="en-GB" sz="3500" b="1" dirty="0" err="1"/>
              <a:t>Llofnod</a:t>
            </a:r>
            <a:r>
              <a:rPr lang="en-GB" sz="3500" b="1" dirty="0"/>
              <a:t> </a:t>
            </a:r>
            <a:r>
              <a:rPr lang="en-GB" sz="3500" b="1" dirty="0" err="1" smtClean="0"/>
              <a:t>Dysgu</a:t>
            </a:r>
            <a:r>
              <a:rPr lang="en-GB" sz="3500" b="1" dirty="0" smtClean="0"/>
              <a:t> </a:t>
            </a:r>
            <a:r>
              <a:rPr lang="en-GB" sz="3500" b="1" dirty="0" err="1" smtClean="0"/>
              <a:t>Teulu</a:t>
            </a:r>
            <a:r>
              <a:rPr lang="en-GB" sz="3500" b="1" dirty="0" smtClean="0"/>
              <a:t>?</a:t>
            </a:r>
            <a:r>
              <a:rPr lang="en-GB" sz="3500" b="1" dirty="0"/>
              <a:t> </a:t>
            </a:r>
            <a:r>
              <a:rPr lang="en-GB" sz="3500" b="1" dirty="0" smtClean="0"/>
              <a:t> </a:t>
            </a:r>
          </a:p>
          <a:p>
            <a:pPr marL="0" indent="0" eaLnBrk="1" fontAlgn="auto" hangingPunct="1">
              <a:spcAft>
                <a:spcPts val="0"/>
              </a:spcAft>
              <a:buFont typeface="Arial" panose="020B0604020202020204" pitchFamily="34" charset="0"/>
              <a:buNone/>
              <a:defRPr/>
            </a:pPr>
            <a:r>
              <a:rPr lang="en-GB" sz="3500" b="1" i="1" dirty="0" smtClean="0">
                <a:solidFill>
                  <a:srgbClr val="0070C0"/>
                </a:solidFill>
              </a:rPr>
              <a:t>What </a:t>
            </a:r>
            <a:r>
              <a:rPr lang="en-GB" sz="3500" b="1" i="1" dirty="0">
                <a:solidFill>
                  <a:srgbClr val="0070C0"/>
                </a:solidFill>
              </a:rPr>
              <a:t>is a Family Learning Signature</a:t>
            </a:r>
            <a:r>
              <a:rPr lang="en-GB" sz="3500" b="1" i="1" dirty="0" smtClean="0">
                <a:solidFill>
                  <a:srgbClr val="0070C0"/>
                </a:solidFill>
              </a:rPr>
              <a:t>?</a:t>
            </a:r>
            <a:endParaRPr lang="en-GB" sz="2000" b="1" dirty="0"/>
          </a:p>
          <a:p>
            <a:pPr eaLnBrk="1" fontAlgn="auto" hangingPunct="1">
              <a:spcAft>
                <a:spcPts val="0"/>
              </a:spcAft>
              <a:buFont typeface="Wingdings" panose="05000000000000000000" pitchFamily="2" charset="2"/>
              <a:buChar char="ü"/>
              <a:defRPr/>
            </a:pPr>
            <a:endParaRPr lang="en-GB" sz="2600" dirty="0" smtClean="0"/>
          </a:p>
          <a:p>
            <a:pPr eaLnBrk="1" fontAlgn="auto" hangingPunct="1">
              <a:spcAft>
                <a:spcPts val="0"/>
              </a:spcAft>
              <a:buFont typeface="Wingdings" panose="05000000000000000000" pitchFamily="2" charset="2"/>
              <a:buChar char="ü"/>
              <a:defRPr/>
            </a:pPr>
            <a:r>
              <a:rPr lang="en-GB" sz="2600" dirty="0" err="1" smtClean="0"/>
              <a:t>Mae’r</a:t>
            </a:r>
            <a:r>
              <a:rPr lang="en-GB" sz="2600" dirty="0" smtClean="0"/>
              <a:t> </a:t>
            </a:r>
            <a:r>
              <a:rPr lang="en-GB" sz="2600" dirty="0" err="1"/>
              <a:t>Llofnod</a:t>
            </a:r>
            <a:r>
              <a:rPr lang="en-GB" sz="2600" dirty="0"/>
              <a:t> </a:t>
            </a:r>
            <a:r>
              <a:rPr lang="en-GB" sz="2600" dirty="0" err="1"/>
              <a:t>Teulu</a:t>
            </a:r>
            <a:r>
              <a:rPr lang="en-GB" sz="2600" dirty="0"/>
              <a:t> </a:t>
            </a:r>
            <a:r>
              <a:rPr lang="en-GB" sz="2600" dirty="0" err="1"/>
              <a:t>yn</a:t>
            </a:r>
            <a:r>
              <a:rPr lang="en-GB" sz="2600" dirty="0"/>
              <a:t> </a:t>
            </a:r>
            <a:r>
              <a:rPr lang="en-GB" sz="2600" dirty="0" err="1" smtClean="0"/>
              <a:t>gyfle</a:t>
            </a:r>
            <a:r>
              <a:rPr lang="en-GB" sz="2600" dirty="0" smtClean="0"/>
              <a:t>  </a:t>
            </a:r>
            <a:r>
              <a:rPr lang="en-GB" sz="2600" dirty="0" err="1"/>
              <a:t>i</a:t>
            </a:r>
            <a:r>
              <a:rPr lang="en-GB" sz="2600" dirty="0"/>
              <a:t> </a:t>
            </a:r>
            <a:r>
              <a:rPr lang="en-GB" sz="2600" dirty="0" err="1"/>
              <a:t>deuluoedd</a:t>
            </a:r>
            <a:r>
              <a:rPr lang="en-GB" sz="2600" dirty="0"/>
              <a:t> </a:t>
            </a:r>
            <a:r>
              <a:rPr lang="en-GB" sz="2600" dirty="0" err="1"/>
              <a:t>ddod</a:t>
            </a:r>
            <a:r>
              <a:rPr lang="en-GB" sz="2600" dirty="0"/>
              <a:t> at </a:t>
            </a:r>
            <a:r>
              <a:rPr lang="en-GB" sz="2600" dirty="0" err="1"/>
              <a:t>ei</a:t>
            </a:r>
            <a:r>
              <a:rPr lang="en-GB" sz="2600" dirty="0"/>
              <a:t> </a:t>
            </a:r>
            <a:r>
              <a:rPr lang="en-GB" sz="2600" dirty="0" err="1"/>
              <a:t>gilydd</a:t>
            </a:r>
            <a:r>
              <a:rPr lang="en-GB" sz="2600" dirty="0"/>
              <a:t> a </a:t>
            </a:r>
            <a:r>
              <a:rPr lang="en-GB" sz="2600" dirty="0" err="1"/>
              <a:t>threulio</a:t>
            </a:r>
            <a:r>
              <a:rPr lang="en-GB" sz="2600" dirty="0"/>
              <a:t> </a:t>
            </a:r>
            <a:r>
              <a:rPr lang="en-GB" sz="2600" dirty="0" err="1"/>
              <a:t>amser</a:t>
            </a:r>
            <a:r>
              <a:rPr lang="en-GB" sz="2600" dirty="0"/>
              <a:t> </a:t>
            </a:r>
            <a:r>
              <a:rPr lang="en-GB" sz="2600" dirty="0" err="1"/>
              <a:t>yn</a:t>
            </a:r>
            <a:r>
              <a:rPr lang="en-GB" sz="2600" dirty="0"/>
              <a:t> </a:t>
            </a:r>
            <a:r>
              <a:rPr lang="en-GB" sz="2600" dirty="0" err="1"/>
              <a:t>trafod</a:t>
            </a:r>
            <a:r>
              <a:rPr lang="en-GB" sz="2600" dirty="0"/>
              <a:t> </a:t>
            </a:r>
            <a:r>
              <a:rPr lang="en-GB" sz="2600" dirty="0" err="1"/>
              <a:t>eu</a:t>
            </a:r>
            <a:r>
              <a:rPr lang="en-GB" sz="2600" dirty="0"/>
              <a:t> </a:t>
            </a:r>
            <a:r>
              <a:rPr lang="en-GB" sz="2600" dirty="0" err="1"/>
              <a:t>cryfderau</a:t>
            </a:r>
            <a:r>
              <a:rPr lang="en-GB" sz="2600" dirty="0"/>
              <a:t> </a:t>
            </a:r>
            <a:r>
              <a:rPr lang="en-GB" sz="2600" dirty="0" err="1"/>
              <a:t>fel</a:t>
            </a:r>
            <a:r>
              <a:rPr lang="en-GB" sz="2600" dirty="0"/>
              <a:t> </a:t>
            </a:r>
            <a:r>
              <a:rPr lang="en-GB" sz="2600" dirty="0" err="1"/>
              <a:t>dysgwyr</a:t>
            </a:r>
            <a:r>
              <a:rPr lang="en-GB" sz="2600" dirty="0"/>
              <a:t>, a </a:t>
            </a:r>
            <a:r>
              <a:rPr lang="en-GB" sz="2600" dirty="0" err="1"/>
              <a:t>beth</a:t>
            </a:r>
            <a:r>
              <a:rPr lang="en-GB" sz="2600" dirty="0"/>
              <a:t> </a:t>
            </a:r>
            <a:r>
              <a:rPr lang="en-GB" sz="2600" dirty="0" err="1"/>
              <a:t>yw</a:t>
            </a:r>
            <a:r>
              <a:rPr lang="en-GB" sz="2600" dirty="0"/>
              <a:t> </a:t>
            </a:r>
            <a:r>
              <a:rPr lang="en-GB" sz="2600" dirty="0" err="1"/>
              <a:t>eu</a:t>
            </a:r>
            <a:r>
              <a:rPr lang="en-GB" sz="2600" dirty="0"/>
              <a:t> </a:t>
            </a:r>
            <a:r>
              <a:rPr lang="en-GB" sz="2600" dirty="0" err="1"/>
              <a:t>hanghenion</a:t>
            </a:r>
            <a:r>
              <a:rPr lang="en-GB" sz="2600" dirty="0"/>
              <a:t> </a:t>
            </a:r>
            <a:r>
              <a:rPr lang="en-GB" sz="2600" dirty="0" err="1"/>
              <a:t>fel</a:t>
            </a:r>
            <a:r>
              <a:rPr lang="en-GB" sz="2600" dirty="0"/>
              <a:t> </a:t>
            </a:r>
            <a:r>
              <a:rPr lang="en-GB" sz="2600" dirty="0" err="1"/>
              <a:t>dysgwyr</a:t>
            </a:r>
            <a:r>
              <a:rPr lang="en-GB" sz="2600" dirty="0"/>
              <a:t>. </a:t>
            </a:r>
            <a:r>
              <a:rPr lang="en-GB" sz="2600" dirty="0" smtClean="0"/>
              <a:t>  </a:t>
            </a:r>
          </a:p>
          <a:p>
            <a:pPr eaLnBrk="1" fontAlgn="auto" hangingPunct="1">
              <a:spcAft>
                <a:spcPts val="0"/>
              </a:spcAft>
              <a:buFont typeface="Arial" panose="020B0604020202020204" pitchFamily="34" charset="0"/>
              <a:buNone/>
              <a:defRPr/>
            </a:pPr>
            <a:r>
              <a:rPr lang="en-GB" sz="2600" i="1" dirty="0" smtClean="0">
                <a:solidFill>
                  <a:srgbClr val="002060"/>
                </a:solidFill>
              </a:rPr>
              <a:t>     </a:t>
            </a:r>
            <a:r>
              <a:rPr lang="en-GB" sz="2600" i="1" dirty="0" smtClean="0">
                <a:solidFill>
                  <a:srgbClr val="0070C0"/>
                </a:solidFill>
              </a:rPr>
              <a:t>(The family learning signature is an opportunity for families to come together and spend time discussing their learning strengths and needs)</a:t>
            </a:r>
          </a:p>
          <a:p>
            <a:pPr eaLnBrk="1" fontAlgn="auto" hangingPunct="1">
              <a:spcAft>
                <a:spcPts val="0"/>
              </a:spcAft>
              <a:buFont typeface="Arial" panose="020B0604020202020204" pitchFamily="34" charset="0"/>
              <a:buNone/>
              <a:defRPr/>
            </a:pPr>
            <a:endParaRPr lang="en-GB" sz="2600" i="1" dirty="0" smtClean="0">
              <a:solidFill>
                <a:srgbClr val="002060"/>
              </a:solidFill>
            </a:endParaRPr>
          </a:p>
          <a:p>
            <a:pPr eaLnBrk="1" fontAlgn="auto" hangingPunct="1">
              <a:spcAft>
                <a:spcPts val="0"/>
              </a:spcAft>
              <a:buFont typeface="Wingdings" panose="05000000000000000000" pitchFamily="2" charset="2"/>
              <a:buChar char="ü"/>
              <a:defRPr/>
            </a:pPr>
            <a:r>
              <a:rPr lang="en-GB" sz="2600" dirty="0" err="1" smtClean="0"/>
              <a:t>Mae’n</a:t>
            </a:r>
            <a:r>
              <a:rPr lang="en-GB" sz="2600" dirty="0" smtClean="0"/>
              <a:t> </a:t>
            </a:r>
            <a:r>
              <a:rPr lang="en-GB" sz="2600" dirty="0" err="1"/>
              <a:t>ysgogi</a:t>
            </a:r>
            <a:r>
              <a:rPr lang="en-GB" sz="2600" dirty="0"/>
              <a:t> </a:t>
            </a:r>
            <a:r>
              <a:rPr lang="en-GB" sz="2600" dirty="0" err="1"/>
              <a:t>teuluoedd</a:t>
            </a:r>
            <a:r>
              <a:rPr lang="en-GB" sz="2600" dirty="0"/>
              <a:t> </a:t>
            </a:r>
            <a:r>
              <a:rPr lang="en-GB" sz="2600" dirty="0" err="1"/>
              <a:t>i</a:t>
            </a:r>
            <a:r>
              <a:rPr lang="en-GB" sz="2600" dirty="0"/>
              <a:t> </a:t>
            </a:r>
            <a:r>
              <a:rPr lang="en-GB" sz="2600" dirty="0" err="1"/>
              <a:t>feddwl</a:t>
            </a:r>
            <a:r>
              <a:rPr lang="en-GB" sz="2600" dirty="0"/>
              <a:t> a bod </a:t>
            </a:r>
            <a:r>
              <a:rPr lang="en-GB" sz="2600" dirty="0" err="1"/>
              <a:t>yn</a:t>
            </a:r>
            <a:r>
              <a:rPr lang="en-GB" sz="2600" dirty="0"/>
              <a:t> </a:t>
            </a:r>
            <a:r>
              <a:rPr lang="en-GB" sz="2600" dirty="0" err="1"/>
              <a:t>falch</a:t>
            </a:r>
            <a:r>
              <a:rPr lang="en-GB" sz="2600" dirty="0"/>
              <a:t> o </a:t>
            </a:r>
            <a:r>
              <a:rPr lang="en-GB" sz="2600" dirty="0" err="1"/>
              <a:t>beth</a:t>
            </a:r>
            <a:r>
              <a:rPr lang="en-GB" sz="2600" dirty="0"/>
              <a:t> </a:t>
            </a:r>
            <a:r>
              <a:rPr lang="en-GB" sz="2600" dirty="0" err="1"/>
              <a:t>maent</a:t>
            </a:r>
            <a:r>
              <a:rPr lang="en-GB" sz="2600" dirty="0"/>
              <a:t> </a:t>
            </a:r>
            <a:r>
              <a:rPr lang="en-GB" sz="2600" dirty="0" err="1"/>
              <a:t>yn</a:t>
            </a:r>
            <a:r>
              <a:rPr lang="en-GB" sz="2600" dirty="0"/>
              <a:t> </a:t>
            </a:r>
            <a:r>
              <a:rPr lang="en-GB" sz="2600" dirty="0" err="1"/>
              <a:t>ei</a:t>
            </a:r>
            <a:r>
              <a:rPr lang="en-GB" sz="2600" dirty="0"/>
              <a:t> </a:t>
            </a:r>
            <a:r>
              <a:rPr lang="en-GB" sz="2600" dirty="0" err="1"/>
              <a:t>gyflawni</a:t>
            </a:r>
            <a:r>
              <a:rPr lang="en-GB" sz="2600" dirty="0"/>
              <a:t> </a:t>
            </a:r>
            <a:r>
              <a:rPr lang="en-GB" sz="2600" dirty="0" err="1"/>
              <a:t>yn</a:t>
            </a:r>
            <a:r>
              <a:rPr lang="en-GB" sz="2600" dirty="0"/>
              <a:t> </a:t>
            </a:r>
            <a:r>
              <a:rPr lang="en-GB" sz="2600" dirty="0" err="1"/>
              <a:t>dda</a:t>
            </a:r>
            <a:r>
              <a:rPr lang="en-GB" sz="2600" dirty="0"/>
              <a:t> </a:t>
            </a:r>
            <a:r>
              <a:rPr lang="en-GB" sz="2600" dirty="0" err="1"/>
              <a:t>fel</a:t>
            </a:r>
            <a:r>
              <a:rPr lang="en-GB" sz="2600" dirty="0"/>
              <a:t> </a:t>
            </a:r>
            <a:r>
              <a:rPr lang="en-GB" sz="2600" dirty="0" err="1"/>
              <a:t>teulu</a:t>
            </a:r>
            <a:r>
              <a:rPr lang="en-GB" sz="2600" dirty="0"/>
              <a:t> ac </a:t>
            </a:r>
            <a:r>
              <a:rPr lang="en-GB" sz="2600" dirty="0" err="1"/>
              <a:t>mae</a:t>
            </a:r>
            <a:r>
              <a:rPr lang="en-GB" sz="2600" dirty="0"/>
              <a:t> </a:t>
            </a:r>
            <a:r>
              <a:rPr lang="en-GB" sz="2600" dirty="0" err="1"/>
              <a:t>hefyd</a:t>
            </a:r>
            <a:r>
              <a:rPr lang="en-GB" sz="2600" dirty="0"/>
              <a:t> </a:t>
            </a:r>
            <a:r>
              <a:rPr lang="en-GB" sz="2600" dirty="0" err="1"/>
              <a:t>yn</a:t>
            </a:r>
            <a:r>
              <a:rPr lang="en-GB" sz="2600" dirty="0"/>
              <a:t> </a:t>
            </a:r>
            <a:r>
              <a:rPr lang="en-GB" sz="2600" dirty="0" err="1"/>
              <a:t>arddangos</a:t>
            </a:r>
            <a:r>
              <a:rPr lang="en-GB" sz="2600" dirty="0"/>
              <a:t> yr </a:t>
            </a:r>
            <a:r>
              <a:rPr lang="en-GB" sz="2600" dirty="0" err="1"/>
              <a:t>ardaloedd</a:t>
            </a:r>
            <a:r>
              <a:rPr lang="en-GB" sz="2600" dirty="0"/>
              <a:t> </a:t>
            </a:r>
            <a:r>
              <a:rPr lang="en-GB" sz="2600" dirty="0" err="1"/>
              <a:t>lle</a:t>
            </a:r>
            <a:r>
              <a:rPr lang="en-GB" sz="2600" dirty="0"/>
              <a:t> y </a:t>
            </a:r>
            <a:r>
              <a:rPr lang="en-GB" sz="2600" dirty="0" err="1"/>
              <a:t>maent</a:t>
            </a:r>
            <a:r>
              <a:rPr lang="en-GB" sz="2600" dirty="0"/>
              <a:t> </a:t>
            </a:r>
            <a:r>
              <a:rPr lang="en-GB" sz="2600" dirty="0" err="1"/>
              <a:t>angen</a:t>
            </a:r>
            <a:r>
              <a:rPr lang="en-GB" sz="2600" dirty="0"/>
              <a:t> </a:t>
            </a:r>
            <a:r>
              <a:rPr lang="en-GB" sz="2600" dirty="0" err="1"/>
              <a:t>gwella</a:t>
            </a:r>
            <a:r>
              <a:rPr lang="en-GB" sz="2600" dirty="0"/>
              <a:t>. </a:t>
            </a:r>
            <a:endParaRPr lang="en-GB" sz="2600" dirty="0" smtClean="0"/>
          </a:p>
          <a:p>
            <a:pPr eaLnBrk="1" fontAlgn="auto" hangingPunct="1">
              <a:spcAft>
                <a:spcPts val="0"/>
              </a:spcAft>
              <a:buFont typeface="Arial" panose="020B0604020202020204" pitchFamily="34" charset="0"/>
              <a:buNone/>
              <a:defRPr/>
            </a:pPr>
            <a:r>
              <a:rPr lang="en-GB" sz="2600" i="1" dirty="0" smtClean="0">
                <a:solidFill>
                  <a:srgbClr val="002060"/>
                </a:solidFill>
              </a:rPr>
              <a:t>     </a:t>
            </a:r>
            <a:r>
              <a:rPr lang="en-GB" sz="2600" i="1" dirty="0" smtClean="0">
                <a:solidFill>
                  <a:srgbClr val="0070C0"/>
                </a:solidFill>
              </a:rPr>
              <a:t>(It encourages families to take a moment to realise and be proud of what they do well as a family and also highlights what could they could improve)</a:t>
            </a:r>
          </a:p>
          <a:p>
            <a:pPr eaLnBrk="1" fontAlgn="auto" hangingPunct="1">
              <a:spcAft>
                <a:spcPts val="0"/>
              </a:spcAft>
              <a:buFont typeface="Arial" panose="020B0604020202020204" pitchFamily="34" charset="0"/>
              <a:buNone/>
              <a:defRPr/>
            </a:pPr>
            <a:endParaRPr lang="en-GB" sz="2600" i="1" dirty="0" smtClean="0">
              <a:solidFill>
                <a:srgbClr val="002060"/>
              </a:solidFill>
            </a:endParaRPr>
          </a:p>
          <a:p>
            <a:pPr eaLnBrk="1" fontAlgn="auto" hangingPunct="1">
              <a:spcAft>
                <a:spcPts val="0"/>
              </a:spcAft>
              <a:buFont typeface="Wingdings" panose="05000000000000000000" pitchFamily="2" charset="2"/>
              <a:buChar char="ü"/>
              <a:defRPr/>
            </a:pPr>
            <a:r>
              <a:rPr lang="en-GB" sz="2600" dirty="0" err="1" smtClean="0"/>
              <a:t>Nid</a:t>
            </a:r>
            <a:r>
              <a:rPr lang="en-GB" sz="2600" dirty="0" smtClean="0"/>
              <a:t> </a:t>
            </a:r>
            <a:r>
              <a:rPr lang="en-GB" sz="2600" dirty="0" err="1"/>
              <a:t>oes</a:t>
            </a:r>
            <a:r>
              <a:rPr lang="en-GB" sz="2600" dirty="0"/>
              <a:t> </a:t>
            </a:r>
            <a:r>
              <a:rPr lang="en-GB" sz="2600" dirty="0" err="1"/>
              <a:t>yna</a:t>
            </a:r>
            <a:r>
              <a:rPr lang="en-GB" sz="2600" dirty="0"/>
              <a:t> </a:t>
            </a:r>
            <a:r>
              <a:rPr lang="en-GB" sz="2600" dirty="0" err="1"/>
              <a:t>atebion</a:t>
            </a:r>
            <a:r>
              <a:rPr lang="en-GB" sz="2600" dirty="0"/>
              <a:t> </a:t>
            </a:r>
            <a:r>
              <a:rPr lang="en-GB" sz="2600" dirty="0" err="1"/>
              <a:t>cywir</a:t>
            </a:r>
            <a:r>
              <a:rPr lang="en-GB" sz="2600" dirty="0"/>
              <a:t> </a:t>
            </a:r>
            <a:r>
              <a:rPr lang="en-GB" sz="2600" dirty="0" smtClean="0"/>
              <a:t>ac </a:t>
            </a:r>
            <a:r>
              <a:rPr lang="en-GB" sz="2600" dirty="0" err="1" smtClean="0"/>
              <a:t>anghywir</a:t>
            </a:r>
            <a:r>
              <a:rPr lang="en-GB" sz="2600" dirty="0" smtClean="0"/>
              <a:t>, ac </a:t>
            </a:r>
            <a:r>
              <a:rPr lang="en-GB" sz="2600" dirty="0" err="1" smtClean="0"/>
              <a:t>nid</a:t>
            </a:r>
            <a:r>
              <a:rPr lang="en-GB" sz="2600" dirty="0" smtClean="0"/>
              <a:t> </a:t>
            </a:r>
            <a:r>
              <a:rPr lang="en-GB" sz="2600" dirty="0" err="1" smtClean="0"/>
              <a:t>oes</a:t>
            </a:r>
            <a:r>
              <a:rPr lang="en-GB" sz="2600" dirty="0" smtClean="0"/>
              <a:t> </a:t>
            </a:r>
            <a:r>
              <a:rPr lang="en-GB" sz="2600" dirty="0" err="1" smtClean="0"/>
              <a:t>canlyniad</a:t>
            </a:r>
            <a:r>
              <a:rPr lang="en-GB" sz="2600" dirty="0" smtClean="0"/>
              <a:t> </a:t>
            </a:r>
            <a:r>
              <a:rPr lang="en-GB" sz="2600" dirty="0" err="1" smtClean="0"/>
              <a:t>perffaith</a:t>
            </a:r>
            <a:r>
              <a:rPr lang="en-GB" sz="2600" dirty="0" smtClean="0"/>
              <a:t>. </a:t>
            </a:r>
            <a:r>
              <a:rPr lang="en-GB" sz="2600" dirty="0" err="1" smtClean="0"/>
              <a:t>Mae’r</a:t>
            </a:r>
            <a:r>
              <a:rPr lang="en-GB" sz="2600" dirty="0" smtClean="0"/>
              <a:t> </a:t>
            </a:r>
            <a:r>
              <a:rPr lang="en-GB" sz="2600" dirty="0" err="1" smtClean="0"/>
              <a:t>Llofnod</a:t>
            </a:r>
            <a:r>
              <a:rPr lang="en-GB" sz="2600" dirty="0" smtClean="0"/>
              <a:t> </a:t>
            </a:r>
            <a:r>
              <a:rPr lang="en-GB" sz="2600" dirty="0" err="1" smtClean="0"/>
              <a:t>Teulu</a:t>
            </a:r>
            <a:r>
              <a:rPr lang="en-GB" sz="2600" dirty="0" smtClean="0"/>
              <a:t> </a:t>
            </a:r>
            <a:r>
              <a:rPr lang="en-GB" sz="2600" dirty="0" err="1" smtClean="0"/>
              <a:t>yn</a:t>
            </a:r>
            <a:r>
              <a:rPr lang="en-GB" sz="2600" dirty="0" smtClean="0"/>
              <a:t> </a:t>
            </a:r>
            <a:r>
              <a:rPr lang="en-GB" sz="2600" dirty="0" err="1" smtClean="0"/>
              <a:t>gofnod</a:t>
            </a:r>
            <a:r>
              <a:rPr lang="en-GB" sz="2600" dirty="0" smtClean="0"/>
              <a:t> </a:t>
            </a:r>
            <a:r>
              <a:rPr lang="en-GB" sz="2600" dirty="0" err="1" smtClean="0"/>
              <a:t>personol</a:t>
            </a:r>
            <a:r>
              <a:rPr lang="en-GB" sz="2600" dirty="0" smtClean="0"/>
              <a:t> o </a:t>
            </a:r>
            <a:r>
              <a:rPr lang="en-GB" sz="2600" dirty="0" err="1" smtClean="0"/>
              <a:t>sut</a:t>
            </a:r>
            <a:r>
              <a:rPr lang="en-GB" sz="2600" dirty="0" smtClean="0"/>
              <a:t> </a:t>
            </a:r>
            <a:r>
              <a:rPr lang="en-GB" sz="2600" dirty="0" err="1" smtClean="0"/>
              <a:t>mae</a:t>
            </a:r>
            <a:r>
              <a:rPr lang="en-GB" sz="2600" dirty="0" smtClean="0"/>
              <a:t> </a:t>
            </a:r>
            <a:r>
              <a:rPr lang="en-GB" sz="2600" dirty="0" err="1" smtClean="0"/>
              <a:t>teulu</a:t>
            </a:r>
            <a:r>
              <a:rPr lang="en-GB" sz="2600" dirty="0" smtClean="0"/>
              <a:t> </a:t>
            </a:r>
            <a:r>
              <a:rPr lang="en-GB" sz="2600" dirty="0" err="1" smtClean="0"/>
              <a:t>yn</a:t>
            </a:r>
            <a:r>
              <a:rPr lang="en-GB" sz="2600" dirty="0" smtClean="0"/>
              <a:t> </a:t>
            </a:r>
            <a:r>
              <a:rPr lang="en-GB" sz="2600" dirty="0" err="1"/>
              <a:t>dysgu</a:t>
            </a:r>
            <a:r>
              <a:rPr lang="en-GB" sz="2600" dirty="0" smtClean="0"/>
              <a:t>.</a:t>
            </a:r>
            <a:endParaRPr lang="en-GB" sz="2600" i="1" dirty="0" smtClean="0"/>
          </a:p>
          <a:p>
            <a:pPr eaLnBrk="1" fontAlgn="auto" hangingPunct="1">
              <a:spcAft>
                <a:spcPts val="0"/>
              </a:spcAft>
              <a:buFont typeface="Arial" panose="020B0604020202020204" pitchFamily="34" charset="0"/>
              <a:buNone/>
              <a:defRPr/>
            </a:pPr>
            <a:r>
              <a:rPr lang="en-GB" sz="2600" i="1" dirty="0" smtClean="0">
                <a:solidFill>
                  <a:srgbClr val="002060"/>
                </a:solidFill>
              </a:rPr>
              <a:t>    (</a:t>
            </a:r>
            <a:r>
              <a:rPr lang="en-GB" sz="2600" i="1" dirty="0" smtClean="0">
                <a:solidFill>
                  <a:srgbClr val="0070C0"/>
                </a:solidFill>
              </a:rPr>
              <a:t>There </a:t>
            </a:r>
            <a:r>
              <a:rPr lang="en-GB" sz="2600" i="1" dirty="0">
                <a:solidFill>
                  <a:srgbClr val="0070C0"/>
                </a:solidFill>
              </a:rPr>
              <a:t>are no right or wrong answers and no perfect results. </a:t>
            </a:r>
            <a:r>
              <a:rPr lang="en-GB" sz="2600" i="1" dirty="0" smtClean="0">
                <a:solidFill>
                  <a:srgbClr val="0070C0"/>
                </a:solidFill>
              </a:rPr>
              <a:t>  A </a:t>
            </a:r>
            <a:r>
              <a:rPr lang="en-GB" sz="2600" i="1" dirty="0">
                <a:solidFill>
                  <a:srgbClr val="0070C0"/>
                </a:solidFill>
              </a:rPr>
              <a:t>family learning signature is </a:t>
            </a:r>
            <a:r>
              <a:rPr lang="en-GB" sz="2600" i="1" dirty="0" smtClean="0">
                <a:solidFill>
                  <a:srgbClr val="0070C0"/>
                </a:solidFill>
              </a:rPr>
              <a:t>a </a:t>
            </a:r>
            <a:r>
              <a:rPr lang="en-GB" sz="2600" i="1" dirty="0">
                <a:solidFill>
                  <a:srgbClr val="0070C0"/>
                </a:solidFill>
              </a:rPr>
              <a:t>personal signature of </a:t>
            </a:r>
            <a:r>
              <a:rPr lang="en-GB" sz="2600" i="1" dirty="0" smtClean="0">
                <a:solidFill>
                  <a:srgbClr val="0070C0"/>
                </a:solidFill>
              </a:rPr>
              <a:t>how a family learns) </a:t>
            </a:r>
            <a:endParaRPr lang="en-GB" sz="2600" i="1" dirty="0">
              <a:solidFill>
                <a:srgbClr val="0070C0"/>
              </a:solidFill>
            </a:endParaRPr>
          </a:p>
          <a:p>
            <a:pPr marL="0" indent="0" eaLnBrk="1" fontAlgn="auto" hangingPunct="1">
              <a:spcAft>
                <a:spcPts val="0"/>
              </a:spcAft>
              <a:buFont typeface="Arial" panose="020B0604020202020204" pitchFamily="34" charset="0"/>
              <a:buNone/>
              <a:defRPr/>
            </a:pPr>
            <a:endParaRPr lang="en-GB" sz="2000" i="1" dirty="0" smtClean="0"/>
          </a:p>
          <a:p>
            <a:pPr marL="0" indent="0" eaLnBrk="1" fontAlgn="auto" hangingPunct="1">
              <a:spcAft>
                <a:spcPts val="0"/>
              </a:spcAft>
              <a:buFont typeface="Arial" panose="020B0604020202020204" pitchFamily="34" charset="0"/>
              <a:buNone/>
              <a:defRPr/>
            </a:pPr>
            <a:endParaRPr lang="en-GB" sz="2000" i="1" dirty="0"/>
          </a:p>
          <a:p>
            <a:pPr marL="0" indent="0" eaLnBrk="1" fontAlgn="auto" hangingPunct="1">
              <a:spcAft>
                <a:spcPts val="0"/>
              </a:spcAft>
              <a:buFont typeface="Arial" panose="020B0604020202020204" pitchFamily="34" charset="0"/>
              <a:buNone/>
              <a:defRPr/>
            </a:pPr>
            <a:endParaRPr lang="en-GB" sz="2000" i="1" dirty="0"/>
          </a:p>
        </p:txBody>
      </p:sp>
      <p:pic>
        <p:nvPicPr>
          <p:cNvPr id="6147" name="Picture 5" descr="http://smallwondersworld.com/yahoo_site_admin/assets/images/Small_Wonders_logo.20105158_std.jpg">
            <a:hlinkClick r:id="rId2"/>
          </p:cNvPr>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0148888" y="152400"/>
            <a:ext cx="1720850" cy="139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03523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10"/>
          <p:cNvGraphicFramePr>
            <a:graphicFrameLocks noChangeAspect="1"/>
          </p:cNvGraphicFramePr>
          <p:nvPr/>
        </p:nvGraphicFramePr>
        <p:xfrm>
          <a:off x="5597525" y="228600"/>
          <a:ext cx="4551363" cy="6361113"/>
        </p:xfrm>
        <a:graphic>
          <a:graphicData uri="http://schemas.openxmlformats.org/presentationml/2006/ole">
            <mc:AlternateContent xmlns:mc="http://schemas.openxmlformats.org/markup-compatibility/2006">
              <mc:Choice xmlns:v="urn:schemas-microsoft-com:vml" Requires="v">
                <p:oleObj spid="_x0000_s1042" name="Document" r:id="rId3" imgW="6730982" imgH="9408202" progId="Word.Document.8">
                  <p:embed/>
                </p:oleObj>
              </mc:Choice>
              <mc:Fallback>
                <p:oleObj name="Document" r:id="rId3" imgW="6730982" imgH="9408202"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7525" y="228600"/>
                        <a:ext cx="4551363" cy="6361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1" name="Rectangle 12"/>
          <p:cNvSpPr>
            <a:spLocks noChangeArrowheads="1"/>
          </p:cNvSpPr>
          <p:nvPr/>
        </p:nvSpPr>
        <p:spPr bwMode="auto">
          <a:xfrm>
            <a:off x="546100" y="1484313"/>
            <a:ext cx="44894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ü"/>
            </a:pPr>
            <a:r>
              <a:rPr lang="en-US" altLang="en-US" sz="2400">
                <a:solidFill>
                  <a:srgbClr val="000000"/>
                </a:solidFill>
                <a:latin typeface="Calibri" panose="020F0502020204030204" pitchFamily="34" charset="0"/>
                <a:cs typeface="Times New Roman" panose="02020603050405020304" pitchFamily="18" charset="0"/>
              </a:rPr>
              <a:t>Llythyr yn atgoffa’r teuluoedd yngl</a:t>
            </a:r>
            <a:r>
              <a:rPr lang="cy-GB" altLang="en-US" sz="2400">
                <a:solidFill>
                  <a:srgbClr val="000000"/>
                </a:solidFill>
                <a:latin typeface="Calibri" panose="020F0502020204030204" pitchFamily="34" charset="0"/>
                <a:cs typeface="Times New Roman" panose="02020603050405020304" pitchFamily="18" charset="0"/>
              </a:rPr>
              <a:t>ŷn ȃ</a:t>
            </a:r>
            <a:r>
              <a:rPr lang="en-US" altLang="en-US" sz="2400">
                <a:solidFill>
                  <a:srgbClr val="000000"/>
                </a:solidFill>
                <a:latin typeface="Calibri" panose="020F0502020204030204" pitchFamily="34" charset="0"/>
                <a:cs typeface="Times New Roman" panose="02020603050405020304" pitchFamily="18" charset="0"/>
              </a:rPr>
              <a:t>’r sesiwn Llofnod Dysgu Teulu</a:t>
            </a:r>
            <a:endParaRPr lang="en-GB" altLang="en-US" sz="2400">
              <a:latin typeface="Calibri" panose="020F0502020204030204" pitchFamily="34" charset="0"/>
              <a:cs typeface="Times New Roman" panose="02020603050405020304" pitchFamily="18" charset="0"/>
            </a:endParaRPr>
          </a:p>
        </p:txBody>
      </p:sp>
      <p:sp>
        <p:nvSpPr>
          <p:cNvPr id="7172" name="Rectangle 12"/>
          <p:cNvSpPr>
            <a:spLocks noChangeArrowheads="1"/>
          </p:cNvSpPr>
          <p:nvPr/>
        </p:nvSpPr>
        <p:spPr bwMode="auto">
          <a:xfrm>
            <a:off x="698500" y="3248025"/>
            <a:ext cx="44894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i="1">
                <a:solidFill>
                  <a:srgbClr val="0070C0"/>
                </a:solidFill>
                <a:latin typeface="Calibri" panose="020F0502020204030204" pitchFamily="34" charset="0"/>
                <a:cs typeface="Times New Roman" panose="02020603050405020304" pitchFamily="18" charset="0"/>
              </a:rPr>
              <a:t>(Letter reminding families about the Family Learning Signature session)</a:t>
            </a:r>
            <a:endParaRPr lang="en-GB" altLang="en-US" sz="2400" i="1">
              <a:solidFill>
                <a:srgbClr val="0070C0"/>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9423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8"/>
          <p:cNvGraphicFramePr>
            <a:graphicFrameLocks noChangeAspect="1"/>
          </p:cNvGraphicFramePr>
          <p:nvPr/>
        </p:nvGraphicFramePr>
        <p:xfrm>
          <a:off x="611188" y="415925"/>
          <a:ext cx="5692775" cy="4033838"/>
        </p:xfrm>
        <a:graphic>
          <a:graphicData uri="http://schemas.openxmlformats.org/presentationml/2006/ole">
            <mc:AlternateContent xmlns:mc="http://schemas.openxmlformats.org/markup-compatibility/2006">
              <mc:Choice xmlns:v="urn:schemas-microsoft-com:vml" Requires="v">
                <p:oleObj spid="_x0000_s2082" name="Document" r:id="rId3" imgW="10347727" imgH="7330558" progId="Word.Document.8">
                  <p:embed/>
                </p:oleObj>
              </mc:Choice>
              <mc:Fallback>
                <p:oleObj name="Document" r:id="rId3" imgW="10347727" imgH="7330558"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415925"/>
                        <a:ext cx="5692775" cy="403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195" name="Object 9"/>
          <p:cNvGraphicFramePr>
            <a:graphicFrameLocks noChangeAspect="1"/>
          </p:cNvGraphicFramePr>
          <p:nvPr/>
        </p:nvGraphicFramePr>
        <p:xfrm>
          <a:off x="5473700" y="2197100"/>
          <a:ext cx="6183313" cy="4149725"/>
        </p:xfrm>
        <a:graphic>
          <a:graphicData uri="http://schemas.openxmlformats.org/presentationml/2006/ole">
            <mc:AlternateContent xmlns:mc="http://schemas.openxmlformats.org/markup-compatibility/2006">
              <mc:Choice xmlns:v="urn:schemas-microsoft-com:vml" Requires="v">
                <p:oleObj spid="_x0000_s2083" name="Document" r:id="rId5" imgW="10212954" imgH="6852749" progId="Word.Document.8">
                  <p:embed/>
                </p:oleObj>
              </mc:Choice>
              <mc:Fallback>
                <p:oleObj name="Document" r:id="rId5" imgW="10212954" imgH="6852749"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3700" y="2197100"/>
                        <a:ext cx="6183313"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892" name="Rectangle 12"/>
          <p:cNvSpPr>
            <a:spLocks noChangeArrowheads="1"/>
          </p:cNvSpPr>
          <p:nvPr/>
        </p:nvSpPr>
        <p:spPr bwMode="auto">
          <a:xfrm>
            <a:off x="6673850" y="331788"/>
            <a:ext cx="5281613"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marL="342900" indent="-342900" eaLnBrk="1" hangingPunct="1">
              <a:lnSpc>
                <a:spcPct val="100000"/>
              </a:lnSpc>
              <a:spcBef>
                <a:spcPct val="0"/>
              </a:spcBef>
              <a:buFont typeface="Wingdings" panose="05000000000000000000" pitchFamily="2" charset="2"/>
              <a:buChar char="ü"/>
              <a:defRPr/>
            </a:pPr>
            <a:r>
              <a:rPr lang="en-US" altLang="en-US" sz="2400" dirty="0" err="1" smtClean="0">
                <a:solidFill>
                  <a:srgbClr val="000000"/>
                </a:solidFill>
                <a:ea typeface="Times New Roman" pitchFamily="18" charset="0"/>
              </a:rPr>
              <a:t>Pamffled</a:t>
            </a:r>
            <a:r>
              <a:rPr lang="en-US" altLang="en-US" sz="2400" dirty="0" smtClean="0">
                <a:solidFill>
                  <a:srgbClr val="000000"/>
                </a:solidFill>
                <a:ea typeface="Times New Roman" pitchFamily="18" charset="0"/>
              </a:rPr>
              <a:t> </a:t>
            </a:r>
            <a:r>
              <a:rPr lang="en-US" altLang="en-US" sz="2400" dirty="0" err="1" smtClean="0">
                <a:solidFill>
                  <a:srgbClr val="000000"/>
                </a:solidFill>
                <a:ea typeface="Times New Roman" pitchFamily="18" charset="0"/>
              </a:rPr>
              <a:t>yn</a:t>
            </a:r>
            <a:r>
              <a:rPr lang="en-US" altLang="en-US" sz="2400" dirty="0" smtClean="0">
                <a:solidFill>
                  <a:srgbClr val="000000"/>
                </a:solidFill>
                <a:ea typeface="Times New Roman" pitchFamily="18" charset="0"/>
              </a:rPr>
              <a:t> </a:t>
            </a:r>
            <a:r>
              <a:rPr lang="en-US" altLang="en-US" sz="2400" dirty="0" err="1" smtClean="0">
                <a:solidFill>
                  <a:srgbClr val="000000"/>
                </a:solidFill>
                <a:ea typeface="Times New Roman" pitchFamily="18" charset="0"/>
              </a:rPr>
              <a:t>egluro’r</a:t>
            </a:r>
            <a:r>
              <a:rPr lang="en-US" altLang="en-US" sz="2400" dirty="0" smtClean="0">
                <a:solidFill>
                  <a:srgbClr val="000000"/>
                </a:solidFill>
                <a:ea typeface="Times New Roman" pitchFamily="18" charset="0"/>
              </a:rPr>
              <a:t> </a:t>
            </a:r>
            <a:r>
              <a:rPr lang="en-US" altLang="en-US" sz="2400" dirty="0" err="1" smtClean="0">
                <a:solidFill>
                  <a:srgbClr val="000000"/>
                </a:solidFill>
                <a:ea typeface="Times New Roman" pitchFamily="18" charset="0"/>
              </a:rPr>
              <a:t>Llofnod</a:t>
            </a:r>
            <a:r>
              <a:rPr lang="en-US" altLang="en-US" sz="2400" dirty="0" smtClean="0">
                <a:solidFill>
                  <a:srgbClr val="000000"/>
                </a:solidFill>
                <a:ea typeface="Times New Roman" pitchFamily="18" charset="0"/>
              </a:rPr>
              <a:t> </a:t>
            </a:r>
            <a:r>
              <a:rPr lang="en-US" altLang="en-US" sz="2400" dirty="0" err="1" smtClean="0">
                <a:solidFill>
                  <a:srgbClr val="000000"/>
                </a:solidFill>
                <a:ea typeface="Times New Roman" pitchFamily="18" charset="0"/>
              </a:rPr>
              <a:t>Dysgu</a:t>
            </a:r>
            <a:r>
              <a:rPr lang="en-US" altLang="en-US" sz="2400" dirty="0" smtClean="0">
                <a:solidFill>
                  <a:srgbClr val="000000"/>
                </a:solidFill>
                <a:ea typeface="Times New Roman" pitchFamily="18" charset="0"/>
              </a:rPr>
              <a:t> </a:t>
            </a:r>
            <a:r>
              <a:rPr lang="en-US" altLang="en-US" sz="2400" dirty="0" err="1" smtClean="0">
                <a:solidFill>
                  <a:srgbClr val="000000"/>
                </a:solidFill>
                <a:ea typeface="Times New Roman" pitchFamily="18" charset="0"/>
              </a:rPr>
              <a:t>Teulu</a:t>
            </a:r>
            <a:endParaRPr lang="en-US" altLang="en-US" sz="2400" dirty="0" smtClean="0">
              <a:solidFill>
                <a:srgbClr val="000000"/>
              </a:solidFill>
              <a:ea typeface="Times New Roman" pitchFamily="18" charset="0"/>
            </a:endParaRPr>
          </a:p>
          <a:p>
            <a:pPr algn="ctr" eaLnBrk="1" hangingPunct="1">
              <a:lnSpc>
                <a:spcPct val="100000"/>
              </a:lnSpc>
              <a:spcBef>
                <a:spcPct val="0"/>
              </a:spcBef>
              <a:buFontTx/>
              <a:buNone/>
              <a:defRPr/>
            </a:pPr>
            <a:r>
              <a:rPr lang="en-US" altLang="en-US" sz="2400" i="1" dirty="0" smtClean="0">
                <a:solidFill>
                  <a:srgbClr val="0070C0"/>
                </a:solidFill>
                <a:ea typeface="Times New Roman" pitchFamily="18" charset="0"/>
              </a:rPr>
              <a:t>(Leaflet explaining the Family Learning Signature)</a:t>
            </a:r>
          </a:p>
        </p:txBody>
      </p:sp>
    </p:spTree>
    <p:extLst>
      <p:ext uri="{BB962C8B-B14F-4D97-AF65-F5344CB8AC3E}">
        <p14:creationId xmlns:p14="http://schemas.microsoft.com/office/powerpoint/2010/main" val="2906716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7063" y="354013"/>
            <a:ext cx="10777537" cy="6986587"/>
          </a:xfrm>
          <a:prstGeom prst="rect">
            <a:avLst/>
          </a:prstGeom>
        </p:spPr>
        <p:txBody>
          <a:bodyPr>
            <a:spAutoFit/>
          </a:bodyPr>
          <a:lstStyle/>
          <a:p>
            <a:pPr eaLnBrk="1" fontAlgn="auto" hangingPunct="1">
              <a:spcBef>
                <a:spcPts val="0"/>
              </a:spcBef>
              <a:spcAft>
                <a:spcPts val="0"/>
              </a:spcAft>
              <a:defRPr/>
            </a:pPr>
            <a:endParaRPr lang="en-GB" sz="2800" b="1" dirty="0">
              <a:latin typeface="+mn-lt"/>
              <a:cs typeface="+mn-cs"/>
            </a:endParaRPr>
          </a:p>
          <a:p>
            <a:pPr eaLnBrk="1" fontAlgn="auto" hangingPunct="1">
              <a:spcBef>
                <a:spcPts val="0"/>
              </a:spcBef>
              <a:spcAft>
                <a:spcPts val="0"/>
              </a:spcAft>
              <a:defRPr/>
            </a:pPr>
            <a:r>
              <a:rPr lang="en-GB" sz="3600" b="1" dirty="0" err="1">
                <a:latin typeface="+mn-lt"/>
                <a:cs typeface="+mn-cs"/>
              </a:rPr>
              <a:t>Sut</a:t>
            </a:r>
            <a:r>
              <a:rPr lang="en-GB" sz="3600" b="1" dirty="0">
                <a:latin typeface="+mn-lt"/>
                <a:cs typeface="+mn-cs"/>
              </a:rPr>
              <a:t> </a:t>
            </a:r>
            <a:r>
              <a:rPr lang="en-GB" sz="3600" b="1" dirty="0" err="1">
                <a:latin typeface="+mn-lt"/>
                <a:cs typeface="+mn-cs"/>
              </a:rPr>
              <a:t>mae’n</a:t>
            </a:r>
            <a:r>
              <a:rPr lang="en-GB" sz="3600" b="1" dirty="0">
                <a:latin typeface="+mn-lt"/>
                <a:cs typeface="+mn-cs"/>
              </a:rPr>
              <a:t> </a:t>
            </a:r>
            <a:r>
              <a:rPr lang="en-GB" sz="3600" b="1" dirty="0" err="1">
                <a:latin typeface="+mn-lt"/>
                <a:cs typeface="+mn-cs"/>
              </a:rPr>
              <a:t>gweithio</a:t>
            </a:r>
            <a:r>
              <a:rPr lang="en-GB" sz="3600" b="1" dirty="0">
                <a:latin typeface="+mn-lt"/>
                <a:cs typeface="+mn-cs"/>
              </a:rPr>
              <a:t>?    </a:t>
            </a:r>
            <a:r>
              <a:rPr lang="en-GB" sz="3600" b="1" i="1" dirty="0">
                <a:solidFill>
                  <a:srgbClr val="0070C0"/>
                </a:solidFill>
                <a:latin typeface="+mn-lt"/>
                <a:cs typeface="+mn-cs"/>
              </a:rPr>
              <a:t>How it works?</a:t>
            </a:r>
          </a:p>
          <a:p>
            <a:pPr eaLnBrk="1" fontAlgn="auto" hangingPunct="1">
              <a:spcBef>
                <a:spcPts val="0"/>
              </a:spcBef>
              <a:spcAft>
                <a:spcPts val="0"/>
              </a:spcAft>
              <a:defRPr/>
            </a:pPr>
            <a:endParaRPr lang="en-GB" sz="2400" b="1" dirty="0">
              <a:latin typeface="+mn-lt"/>
              <a:cs typeface="+mn-cs"/>
            </a:endParaRPr>
          </a:p>
          <a:p>
            <a:pPr marL="342900" indent="-342900" eaLnBrk="1" fontAlgn="auto" hangingPunct="1">
              <a:spcBef>
                <a:spcPts val="0"/>
              </a:spcBef>
              <a:spcAft>
                <a:spcPts val="0"/>
              </a:spcAft>
              <a:buFont typeface="Wingdings" panose="05000000000000000000" pitchFamily="2" charset="2"/>
              <a:buChar char="ü"/>
              <a:defRPr/>
            </a:pPr>
            <a:r>
              <a:rPr lang="en-GB" sz="2400" dirty="0">
                <a:latin typeface="+mn-lt"/>
                <a:cs typeface="+mn-cs"/>
              </a:rPr>
              <a:t>Mae </a:t>
            </a:r>
            <a:r>
              <a:rPr lang="en-GB" sz="2400" dirty="0" err="1">
                <a:latin typeface="+mn-lt"/>
                <a:cs typeface="+mn-cs"/>
              </a:rPr>
              <a:t>gan</a:t>
            </a:r>
            <a:r>
              <a:rPr lang="en-GB" sz="2400" dirty="0">
                <a:latin typeface="+mn-lt"/>
                <a:cs typeface="+mn-cs"/>
              </a:rPr>
              <a:t> y </a:t>
            </a:r>
            <a:r>
              <a:rPr lang="en-GB" sz="2400" dirty="0" err="1">
                <a:latin typeface="+mn-lt"/>
                <a:cs typeface="+mn-cs"/>
              </a:rPr>
              <a:t>llofnod</a:t>
            </a:r>
            <a:r>
              <a:rPr lang="en-GB" sz="2400" dirty="0">
                <a:latin typeface="+mn-lt"/>
                <a:cs typeface="+mn-cs"/>
              </a:rPr>
              <a:t> 36 </a:t>
            </a:r>
            <a:r>
              <a:rPr lang="en-GB" sz="2400" dirty="0" err="1">
                <a:latin typeface="+mn-lt"/>
                <a:cs typeface="+mn-cs"/>
              </a:rPr>
              <a:t>triongl</a:t>
            </a:r>
            <a:r>
              <a:rPr lang="en-GB" sz="2400" dirty="0">
                <a:latin typeface="+mn-lt"/>
                <a:cs typeface="+mn-cs"/>
              </a:rPr>
              <a:t>. </a:t>
            </a:r>
            <a:r>
              <a:rPr lang="en-GB" sz="2400" dirty="0" err="1">
                <a:latin typeface="+mn-lt"/>
                <a:cs typeface="+mn-cs"/>
              </a:rPr>
              <a:t>Pwrpas</a:t>
            </a:r>
            <a:r>
              <a:rPr lang="en-GB" sz="2400" dirty="0">
                <a:latin typeface="+mn-lt"/>
                <a:cs typeface="+mn-cs"/>
              </a:rPr>
              <a:t> </a:t>
            </a:r>
            <a:r>
              <a:rPr lang="en-GB" sz="2400" dirty="0" err="1">
                <a:latin typeface="+mn-lt"/>
                <a:cs typeface="+mn-cs"/>
              </a:rPr>
              <a:t>rhain</a:t>
            </a:r>
            <a:r>
              <a:rPr lang="en-GB" sz="2400" dirty="0">
                <a:latin typeface="+mn-lt"/>
                <a:cs typeface="+mn-cs"/>
              </a:rPr>
              <a:t> </a:t>
            </a:r>
            <a:r>
              <a:rPr lang="en-GB" sz="2400" dirty="0" err="1">
                <a:latin typeface="+mn-lt"/>
                <a:cs typeface="+mn-cs"/>
              </a:rPr>
              <a:t>yw</a:t>
            </a:r>
            <a:r>
              <a:rPr lang="en-GB" sz="2400" dirty="0">
                <a:latin typeface="+mn-lt"/>
                <a:cs typeface="+mn-cs"/>
              </a:rPr>
              <a:t> </a:t>
            </a:r>
            <a:r>
              <a:rPr lang="en-GB" sz="2400" dirty="0" err="1">
                <a:latin typeface="+mn-lt"/>
                <a:cs typeface="+mn-cs"/>
              </a:rPr>
              <a:t>galluogi</a:t>
            </a:r>
            <a:r>
              <a:rPr lang="en-GB" sz="2400" dirty="0">
                <a:latin typeface="+mn-lt"/>
                <a:cs typeface="+mn-cs"/>
              </a:rPr>
              <a:t> </a:t>
            </a:r>
            <a:r>
              <a:rPr lang="en-GB" sz="2400" dirty="0" err="1">
                <a:latin typeface="+mn-lt"/>
                <a:cs typeface="+mn-cs"/>
              </a:rPr>
              <a:t>teuluoedd</a:t>
            </a:r>
            <a:r>
              <a:rPr lang="en-GB" sz="2400" dirty="0">
                <a:latin typeface="+mn-lt"/>
                <a:cs typeface="+mn-cs"/>
              </a:rPr>
              <a:t> </a:t>
            </a:r>
            <a:r>
              <a:rPr lang="en-GB" sz="2400" dirty="0" err="1">
                <a:latin typeface="+mn-lt"/>
                <a:cs typeface="+mn-cs"/>
              </a:rPr>
              <a:t>i</a:t>
            </a:r>
            <a:r>
              <a:rPr lang="en-GB" sz="2400" dirty="0">
                <a:latin typeface="+mn-lt"/>
                <a:cs typeface="+mn-cs"/>
              </a:rPr>
              <a:t> </a:t>
            </a:r>
          </a:p>
          <a:p>
            <a:pPr marL="342900" indent="-342900" eaLnBrk="1" fontAlgn="auto" hangingPunct="1">
              <a:spcBef>
                <a:spcPts val="0"/>
              </a:spcBef>
              <a:spcAft>
                <a:spcPts val="0"/>
              </a:spcAft>
              <a:defRPr/>
            </a:pPr>
            <a:r>
              <a:rPr lang="en-GB" sz="2400" dirty="0">
                <a:latin typeface="+mn-lt"/>
                <a:cs typeface="+mn-cs"/>
              </a:rPr>
              <a:t>     </a:t>
            </a:r>
            <a:r>
              <a:rPr lang="en-GB" sz="2400" dirty="0" err="1">
                <a:latin typeface="+mn-lt"/>
                <a:cs typeface="+mn-cs"/>
              </a:rPr>
              <a:t>drafod</a:t>
            </a:r>
            <a:r>
              <a:rPr lang="en-GB" sz="2400" dirty="0">
                <a:latin typeface="+mn-lt"/>
                <a:cs typeface="+mn-cs"/>
              </a:rPr>
              <a:t> </a:t>
            </a:r>
            <a:r>
              <a:rPr lang="en-GB" sz="2400" dirty="0" err="1">
                <a:latin typeface="+mn-lt"/>
                <a:cs typeface="+mn-cs"/>
              </a:rPr>
              <a:t>sut</a:t>
            </a:r>
            <a:r>
              <a:rPr lang="en-GB" sz="2400" dirty="0">
                <a:latin typeface="+mn-lt"/>
                <a:cs typeface="+mn-cs"/>
              </a:rPr>
              <a:t> </a:t>
            </a:r>
            <a:r>
              <a:rPr lang="en-GB" sz="2400" dirty="0" err="1">
                <a:latin typeface="+mn-lt"/>
                <a:cs typeface="+mn-cs"/>
              </a:rPr>
              <a:t>mae’r</a:t>
            </a:r>
            <a:r>
              <a:rPr lang="en-GB" sz="2400" dirty="0">
                <a:latin typeface="+mn-lt"/>
                <a:cs typeface="+mn-cs"/>
              </a:rPr>
              <a:t> </a:t>
            </a:r>
            <a:r>
              <a:rPr lang="en-GB" sz="2400" dirty="0" err="1">
                <a:latin typeface="+mn-lt"/>
                <a:cs typeface="+mn-cs"/>
              </a:rPr>
              <a:t>elfennau</a:t>
            </a:r>
            <a:r>
              <a:rPr lang="en-GB" sz="2400" dirty="0">
                <a:latin typeface="+mn-lt"/>
                <a:cs typeface="+mn-cs"/>
              </a:rPr>
              <a:t> </a:t>
            </a:r>
            <a:r>
              <a:rPr lang="en-GB" sz="2400" dirty="0" err="1">
                <a:latin typeface="+mn-lt"/>
                <a:cs typeface="+mn-cs"/>
              </a:rPr>
              <a:t>hyn</a:t>
            </a:r>
            <a:r>
              <a:rPr lang="en-GB" sz="2400" dirty="0">
                <a:latin typeface="+mn-lt"/>
                <a:cs typeface="+mn-cs"/>
              </a:rPr>
              <a:t> </a:t>
            </a:r>
            <a:r>
              <a:rPr lang="en-GB" sz="2400" dirty="0" err="1">
                <a:latin typeface="+mn-lt"/>
                <a:cs typeface="+mn-cs"/>
              </a:rPr>
              <a:t>yn</a:t>
            </a:r>
            <a:r>
              <a:rPr lang="en-GB" sz="2400" dirty="0">
                <a:latin typeface="+mn-lt"/>
                <a:cs typeface="+mn-cs"/>
              </a:rPr>
              <a:t> </a:t>
            </a:r>
            <a:r>
              <a:rPr lang="en-GB" sz="2400" dirty="0" err="1">
                <a:latin typeface="+mn-lt"/>
                <a:cs typeface="+mn-cs"/>
              </a:rPr>
              <a:t>gweithio</a:t>
            </a:r>
            <a:r>
              <a:rPr lang="en-GB" sz="2400" dirty="0">
                <a:latin typeface="+mn-lt"/>
                <a:cs typeface="+mn-cs"/>
              </a:rPr>
              <a:t> ac </a:t>
            </a:r>
            <a:r>
              <a:rPr lang="en-GB" sz="2400" dirty="0" err="1">
                <a:latin typeface="+mn-lt"/>
                <a:cs typeface="+mn-cs"/>
              </a:rPr>
              <a:t>yn</a:t>
            </a:r>
            <a:r>
              <a:rPr lang="en-GB" sz="2400" dirty="0">
                <a:latin typeface="+mn-lt"/>
                <a:cs typeface="+mn-cs"/>
              </a:rPr>
              <a:t> </a:t>
            </a:r>
            <a:r>
              <a:rPr lang="en-GB" sz="2400" dirty="0" err="1">
                <a:latin typeface="+mn-lt"/>
                <a:cs typeface="+mn-cs"/>
              </a:rPr>
              <a:t>cael</a:t>
            </a:r>
            <a:r>
              <a:rPr lang="en-GB" sz="2400" dirty="0">
                <a:latin typeface="+mn-lt"/>
                <a:cs typeface="+mn-cs"/>
              </a:rPr>
              <a:t> </a:t>
            </a:r>
            <a:r>
              <a:rPr lang="en-GB" sz="2400" dirty="0" err="1">
                <a:latin typeface="+mn-lt"/>
                <a:cs typeface="+mn-cs"/>
              </a:rPr>
              <a:t>effaith</a:t>
            </a:r>
            <a:r>
              <a:rPr lang="en-GB" sz="2400" dirty="0">
                <a:latin typeface="+mn-lt"/>
                <a:cs typeface="+mn-cs"/>
              </a:rPr>
              <a:t> </a:t>
            </a:r>
            <a:r>
              <a:rPr lang="en-GB" sz="2400" dirty="0" err="1">
                <a:latin typeface="+mn-lt"/>
                <a:cs typeface="+mn-cs"/>
              </a:rPr>
              <a:t>ar</a:t>
            </a:r>
            <a:r>
              <a:rPr lang="en-GB" sz="2400" dirty="0">
                <a:latin typeface="+mn-lt"/>
                <a:cs typeface="+mn-cs"/>
              </a:rPr>
              <a:t> </a:t>
            </a:r>
            <a:r>
              <a:rPr lang="en-GB" sz="2400" dirty="0" err="1">
                <a:latin typeface="+mn-lt"/>
                <a:cs typeface="+mn-cs"/>
              </a:rPr>
              <a:t>eu</a:t>
            </a:r>
            <a:r>
              <a:rPr lang="en-GB" sz="2400" dirty="0">
                <a:latin typeface="+mn-lt"/>
                <a:cs typeface="+mn-cs"/>
              </a:rPr>
              <a:t> </a:t>
            </a:r>
            <a:r>
              <a:rPr lang="en-GB" sz="2400" dirty="0" err="1">
                <a:latin typeface="+mn-lt"/>
                <a:cs typeface="+mn-cs"/>
              </a:rPr>
              <a:t>teuluoedd</a:t>
            </a:r>
            <a:r>
              <a:rPr lang="en-GB" sz="2400" dirty="0">
                <a:latin typeface="+mn-lt"/>
                <a:cs typeface="+mn-cs"/>
              </a:rPr>
              <a:t>. </a:t>
            </a:r>
          </a:p>
          <a:p>
            <a:pPr marL="342900" indent="-342900" eaLnBrk="1" fontAlgn="auto" hangingPunct="1">
              <a:spcBef>
                <a:spcPts val="0"/>
              </a:spcBef>
              <a:spcAft>
                <a:spcPts val="0"/>
              </a:spcAft>
              <a:defRPr/>
            </a:pPr>
            <a:r>
              <a:rPr lang="en-GB" sz="2400" i="1" dirty="0">
                <a:solidFill>
                  <a:srgbClr val="002060"/>
                </a:solidFill>
                <a:latin typeface="+mn-lt"/>
                <a:cs typeface="+mn-cs"/>
              </a:rPr>
              <a:t>      </a:t>
            </a:r>
            <a:r>
              <a:rPr lang="en-GB" sz="2400" i="1" dirty="0">
                <a:solidFill>
                  <a:srgbClr val="0070C0"/>
                </a:solidFill>
                <a:latin typeface="+mn-lt"/>
                <a:cs typeface="+mn-cs"/>
              </a:rPr>
              <a:t>(The signature has 36 triangles which allow families to discuss how each element operates in and impacts on their family)</a:t>
            </a:r>
          </a:p>
          <a:p>
            <a:pPr marL="342900" indent="-342900" eaLnBrk="1" fontAlgn="auto" hangingPunct="1">
              <a:spcBef>
                <a:spcPts val="0"/>
              </a:spcBef>
              <a:spcAft>
                <a:spcPts val="0"/>
              </a:spcAft>
              <a:defRPr/>
            </a:pPr>
            <a:endParaRPr lang="en-GB" sz="2400" dirty="0">
              <a:latin typeface="+mn-lt"/>
              <a:cs typeface="+mn-cs"/>
            </a:endParaRPr>
          </a:p>
          <a:p>
            <a:pPr marL="342900" indent="-342900" eaLnBrk="1" fontAlgn="auto" hangingPunct="1">
              <a:spcBef>
                <a:spcPts val="0"/>
              </a:spcBef>
              <a:spcAft>
                <a:spcPts val="0"/>
              </a:spcAft>
              <a:buFont typeface="Wingdings" panose="05000000000000000000" pitchFamily="2" charset="2"/>
              <a:buChar char="ü"/>
              <a:defRPr/>
            </a:pPr>
            <a:r>
              <a:rPr lang="en-GB" sz="2400" dirty="0" err="1">
                <a:latin typeface="+mn-lt"/>
                <a:cs typeface="+mn-cs"/>
              </a:rPr>
              <a:t>Ar</a:t>
            </a:r>
            <a:r>
              <a:rPr lang="en-GB" sz="2400" dirty="0">
                <a:latin typeface="+mn-lt"/>
                <a:cs typeface="+mn-cs"/>
              </a:rPr>
              <a:t> </a:t>
            </a:r>
            <a:r>
              <a:rPr lang="en-GB" sz="2400" dirty="0" err="1">
                <a:latin typeface="+mn-lt"/>
                <a:cs typeface="+mn-cs"/>
              </a:rPr>
              <a:t>ôl</a:t>
            </a:r>
            <a:r>
              <a:rPr lang="en-GB" sz="2400" dirty="0">
                <a:latin typeface="+mn-lt"/>
                <a:cs typeface="+mn-cs"/>
              </a:rPr>
              <a:t> </a:t>
            </a:r>
            <a:r>
              <a:rPr lang="en-GB" sz="2400" dirty="0" err="1">
                <a:latin typeface="+mn-lt"/>
                <a:cs typeface="+mn-cs"/>
              </a:rPr>
              <a:t>trafod</a:t>
            </a:r>
            <a:r>
              <a:rPr lang="en-GB" sz="2400" dirty="0">
                <a:latin typeface="+mn-lt"/>
                <a:cs typeface="+mn-cs"/>
              </a:rPr>
              <a:t> </a:t>
            </a:r>
            <a:r>
              <a:rPr lang="en-GB" sz="2400" dirty="0" err="1">
                <a:latin typeface="+mn-lt"/>
                <a:cs typeface="+mn-cs"/>
              </a:rPr>
              <a:t>pob</a:t>
            </a:r>
            <a:r>
              <a:rPr lang="en-GB" sz="2400" dirty="0">
                <a:latin typeface="+mn-lt"/>
                <a:cs typeface="+mn-cs"/>
              </a:rPr>
              <a:t> </a:t>
            </a:r>
            <a:r>
              <a:rPr lang="en-GB" sz="2400" dirty="0" err="1">
                <a:latin typeface="+mn-lt"/>
                <a:cs typeface="+mn-cs"/>
              </a:rPr>
              <a:t>elfen</a:t>
            </a:r>
            <a:r>
              <a:rPr lang="en-GB" sz="2400" dirty="0">
                <a:latin typeface="+mn-lt"/>
                <a:cs typeface="+mn-cs"/>
              </a:rPr>
              <a:t> </a:t>
            </a:r>
            <a:r>
              <a:rPr lang="en-GB" sz="2400" dirty="0" err="1">
                <a:latin typeface="+mn-lt"/>
                <a:cs typeface="+mn-cs"/>
              </a:rPr>
              <a:t>bydd</a:t>
            </a:r>
            <a:r>
              <a:rPr lang="en-GB" sz="2400" dirty="0">
                <a:latin typeface="+mn-lt"/>
                <a:cs typeface="+mn-cs"/>
              </a:rPr>
              <a:t> </a:t>
            </a:r>
            <a:r>
              <a:rPr lang="en-GB" sz="2400" dirty="0" err="1">
                <a:latin typeface="+mn-lt"/>
                <a:cs typeface="+mn-cs"/>
              </a:rPr>
              <a:t>teulu</a:t>
            </a:r>
            <a:r>
              <a:rPr lang="en-GB" sz="2400" dirty="0">
                <a:latin typeface="+mn-lt"/>
                <a:cs typeface="+mn-cs"/>
              </a:rPr>
              <a:t> </a:t>
            </a:r>
            <a:r>
              <a:rPr lang="en-GB" sz="2400" dirty="0" err="1">
                <a:latin typeface="+mn-lt"/>
                <a:cs typeface="+mn-cs"/>
              </a:rPr>
              <a:t>yn</a:t>
            </a:r>
            <a:r>
              <a:rPr lang="en-GB" sz="2400" dirty="0">
                <a:latin typeface="+mn-lt"/>
                <a:cs typeface="+mn-cs"/>
              </a:rPr>
              <a:t> </a:t>
            </a:r>
            <a:r>
              <a:rPr lang="en-GB" sz="2400" dirty="0" err="1">
                <a:latin typeface="+mn-lt"/>
                <a:cs typeface="+mn-cs"/>
              </a:rPr>
              <a:t>teimlo</a:t>
            </a:r>
            <a:r>
              <a:rPr lang="en-GB" sz="2400" dirty="0">
                <a:latin typeface="+mn-lt"/>
                <a:cs typeface="+mn-cs"/>
              </a:rPr>
              <a:t> </a:t>
            </a:r>
            <a:r>
              <a:rPr lang="en-GB" sz="2400" dirty="0" err="1">
                <a:latin typeface="+mn-lt"/>
                <a:cs typeface="+mn-cs"/>
              </a:rPr>
              <a:t>balchder</a:t>
            </a:r>
            <a:r>
              <a:rPr lang="en-GB" sz="2400" dirty="0">
                <a:latin typeface="+mn-lt"/>
                <a:cs typeface="+mn-cs"/>
              </a:rPr>
              <a:t> a </a:t>
            </a:r>
            <a:r>
              <a:rPr lang="en-GB" sz="2400" dirty="0" err="1">
                <a:latin typeface="+mn-lt"/>
                <a:cs typeface="+mn-cs"/>
              </a:rPr>
              <a:t>chyflawniad</a:t>
            </a:r>
            <a:r>
              <a:rPr lang="en-GB" sz="2400" dirty="0">
                <a:latin typeface="+mn-lt"/>
                <a:cs typeface="+mn-cs"/>
              </a:rPr>
              <a:t> </a:t>
            </a:r>
            <a:r>
              <a:rPr lang="en-GB" sz="2400" dirty="0" err="1">
                <a:latin typeface="+mn-lt"/>
                <a:cs typeface="+mn-cs"/>
              </a:rPr>
              <a:t>gan</a:t>
            </a:r>
            <a:r>
              <a:rPr lang="en-GB" sz="2400" dirty="0">
                <a:latin typeface="+mn-lt"/>
                <a:cs typeface="+mn-cs"/>
              </a:rPr>
              <a:t> </a:t>
            </a:r>
            <a:r>
              <a:rPr lang="en-GB" sz="2400" dirty="0" err="1">
                <a:latin typeface="+mn-lt"/>
                <a:cs typeface="+mn-cs"/>
              </a:rPr>
              <a:t>drafod</a:t>
            </a:r>
            <a:r>
              <a:rPr lang="en-GB" sz="2400" dirty="0">
                <a:latin typeface="+mn-lt"/>
                <a:cs typeface="+mn-cs"/>
              </a:rPr>
              <a:t> </a:t>
            </a:r>
            <a:r>
              <a:rPr lang="en-GB" sz="2400" dirty="0" err="1">
                <a:latin typeface="+mn-lt"/>
                <a:cs typeface="+mn-cs"/>
              </a:rPr>
              <a:t>sut</a:t>
            </a:r>
            <a:r>
              <a:rPr lang="en-GB" sz="2400" dirty="0">
                <a:latin typeface="+mn-lt"/>
                <a:cs typeface="+mn-cs"/>
              </a:rPr>
              <a:t> y gallant </a:t>
            </a:r>
            <a:r>
              <a:rPr lang="en-GB" sz="2400" dirty="0" err="1">
                <a:latin typeface="+mn-lt"/>
                <a:cs typeface="+mn-cs"/>
              </a:rPr>
              <a:t>wneud</a:t>
            </a:r>
            <a:r>
              <a:rPr lang="en-GB" sz="2400" dirty="0">
                <a:latin typeface="+mn-lt"/>
                <a:cs typeface="+mn-cs"/>
              </a:rPr>
              <a:t> </a:t>
            </a:r>
            <a:r>
              <a:rPr lang="en-GB" sz="2400" dirty="0" err="1">
                <a:latin typeface="+mn-lt"/>
                <a:cs typeface="+mn-cs"/>
              </a:rPr>
              <a:t>newidiadau</a:t>
            </a:r>
            <a:r>
              <a:rPr lang="en-GB" sz="2400" dirty="0">
                <a:latin typeface="+mn-lt"/>
                <a:cs typeface="+mn-cs"/>
              </a:rPr>
              <a:t> </a:t>
            </a:r>
            <a:r>
              <a:rPr lang="en-GB" sz="2400" dirty="0" err="1">
                <a:latin typeface="+mn-lt"/>
                <a:cs typeface="+mn-cs"/>
              </a:rPr>
              <a:t>positif</a:t>
            </a:r>
            <a:r>
              <a:rPr lang="en-GB" sz="2400" dirty="0">
                <a:latin typeface="+mn-lt"/>
                <a:cs typeface="+mn-cs"/>
              </a:rPr>
              <a:t> </a:t>
            </a:r>
            <a:r>
              <a:rPr lang="en-GB" sz="2400" dirty="0" err="1">
                <a:latin typeface="+mn-lt"/>
                <a:cs typeface="+mn-cs"/>
              </a:rPr>
              <a:t>i</a:t>
            </a:r>
            <a:r>
              <a:rPr lang="en-GB" sz="2400" dirty="0">
                <a:latin typeface="+mn-lt"/>
                <a:cs typeface="+mn-cs"/>
              </a:rPr>
              <a:t> </a:t>
            </a:r>
            <a:r>
              <a:rPr lang="en-GB" sz="2400" dirty="0" err="1">
                <a:latin typeface="+mn-lt"/>
                <a:cs typeface="+mn-cs"/>
              </a:rPr>
              <a:t>wella</a:t>
            </a:r>
            <a:r>
              <a:rPr lang="en-GB" sz="2400" dirty="0">
                <a:latin typeface="+mn-lt"/>
                <a:cs typeface="+mn-cs"/>
              </a:rPr>
              <a:t> </a:t>
            </a:r>
            <a:r>
              <a:rPr lang="en-GB" sz="2400" dirty="0" err="1">
                <a:latin typeface="+mn-lt"/>
                <a:cs typeface="+mn-cs"/>
              </a:rPr>
              <a:t>sut</a:t>
            </a:r>
            <a:r>
              <a:rPr lang="en-GB" sz="2400" dirty="0">
                <a:latin typeface="+mn-lt"/>
                <a:cs typeface="+mn-cs"/>
              </a:rPr>
              <a:t> </a:t>
            </a:r>
            <a:r>
              <a:rPr lang="en-GB" sz="2400" dirty="0" err="1">
                <a:latin typeface="+mn-lt"/>
                <a:cs typeface="+mn-cs"/>
              </a:rPr>
              <a:t>mae’r</a:t>
            </a:r>
            <a:r>
              <a:rPr lang="en-GB" sz="2400" dirty="0">
                <a:latin typeface="+mn-lt"/>
                <a:cs typeface="+mn-cs"/>
              </a:rPr>
              <a:t> </a:t>
            </a:r>
            <a:r>
              <a:rPr lang="en-GB" sz="2400" dirty="0" err="1">
                <a:latin typeface="+mn-lt"/>
                <a:cs typeface="+mn-cs"/>
              </a:rPr>
              <a:t>teulu</a:t>
            </a:r>
            <a:r>
              <a:rPr lang="en-GB" sz="2400" dirty="0">
                <a:latin typeface="+mn-lt"/>
                <a:cs typeface="+mn-cs"/>
              </a:rPr>
              <a:t> </a:t>
            </a:r>
            <a:r>
              <a:rPr lang="en-GB" sz="2400" dirty="0" err="1">
                <a:latin typeface="+mn-lt"/>
                <a:cs typeface="+mn-cs"/>
              </a:rPr>
              <a:t>yn</a:t>
            </a:r>
            <a:r>
              <a:rPr lang="en-GB" sz="2400" dirty="0">
                <a:latin typeface="+mn-lt"/>
                <a:cs typeface="+mn-cs"/>
              </a:rPr>
              <a:t> </a:t>
            </a:r>
            <a:r>
              <a:rPr lang="en-GB" sz="2400" dirty="0" err="1">
                <a:latin typeface="+mn-lt"/>
                <a:cs typeface="+mn-cs"/>
              </a:rPr>
              <a:t>dysgu</a:t>
            </a:r>
            <a:r>
              <a:rPr lang="en-GB" sz="2400" dirty="0">
                <a:latin typeface="+mn-lt"/>
                <a:cs typeface="+mn-cs"/>
              </a:rPr>
              <a:t> </a:t>
            </a:r>
            <a:r>
              <a:rPr lang="en-GB" sz="2400" dirty="0" err="1">
                <a:latin typeface="+mn-lt"/>
                <a:cs typeface="+mn-cs"/>
              </a:rPr>
              <a:t>yn</a:t>
            </a:r>
            <a:r>
              <a:rPr lang="en-GB" sz="2400" dirty="0">
                <a:latin typeface="+mn-lt"/>
                <a:cs typeface="+mn-cs"/>
              </a:rPr>
              <a:t> </a:t>
            </a:r>
            <a:r>
              <a:rPr lang="en-GB" sz="2400" dirty="0" err="1">
                <a:latin typeface="+mn-lt"/>
                <a:cs typeface="+mn-cs"/>
              </a:rPr>
              <a:t>bellach</a:t>
            </a:r>
            <a:r>
              <a:rPr lang="en-GB" sz="2400" dirty="0">
                <a:latin typeface="+mn-lt"/>
                <a:cs typeface="+mn-cs"/>
              </a:rPr>
              <a:t>.</a:t>
            </a:r>
          </a:p>
          <a:p>
            <a:pPr marL="342900" indent="-342900" eaLnBrk="1" fontAlgn="auto" hangingPunct="1">
              <a:spcBef>
                <a:spcPts val="0"/>
              </a:spcBef>
              <a:spcAft>
                <a:spcPts val="0"/>
              </a:spcAft>
              <a:defRPr/>
            </a:pPr>
            <a:r>
              <a:rPr lang="en-GB" sz="2400" dirty="0">
                <a:solidFill>
                  <a:srgbClr val="002060"/>
                </a:solidFill>
                <a:latin typeface="+mn-lt"/>
                <a:cs typeface="+mn-cs"/>
              </a:rPr>
              <a:t>     </a:t>
            </a:r>
            <a:r>
              <a:rPr lang="en-GB" sz="2400" dirty="0">
                <a:solidFill>
                  <a:srgbClr val="0070C0"/>
                </a:solidFill>
                <a:latin typeface="+mn-lt"/>
                <a:cs typeface="+mn-cs"/>
              </a:rPr>
              <a:t>(After discussing each element, families feel a sense of pride and achievement and discuss how they can make positive changes to further improve their family’s learning)</a:t>
            </a:r>
          </a:p>
          <a:p>
            <a:pPr eaLnBrk="1" fontAlgn="auto" hangingPunct="1">
              <a:spcBef>
                <a:spcPts val="0"/>
              </a:spcBef>
              <a:spcAft>
                <a:spcPts val="0"/>
              </a:spcAft>
              <a:defRPr/>
            </a:pPr>
            <a:endParaRPr lang="en-GB" sz="2000" dirty="0">
              <a:latin typeface="Times New Roman" panose="02020603050405020304" pitchFamily="18" charset="0"/>
              <a:ea typeface="Times New Roman" panose="02020603050405020304" pitchFamily="18" charset="0"/>
              <a:cs typeface="+mn-cs"/>
            </a:endParaRPr>
          </a:p>
          <a:p>
            <a:pPr eaLnBrk="1" fontAlgn="auto" hangingPunct="1">
              <a:spcBef>
                <a:spcPts val="0"/>
              </a:spcBef>
              <a:spcAft>
                <a:spcPts val="0"/>
              </a:spcAft>
              <a:defRPr/>
            </a:pPr>
            <a:r>
              <a:rPr lang="en-GB" sz="2000" dirty="0">
                <a:latin typeface="Times New Roman" panose="02020603050405020304" pitchFamily="18" charset="0"/>
                <a:ea typeface="Times New Roman" panose="02020603050405020304" pitchFamily="18" charset="0"/>
                <a:cs typeface="+mn-cs"/>
              </a:rPr>
              <a:t>		</a:t>
            </a:r>
            <a:r>
              <a:rPr lang="en-GB" sz="2000" b="1" i="1" dirty="0">
                <a:solidFill>
                  <a:srgbClr val="FF0000"/>
                </a:solidFill>
                <a:latin typeface="Times New Roman" panose="02020603050405020304" pitchFamily="18" charset="0"/>
                <a:ea typeface="Times New Roman" panose="02020603050405020304" pitchFamily="18" charset="0"/>
                <a:cs typeface="+mn-cs"/>
              </a:rPr>
              <a:t>	</a:t>
            </a:r>
            <a:r>
              <a:rPr lang="en-GB" sz="2000" dirty="0">
                <a:latin typeface="Times New Roman" panose="02020603050405020304" pitchFamily="18" charset="0"/>
                <a:ea typeface="Times New Roman" panose="02020603050405020304" pitchFamily="18" charset="0"/>
                <a:cs typeface="+mn-cs"/>
              </a:rPr>
              <a:t> </a:t>
            </a:r>
          </a:p>
          <a:p>
            <a:pPr eaLnBrk="1" fontAlgn="auto" hangingPunct="1">
              <a:spcBef>
                <a:spcPts val="0"/>
              </a:spcBef>
              <a:spcAft>
                <a:spcPts val="0"/>
              </a:spcAft>
              <a:defRPr/>
            </a:pPr>
            <a:endParaRPr lang="en-GB" sz="2000" dirty="0">
              <a:latin typeface="+mn-lt"/>
              <a:cs typeface="+mn-cs"/>
            </a:endParaRPr>
          </a:p>
          <a:p>
            <a:pPr eaLnBrk="1" fontAlgn="auto" hangingPunct="1">
              <a:spcBef>
                <a:spcPts val="0"/>
              </a:spcBef>
              <a:spcAft>
                <a:spcPts val="0"/>
              </a:spcAft>
              <a:defRPr/>
            </a:pPr>
            <a:endParaRPr lang="en-GB" sz="2000" dirty="0">
              <a:latin typeface="+mn-lt"/>
              <a:cs typeface="+mn-cs"/>
            </a:endParaRPr>
          </a:p>
          <a:p>
            <a:pPr eaLnBrk="1" fontAlgn="auto" hangingPunct="1">
              <a:spcBef>
                <a:spcPts val="0"/>
              </a:spcBef>
              <a:spcAft>
                <a:spcPts val="0"/>
              </a:spcAft>
              <a:defRPr/>
            </a:pPr>
            <a:endParaRPr lang="en-GB" sz="2000" dirty="0">
              <a:latin typeface="+mn-lt"/>
              <a:cs typeface="+mn-cs"/>
            </a:endParaRPr>
          </a:p>
          <a:p>
            <a:pPr eaLnBrk="1" fontAlgn="auto" hangingPunct="1">
              <a:spcBef>
                <a:spcPts val="0"/>
              </a:spcBef>
              <a:spcAft>
                <a:spcPts val="0"/>
              </a:spcAft>
              <a:defRPr/>
            </a:pPr>
            <a:endParaRPr lang="en-GB" sz="2000" dirty="0">
              <a:latin typeface="+mn-lt"/>
              <a:cs typeface="+mn-cs"/>
            </a:endParaRPr>
          </a:p>
        </p:txBody>
      </p:sp>
      <p:pic>
        <p:nvPicPr>
          <p:cNvPr id="921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40888" y="177800"/>
            <a:ext cx="211455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Rectangle 4"/>
          <p:cNvSpPr>
            <a:spLocks noChangeArrowheads="1"/>
          </p:cNvSpPr>
          <p:nvPr/>
        </p:nvSpPr>
        <p:spPr bwMode="auto">
          <a:xfrm>
            <a:off x="604838" y="5462588"/>
            <a:ext cx="106949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ü"/>
            </a:pPr>
            <a:r>
              <a:rPr lang="en-GB" altLang="en-US" sz="2400">
                <a:latin typeface="Calibri" panose="020F0502020204030204" pitchFamily="34" charset="0"/>
              </a:rPr>
              <a:t>Nid asesiad yw’r Llofnod Dysgu Teulu. Ei bwrpas yw helpu’r teulu. </a:t>
            </a:r>
          </a:p>
          <a:p>
            <a:pPr eaLnBrk="1" hangingPunct="1"/>
            <a:r>
              <a:rPr lang="en-GB" altLang="en-US" sz="2400" i="1">
                <a:solidFill>
                  <a:srgbClr val="002060"/>
                </a:solidFill>
                <a:latin typeface="Calibri" panose="020F0502020204030204" pitchFamily="34" charset="0"/>
              </a:rPr>
              <a:t>      </a:t>
            </a:r>
            <a:r>
              <a:rPr lang="en-GB" altLang="en-US" sz="2400" i="1">
                <a:solidFill>
                  <a:srgbClr val="0070C0"/>
                </a:solidFill>
                <a:latin typeface="Calibri" panose="020F0502020204030204" pitchFamily="34" charset="0"/>
              </a:rPr>
              <a:t>(The FLS is not an assessment. Its most important use is to help the family)</a:t>
            </a:r>
          </a:p>
        </p:txBody>
      </p:sp>
    </p:spTree>
    <p:extLst>
      <p:ext uri="{BB962C8B-B14F-4D97-AF65-F5344CB8AC3E}">
        <p14:creationId xmlns:p14="http://schemas.microsoft.com/office/powerpoint/2010/main" val="7435917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Screen Shot 2015-01-20 at 12.00.1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239713"/>
            <a:ext cx="11226800" cy="643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extLst>
      <p:ext uri="{BB962C8B-B14F-4D97-AF65-F5344CB8AC3E}">
        <p14:creationId xmlns:p14="http://schemas.microsoft.com/office/powerpoint/2010/main" val="3130011243"/>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4488" y="374650"/>
            <a:ext cx="11515725" cy="1878013"/>
          </a:xfrm>
          <a:prstGeom prst="rect">
            <a:avLst/>
          </a:prstGeom>
          <a:noFill/>
        </p:spPr>
        <p:txBody>
          <a:bodyPr>
            <a:spAutoFit/>
          </a:bodyPr>
          <a:lstStyle/>
          <a:p>
            <a:pPr marL="342900" indent="-342900" eaLnBrk="1" fontAlgn="auto" hangingPunct="1">
              <a:spcBef>
                <a:spcPts val="0"/>
              </a:spcBef>
              <a:spcAft>
                <a:spcPts val="0"/>
              </a:spcAft>
              <a:buFont typeface="Wingdings" pitchFamily="2" charset="2"/>
              <a:buChar char="ü"/>
              <a:defRPr/>
            </a:pPr>
            <a:r>
              <a:rPr lang="en-GB" sz="2400" dirty="0" err="1">
                <a:solidFill>
                  <a:sysClr val="windowText" lastClr="000000"/>
                </a:solidFill>
                <a:latin typeface="+mn-lt"/>
                <a:cs typeface="Arial" charset="0"/>
                <a:sym typeface="Helvetica Light"/>
              </a:rPr>
              <a:t>Mae’r</a:t>
            </a:r>
            <a:r>
              <a:rPr lang="en-GB" sz="2400" dirty="0">
                <a:solidFill>
                  <a:sysClr val="windowText" lastClr="000000"/>
                </a:solidFill>
                <a:latin typeface="+mn-lt"/>
                <a:cs typeface="Arial" charset="0"/>
                <a:sym typeface="Helvetica Light"/>
              </a:rPr>
              <a:t> </a:t>
            </a:r>
            <a:r>
              <a:rPr lang="en-GB" sz="2400" dirty="0" err="1">
                <a:solidFill>
                  <a:sysClr val="windowText" lastClr="000000"/>
                </a:solidFill>
                <a:latin typeface="+mn-lt"/>
                <a:cs typeface="Arial" charset="0"/>
                <a:sym typeface="Helvetica Light"/>
              </a:rPr>
              <a:t>teulu</a:t>
            </a:r>
            <a:r>
              <a:rPr lang="en-GB" sz="2400" dirty="0">
                <a:solidFill>
                  <a:sysClr val="windowText" lastClr="000000"/>
                </a:solidFill>
                <a:latin typeface="+mn-lt"/>
                <a:cs typeface="Arial" charset="0"/>
                <a:sym typeface="Helvetica Light"/>
              </a:rPr>
              <a:t> </a:t>
            </a:r>
            <a:r>
              <a:rPr lang="en-GB" sz="2400" dirty="0" err="1">
                <a:solidFill>
                  <a:sysClr val="windowText" lastClr="000000"/>
                </a:solidFill>
                <a:latin typeface="+mn-lt"/>
                <a:cs typeface="Arial" charset="0"/>
                <a:sym typeface="Helvetica Light"/>
              </a:rPr>
              <a:t>yn</a:t>
            </a:r>
            <a:r>
              <a:rPr lang="en-GB" sz="2400" dirty="0">
                <a:solidFill>
                  <a:sysClr val="windowText" lastClr="000000"/>
                </a:solidFill>
                <a:latin typeface="+mn-lt"/>
                <a:cs typeface="Arial" charset="0"/>
                <a:sym typeface="Helvetica Light"/>
              </a:rPr>
              <a:t> </a:t>
            </a:r>
            <a:r>
              <a:rPr lang="en-GB" sz="2400" dirty="0" err="1">
                <a:solidFill>
                  <a:sysClr val="windowText" lastClr="000000"/>
                </a:solidFill>
                <a:latin typeface="+mn-lt"/>
                <a:cs typeface="Arial" charset="0"/>
                <a:sym typeface="Helvetica Light"/>
              </a:rPr>
              <a:t>trafod</a:t>
            </a:r>
            <a:r>
              <a:rPr lang="en-GB" sz="2400" dirty="0">
                <a:solidFill>
                  <a:sysClr val="windowText" lastClr="000000"/>
                </a:solidFill>
                <a:latin typeface="+mn-lt"/>
                <a:cs typeface="Arial" charset="0"/>
                <a:sym typeface="Helvetica Light"/>
              </a:rPr>
              <a:t> </a:t>
            </a:r>
            <a:r>
              <a:rPr lang="en-GB" sz="2400" dirty="0" err="1">
                <a:solidFill>
                  <a:sysClr val="windowText" lastClr="000000"/>
                </a:solidFill>
                <a:latin typeface="+mn-lt"/>
                <a:cs typeface="Arial" charset="0"/>
                <a:sym typeface="Helvetica Light"/>
              </a:rPr>
              <a:t>eu</a:t>
            </a:r>
            <a:r>
              <a:rPr lang="en-GB" sz="2400" dirty="0">
                <a:solidFill>
                  <a:sysClr val="windowText" lastClr="000000"/>
                </a:solidFill>
                <a:latin typeface="+mn-lt"/>
                <a:cs typeface="Arial" charset="0"/>
                <a:sym typeface="Helvetica Light"/>
              </a:rPr>
              <a:t> </a:t>
            </a:r>
            <a:r>
              <a:rPr lang="en-GB" sz="2400" dirty="0" err="1">
                <a:solidFill>
                  <a:sysClr val="windowText" lastClr="000000"/>
                </a:solidFill>
                <a:latin typeface="+mn-lt"/>
                <a:cs typeface="Arial" charset="0"/>
                <a:sym typeface="Helvetica Light"/>
              </a:rPr>
              <a:t>perfformiad</a:t>
            </a:r>
            <a:r>
              <a:rPr lang="en-GB" sz="2400" dirty="0">
                <a:solidFill>
                  <a:sysClr val="windowText" lastClr="000000"/>
                </a:solidFill>
                <a:latin typeface="+mn-lt"/>
                <a:cs typeface="Arial" charset="0"/>
                <a:sym typeface="Helvetica Light"/>
              </a:rPr>
              <a:t> </a:t>
            </a:r>
            <a:r>
              <a:rPr lang="en-GB" sz="2400" dirty="0" err="1">
                <a:solidFill>
                  <a:sysClr val="windowText" lastClr="000000"/>
                </a:solidFill>
                <a:latin typeface="+mn-lt"/>
                <a:cs typeface="Arial" charset="0"/>
                <a:sym typeface="Helvetica Light"/>
              </a:rPr>
              <a:t>ymhob</a:t>
            </a:r>
            <a:r>
              <a:rPr lang="en-GB" sz="2400" dirty="0">
                <a:solidFill>
                  <a:sysClr val="windowText" lastClr="000000"/>
                </a:solidFill>
                <a:latin typeface="+mn-lt"/>
                <a:cs typeface="Arial" charset="0"/>
                <a:sym typeface="Helvetica Light"/>
              </a:rPr>
              <a:t> </a:t>
            </a:r>
            <a:r>
              <a:rPr lang="en-GB" sz="2400" dirty="0" err="1">
                <a:solidFill>
                  <a:sysClr val="windowText" lastClr="000000"/>
                </a:solidFill>
                <a:latin typeface="+mn-lt"/>
                <a:cs typeface="Arial" charset="0"/>
                <a:sym typeface="Helvetica Light"/>
              </a:rPr>
              <a:t>elfen</a:t>
            </a:r>
            <a:r>
              <a:rPr lang="en-GB" sz="2400" dirty="0">
                <a:solidFill>
                  <a:sysClr val="windowText" lastClr="000000"/>
                </a:solidFill>
                <a:latin typeface="+mn-lt"/>
                <a:cs typeface="Arial" charset="0"/>
                <a:sym typeface="Helvetica Light"/>
              </a:rPr>
              <a:t> ac </a:t>
            </a:r>
            <a:r>
              <a:rPr lang="en-GB" sz="2400" dirty="0" err="1">
                <a:solidFill>
                  <a:sysClr val="windowText" lastClr="000000"/>
                </a:solidFill>
                <a:latin typeface="+mn-lt"/>
                <a:cs typeface="Arial" charset="0"/>
                <a:sym typeface="Helvetica Light"/>
              </a:rPr>
              <a:t>yn</a:t>
            </a:r>
            <a:r>
              <a:rPr lang="en-GB" sz="2400" dirty="0">
                <a:solidFill>
                  <a:sysClr val="windowText" lastClr="000000"/>
                </a:solidFill>
                <a:latin typeface="+mn-lt"/>
                <a:cs typeface="Arial" charset="0"/>
                <a:sym typeface="Helvetica Light"/>
              </a:rPr>
              <a:t> </a:t>
            </a:r>
            <a:r>
              <a:rPr lang="en-GB" sz="2400" dirty="0" err="1">
                <a:solidFill>
                  <a:sysClr val="windowText" lastClr="000000"/>
                </a:solidFill>
                <a:latin typeface="+mn-lt"/>
                <a:cs typeface="Arial" charset="0"/>
                <a:sym typeface="Helvetica Light"/>
              </a:rPr>
              <a:t>dod</a:t>
            </a:r>
            <a:r>
              <a:rPr lang="en-GB" sz="2400" dirty="0">
                <a:solidFill>
                  <a:sysClr val="windowText" lastClr="000000"/>
                </a:solidFill>
                <a:latin typeface="+mn-lt"/>
                <a:cs typeface="Arial" charset="0"/>
                <a:sym typeface="Helvetica Light"/>
              </a:rPr>
              <a:t> i </a:t>
            </a:r>
            <a:r>
              <a:rPr lang="en-GB" sz="2400" dirty="0" err="1">
                <a:solidFill>
                  <a:sysClr val="windowText" lastClr="000000"/>
                </a:solidFill>
                <a:latin typeface="+mn-lt"/>
                <a:cs typeface="Arial" charset="0"/>
                <a:sym typeface="Helvetica Light"/>
              </a:rPr>
              <a:t>benderfyniad</a:t>
            </a:r>
            <a:r>
              <a:rPr lang="en-GB" sz="2400" dirty="0">
                <a:solidFill>
                  <a:sysClr val="windowText" lastClr="000000"/>
                </a:solidFill>
                <a:latin typeface="+mn-lt"/>
                <a:cs typeface="Arial" charset="0"/>
                <a:sym typeface="Helvetica Light"/>
              </a:rPr>
              <a:t> </a:t>
            </a:r>
            <a:r>
              <a:rPr lang="en-GB" sz="2400" dirty="0" err="1">
                <a:solidFill>
                  <a:sysClr val="windowText" lastClr="000000"/>
                </a:solidFill>
                <a:latin typeface="+mn-lt"/>
                <a:cs typeface="Arial" charset="0"/>
                <a:sym typeface="Helvetica Light"/>
              </a:rPr>
              <a:t>ar</a:t>
            </a:r>
            <a:r>
              <a:rPr lang="en-GB" sz="2400" dirty="0">
                <a:solidFill>
                  <a:sysClr val="windowText" lastClr="000000"/>
                </a:solidFill>
                <a:latin typeface="+mn-lt"/>
                <a:cs typeface="Arial" charset="0"/>
                <a:sym typeface="Helvetica Light"/>
              </a:rPr>
              <a:t> y </a:t>
            </a:r>
            <a:r>
              <a:rPr lang="en-GB" sz="2400" dirty="0" err="1">
                <a:solidFill>
                  <a:sysClr val="windowText" lastClr="000000"/>
                </a:solidFill>
                <a:latin typeface="+mn-lt"/>
                <a:cs typeface="Arial" charset="0"/>
                <a:sym typeface="Helvetica Light"/>
              </a:rPr>
              <a:t>cyd</a:t>
            </a:r>
            <a:r>
              <a:rPr lang="en-GB" sz="2400" dirty="0">
                <a:solidFill>
                  <a:sysClr val="windowText" lastClr="000000"/>
                </a:solidFill>
                <a:latin typeface="+mn-lt"/>
                <a:cs typeface="Arial" charset="0"/>
                <a:sym typeface="Helvetica Light"/>
              </a:rPr>
              <a:t> </a:t>
            </a:r>
            <a:r>
              <a:rPr lang="en-GB" sz="2400" dirty="0" err="1">
                <a:solidFill>
                  <a:sysClr val="windowText" lastClr="000000"/>
                </a:solidFill>
                <a:latin typeface="+mn-lt"/>
                <a:cs typeface="Arial" charset="0"/>
                <a:sym typeface="Helvetica Light"/>
              </a:rPr>
              <a:t>drwy</a:t>
            </a:r>
            <a:r>
              <a:rPr lang="en-GB" sz="2400" dirty="0">
                <a:solidFill>
                  <a:sysClr val="windowText" lastClr="000000"/>
                </a:solidFill>
                <a:latin typeface="+mn-lt"/>
                <a:cs typeface="Arial" charset="0"/>
                <a:sym typeface="Helvetica Light"/>
              </a:rPr>
              <a:t> </a:t>
            </a:r>
            <a:r>
              <a:rPr lang="en-GB" sz="2400" dirty="0" err="1">
                <a:solidFill>
                  <a:sysClr val="windowText" lastClr="000000"/>
                </a:solidFill>
                <a:latin typeface="+mn-lt"/>
                <a:cs typeface="Arial" charset="0"/>
                <a:sym typeface="Helvetica Light"/>
              </a:rPr>
              <a:t>liwio</a:t>
            </a:r>
            <a:r>
              <a:rPr lang="en-GB" sz="2400" dirty="0">
                <a:solidFill>
                  <a:sysClr val="windowText" lastClr="000000"/>
                </a:solidFill>
                <a:latin typeface="+mn-lt"/>
                <a:cs typeface="Arial" charset="0"/>
                <a:sym typeface="Helvetica Light"/>
              </a:rPr>
              <a:t> </a:t>
            </a:r>
            <a:r>
              <a:rPr lang="en-GB" sz="2400" dirty="0" err="1">
                <a:solidFill>
                  <a:sysClr val="windowText" lastClr="000000"/>
                </a:solidFill>
                <a:latin typeface="+mn-lt"/>
                <a:cs typeface="Arial" charset="0"/>
                <a:sym typeface="Helvetica Light"/>
              </a:rPr>
              <a:t>matrics</a:t>
            </a:r>
            <a:r>
              <a:rPr lang="en-GB" sz="2400" dirty="0">
                <a:solidFill>
                  <a:sysClr val="windowText" lastClr="000000"/>
                </a:solidFill>
                <a:latin typeface="+mn-lt"/>
                <a:cs typeface="Arial" charset="0"/>
                <a:sym typeface="Helvetica Light"/>
              </a:rPr>
              <a:t>            </a:t>
            </a:r>
          </a:p>
          <a:p>
            <a:pPr eaLnBrk="1" fontAlgn="auto" hangingPunct="1">
              <a:spcBef>
                <a:spcPts val="0"/>
              </a:spcBef>
              <a:spcAft>
                <a:spcPts val="0"/>
              </a:spcAft>
              <a:defRPr/>
            </a:pPr>
            <a:r>
              <a:rPr lang="en-GB" sz="2400" i="1" dirty="0">
                <a:solidFill>
                  <a:srgbClr val="0070C0"/>
                </a:solidFill>
                <a:latin typeface="+mn-lt"/>
                <a:cs typeface="Arial" charset="0"/>
                <a:sym typeface="Helvetica Light"/>
              </a:rPr>
              <a:t>     (The family discuss their performance in each element and come to a joint decision by       	colouring a matrix)</a:t>
            </a:r>
          </a:p>
          <a:p>
            <a:pPr eaLnBrk="1" fontAlgn="auto" hangingPunct="1">
              <a:spcBef>
                <a:spcPts val="0"/>
              </a:spcBef>
              <a:spcAft>
                <a:spcPts val="0"/>
              </a:spcAft>
              <a:defRPr/>
            </a:pPr>
            <a:endParaRPr lang="en-GB" sz="2000" dirty="0">
              <a:latin typeface="+mn-lt"/>
              <a:cs typeface="+mn-cs"/>
            </a:endParaRPr>
          </a:p>
        </p:txBody>
      </p:sp>
      <p:sp>
        <p:nvSpPr>
          <p:cNvPr id="11267" name="Rectangle 3"/>
          <p:cNvSpPr>
            <a:spLocks noChangeArrowheads="1"/>
          </p:cNvSpPr>
          <p:nvPr/>
        </p:nvSpPr>
        <p:spPr bwMode="auto">
          <a:xfrm>
            <a:off x="1782763" y="3346450"/>
            <a:ext cx="31956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pic>
        <p:nvPicPr>
          <p:cNvPr id="1126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7738" y="2682875"/>
            <a:ext cx="6191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AutoShape 3"/>
          <p:cNvSpPr>
            <a:spLocks noChangeArrowheads="1"/>
          </p:cNvSpPr>
          <p:nvPr/>
        </p:nvSpPr>
        <p:spPr bwMode="auto">
          <a:xfrm>
            <a:off x="963613" y="5251450"/>
            <a:ext cx="666750" cy="504825"/>
          </a:xfrm>
          <a:prstGeom prst="triangle">
            <a:avLst>
              <a:gd name="adj" fmla="val 50000"/>
            </a:avLst>
          </a:prstGeom>
          <a:solidFill>
            <a:srgbClr val="FF0000"/>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11270" name="AutoShape 4"/>
          <p:cNvSpPr>
            <a:spLocks noChangeArrowheads="1"/>
          </p:cNvSpPr>
          <p:nvPr/>
        </p:nvSpPr>
        <p:spPr bwMode="auto">
          <a:xfrm>
            <a:off x="977900" y="4046538"/>
            <a:ext cx="638175" cy="504825"/>
          </a:xfrm>
          <a:prstGeom prst="triangle">
            <a:avLst>
              <a:gd name="adj" fmla="val 50000"/>
            </a:avLst>
          </a:prstGeom>
          <a:solidFill>
            <a:srgbClr val="FFFF00"/>
          </a:solidFill>
          <a:ln w="9525">
            <a:solidFill>
              <a:srgbClr val="000000"/>
            </a:solidFill>
            <a:miter lim="800000"/>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graphicFrame>
        <p:nvGraphicFramePr>
          <p:cNvPr id="9" name="Table 8"/>
          <p:cNvGraphicFramePr>
            <a:graphicFrameLocks noGrp="1"/>
          </p:cNvGraphicFramePr>
          <p:nvPr/>
        </p:nvGraphicFramePr>
        <p:xfrm>
          <a:off x="2135188" y="1941513"/>
          <a:ext cx="8959850" cy="4211637"/>
        </p:xfrm>
        <a:graphic>
          <a:graphicData uri="http://schemas.openxmlformats.org/drawingml/2006/table">
            <a:tbl>
              <a:tblPr firstRow="1" bandRow="1">
                <a:tableStyleId>{5C22544A-7EE6-4342-B048-85BDC9FD1C3A}</a:tableStyleId>
              </a:tblPr>
              <a:tblGrid>
                <a:gridCol w="4571350"/>
                <a:gridCol w="4388500"/>
              </a:tblGrid>
              <a:tr h="370800">
                <a:tc>
                  <a:txBody>
                    <a:bodyPr/>
                    <a:lstStyle/>
                    <a:p>
                      <a:endParaRPr lang="en-GB" sz="1800" dirty="0"/>
                    </a:p>
                  </a:txBody>
                  <a:tcPr marL="91428" marR="91428" marT="45715" marB="45715"/>
                </a:tc>
                <a:tc>
                  <a:txBody>
                    <a:bodyPr/>
                    <a:lstStyle/>
                    <a:p>
                      <a:endParaRPr lang="en-GB" sz="1800" dirty="0"/>
                    </a:p>
                  </a:txBody>
                  <a:tcPr marL="91428" marR="91428" marT="45715" marB="45715"/>
                </a:tc>
              </a:tr>
              <a:tr h="14631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err="1" smtClean="0"/>
                        <a:t>Lliwio’r</a:t>
                      </a:r>
                      <a:r>
                        <a:rPr lang="en-GB" sz="1800" dirty="0" smtClean="0"/>
                        <a:t> </a:t>
                      </a:r>
                      <a:r>
                        <a:rPr lang="en-GB" sz="1800" dirty="0" err="1" smtClean="0"/>
                        <a:t>triongl</a:t>
                      </a:r>
                      <a:r>
                        <a:rPr lang="en-GB" sz="1800" dirty="0" smtClean="0"/>
                        <a:t> </a:t>
                      </a:r>
                      <a:r>
                        <a:rPr lang="en-GB" sz="1800" dirty="0" err="1" smtClean="0"/>
                        <a:t>ar</a:t>
                      </a:r>
                      <a:r>
                        <a:rPr lang="en-GB" sz="1800" dirty="0" smtClean="0"/>
                        <a:t> </a:t>
                      </a:r>
                      <a:r>
                        <a:rPr lang="en-GB" sz="1800" dirty="0" err="1" smtClean="0"/>
                        <a:t>eich</a:t>
                      </a:r>
                      <a:r>
                        <a:rPr lang="en-GB" sz="1800" dirty="0" smtClean="0"/>
                        <a:t> </a:t>
                      </a:r>
                      <a:r>
                        <a:rPr lang="en-GB" sz="1800" dirty="0" err="1" smtClean="0"/>
                        <a:t>Llofnod</a:t>
                      </a:r>
                      <a:r>
                        <a:rPr lang="en-GB" sz="1800" dirty="0" smtClean="0"/>
                        <a:t> </a:t>
                      </a:r>
                      <a:r>
                        <a:rPr lang="en-GB" sz="1800" dirty="0" err="1" smtClean="0"/>
                        <a:t>yn</a:t>
                      </a:r>
                      <a:r>
                        <a:rPr lang="en-GB" sz="1800" dirty="0" smtClean="0"/>
                        <a:t> </a:t>
                      </a:r>
                      <a:r>
                        <a:rPr lang="en-GB" sz="1800" dirty="0" err="1" smtClean="0"/>
                        <a:t>wyrdd</a:t>
                      </a:r>
                      <a:r>
                        <a:rPr lang="en-GB" sz="1800" dirty="0" smtClean="0"/>
                        <a:t> </a:t>
                      </a:r>
                      <a:r>
                        <a:rPr lang="en-GB" sz="1800" dirty="0" err="1" smtClean="0"/>
                        <a:t>os</a:t>
                      </a:r>
                      <a:r>
                        <a:rPr lang="en-GB" sz="1800" dirty="0" smtClean="0"/>
                        <a:t> </a:t>
                      </a:r>
                      <a:r>
                        <a:rPr lang="en-GB" sz="1800" dirty="0" err="1" smtClean="0"/>
                        <a:t>bydd</a:t>
                      </a:r>
                      <a:r>
                        <a:rPr lang="en-GB" sz="1800" dirty="0" smtClean="0"/>
                        <a:t> </a:t>
                      </a:r>
                      <a:r>
                        <a:rPr lang="en-GB" sz="1800" dirty="0" err="1" smtClean="0"/>
                        <a:t>rhywbeth</a:t>
                      </a:r>
                      <a:r>
                        <a:rPr lang="en-GB" sz="1800" dirty="0" smtClean="0"/>
                        <a:t> </a:t>
                      </a:r>
                      <a:r>
                        <a:rPr lang="en-GB" sz="1800" dirty="0" err="1" smtClean="0"/>
                        <a:t>yn</a:t>
                      </a:r>
                      <a:r>
                        <a:rPr lang="en-GB" sz="1800" dirty="0" smtClean="0"/>
                        <a:t> </a:t>
                      </a:r>
                      <a:r>
                        <a:rPr lang="en-GB" sz="1800" dirty="0" err="1" smtClean="0"/>
                        <a:t>digwydd</a:t>
                      </a:r>
                      <a:r>
                        <a:rPr lang="en-GB" sz="1800" dirty="0" smtClean="0"/>
                        <a:t> </a:t>
                      </a:r>
                      <a:r>
                        <a:rPr lang="en-GB" sz="1800" dirty="0" err="1" smtClean="0"/>
                        <a:t>yn</a:t>
                      </a:r>
                      <a:r>
                        <a:rPr lang="en-GB" sz="1800" dirty="0" smtClean="0"/>
                        <a:t> </a:t>
                      </a:r>
                      <a:r>
                        <a:rPr lang="en-GB" sz="1800" dirty="0" err="1" smtClean="0"/>
                        <a:t>aml</a:t>
                      </a:r>
                      <a:r>
                        <a:rPr lang="en-GB" sz="1800" dirty="0" smtClean="0"/>
                        <a:t> </a:t>
                      </a:r>
                      <a:r>
                        <a:rPr lang="en-GB" sz="1800" dirty="0" err="1" smtClean="0"/>
                        <a:t>neu</a:t>
                      </a:r>
                      <a:r>
                        <a:rPr lang="en-GB" sz="1800" dirty="0" smtClean="0"/>
                        <a:t> </a:t>
                      </a:r>
                      <a:r>
                        <a:rPr lang="en-GB" sz="1800" dirty="0" err="1" smtClean="0"/>
                        <a:t>drwy’r</a:t>
                      </a:r>
                      <a:r>
                        <a:rPr lang="en-GB" sz="1800" dirty="0" smtClean="0"/>
                        <a:t> </a:t>
                      </a:r>
                      <a:r>
                        <a:rPr lang="en-GB" sz="1800" dirty="0" err="1" smtClean="0"/>
                        <a:t>amser</a:t>
                      </a:r>
                      <a:r>
                        <a:rPr lang="en-GB" sz="1800" dirty="0" smtClean="0"/>
                        <a:t>. </a:t>
                      </a:r>
                      <a:r>
                        <a:rPr lang="en-GB" sz="1800" dirty="0" err="1" smtClean="0"/>
                        <a:t>Os</a:t>
                      </a:r>
                      <a:r>
                        <a:rPr lang="en-GB" sz="1800" dirty="0" smtClean="0"/>
                        <a:t> </a:t>
                      </a:r>
                      <a:r>
                        <a:rPr lang="en-GB" sz="1800" dirty="0" err="1" smtClean="0"/>
                        <a:t>yw</a:t>
                      </a:r>
                      <a:r>
                        <a:rPr lang="en-GB" sz="1800" dirty="0" smtClean="0"/>
                        <a:t> </a:t>
                      </a:r>
                      <a:r>
                        <a:rPr lang="en-GB" sz="1800" dirty="0" err="1" smtClean="0"/>
                        <a:t>mwyafrif</a:t>
                      </a:r>
                      <a:r>
                        <a:rPr lang="en-GB" sz="1800" dirty="0" smtClean="0"/>
                        <a:t> y </a:t>
                      </a:r>
                      <a:r>
                        <a:rPr lang="en-GB" sz="1800" dirty="0" err="1" smtClean="0"/>
                        <a:t>teulu</a:t>
                      </a:r>
                      <a:r>
                        <a:rPr lang="en-GB" sz="1800" dirty="0" smtClean="0"/>
                        <a:t> </a:t>
                      </a:r>
                      <a:r>
                        <a:rPr lang="en-GB" sz="1800" dirty="0" err="1" smtClean="0"/>
                        <a:t>yn</a:t>
                      </a:r>
                      <a:r>
                        <a:rPr lang="en-GB" sz="1800" dirty="0" smtClean="0"/>
                        <a:t> </a:t>
                      </a:r>
                      <a:r>
                        <a:rPr lang="en-GB" sz="1800" dirty="0" err="1" smtClean="0"/>
                        <a:t>gwneud</a:t>
                      </a:r>
                      <a:r>
                        <a:rPr lang="en-GB" sz="1800" dirty="0" smtClean="0"/>
                        <a:t> </a:t>
                      </a:r>
                      <a:r>
                        <a:rPr lang="en-GB" sz="1800" dirty="0" err="1" smtClean="0"/>
                        <a:t>rhywbeth</a:t>
                      </a:r>
                      <a:r>
                        <a:rPr lang="en-GB" sz="1800" dirty="0" smtClean="0"/>
                        <a:t> </a:t>
                      </a:r>
                      <a:r>
                        <a:rPr lang="en-GB" sz="1800" dirty="0" err="1" smtClean="0"/>
                        <a:t>ar</a:t>
                      </a:r>
                      <a:r>
                        <a:rPr lang="en-GB" sz="1800" dirty="0" smtClean="0"/>
                        <a:t> </a:t>
                      </a:r>
                      <a:r>
                        <a:rPr lang="en-GB" sz="1800" dirty="0" err="1" smtClean="0"/>
                        <a:t>fwyafrif</a:t>
                      </a:r>
                      <a:r>
                        <a:rPr lang="en-GB" sz="1800" dirty="0" smtClean="0"/>
                        <a:t> </a:t>
                      </a:r>
                      <a:r>
                        <a:rPr lang="en-GB" sz="1800" dirty="0" err="1" smtClean="0"/>
                        <a:t>yr</a:t>
                      </a:r>
                      <a:r>
                        <a:rPr lang="en-GB" sz="1800" dirty="0" smtClean="0"/>
                        <a:t> </a:t>
                      </a:r>
                      <a:r>
                        <a:rPr lang="en-GB" sz="1800" dirty="0" err="1" smtClean="0"/>
                        <a:t>amser</a:t>
                      </a:r>
                      <a:endParaRPr lang="en-GB" sz="1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800" dirty="0" smtClean="0"/>
                    </a:p>
                  </a:txBody>
                  <a:tcPr marL="91428" marR="91428" marT="45715" marB="45715"/>
                </a:tc>
                <a:tc>
                  <a:txBody>
                    <a:bodyPr/>
                    <a:lstStyle/>
                    <a:p>
                      <a:r>
                        <a:rPr lang="en-GB" sz="1800" i="1" dirty="0" smtClean="0">
                          <a:solidFill>
                            <a:srgbClr val="0070C0"/>
                          </a:solidFill>
                        </a:rPr>
                        <a:t>Colour the triangle on your signature green if something happens often. If most of the family do something most of the time.</a:t>
                      </a:r>
                      <a:endParaRPr lang="en-GB" sz="1800" i="1" dirty="0">
                        <a:solidFill>
                          <a:srgbClr val="0070C0"/>
                        </a:solidFill>
                      </a:endParaRPr>
                    </a:p>
                  </a:txBody>
                  <a:tcPr marL="91428" marR="91428" marT="45715" marB="45715"/>
                </a:tc>
              </a:tr>
              <a:tr h="11888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err="1" smtClean="0"/>
                        <a:t>Lliwio’r</a:t>
                      </a:r>
                      <a:r>
                        <a:rPr lang="en-GB" sz="1800" dirty="0" smtClean="0"/>
                        <a:t> </a:t>
                      </a:r>
                      <a:r>
                        <a:rPr lang="en-GB" sz="1800" dirty="0" err="1" smtClean="0"/>
                        <a:t>triongl</a:t>
                      </a:r>
                      <a:r>
                        <a:rPr lang="en-GB" sz="1800" dirty="0" smtClean="0"/>
                        <a:t> </a:t>
                      </a:r>
                      <a:r>
                        <a:rPr lang="en-GB" sz="1800" dirty="0" err="1" smtClean="0"/>
                        <a:t>yn</a:t>
                      </a:r>
                      <a:r>
                        <a:rPr lang="en-GB" sz="1800" dirty="0" smtClean="0"/>
                        <a:t> </a:t>
                      </a:r>
                      <a:r>
                        <a:rPr lang="en-GB" sz="1800" dirty="0" err="1" smtClean="0"/>
                        <a:t>felyn</a:t>
                      </a:r>
                      <a:r>
                        <a:rPr lang="en-GB" sz="1800" dirty="0" smtClean="0"/>
                        <a:t> </a:t>
                      </a:r>
                      <a:r>
                        <a:rPr lang="en-GB" sz="1800" dirty="0" err="1" smtClean="0"/>
                        <a:t>os</a:t>
                      </a:r>
                      <a:r>
                        <a:rPr lang="en-GB" sz="1800" dirty="0" smtClean="0"/>
                        <a:t> </a:t>
                      </a:r>
                      <a:r>
                        <a:rPr lang="en-GB" sz="1800" dirty="0" err="1" smtClean="0"/>
                        <a:t>yw</a:t>
                      </a:r>
                      <a:r>
                        <a:rPr lang="en-GB" sz="1800" dirty="0" smtClean="0"/>
                        <a:t> </a:t>
                      </a:r>
                      <a:r>
                        <a:rPr lang="en-GB" sz="1800" dirty="0" err="1" smtClean="0"/>
                        <a:t>rhywbeth</a:t>
                      </a:r>
                      <a:r>
                        <a:rPr lang="en-GB" sz="1800" dirty="0" smtClean="0"/>
                        <a:t> </a:t>
                      </a:r>
                      <a:r>
                        <a:rPr lang="en-GB" sz="1800" dirty="0" err="1" smtClean="0"/>
                        <a:t>yn</a:t>
                      </a:r>
                      <a:r>
                        <a:rPr lang="en-GB" sz="1800" dirty="0" smtClean="0"/>
                        <a:t> </a:t>
                      </a:r>
                      <a:r>
                        <a:rPr lang="en-GB" sz="1800" dirty="0" err="1" smtClean="0"/>
                        <a:t>digwydd</a:t>
                      </a:r>
                      <a:r>
                        <a:rPr lang="en-GB" sz="1800" dirty="0" smtClean="0"/>
                        <a:t> </a:t>
                      </a:r>
                      <a:r>
                        <a:rPr lang="en-GB" sz="1800" dirty="0" err="1" smtClean="0"/>
                        <a:t>weithiau</a:t>
                      </a:r>
                      <a:r>
                        <a:rPr lang="en-GB" sz="1800" dirty="0" smtClean="0"/>
                        <a:t>. Os </a:t>
                      </a:r>
                      <a:r>
                        <a:rPr lang="en-GB" sz="1800" dirty="0" err="1" smtClean="0"/>
                        <a:t>oes</a:t>
                      </a:r>
                      <a:r>
                        <a:rPr lang="en-GB" sz="1800" dirty="0" smtClean="0"/>
                        <a:t> </a:t>
                      </a:r>
                      <a:r>
                        <a:rPr lang="en-GB" sz="1800" dirty="0" err="1" smtClean="0"/>
                        <a:t>rhai</a:t>
                      </a:r>
                      <a:r>
                        <a:rPr lang="en-GB" sz="1800" dirty="0" smtClean="0"/>
                        <a:t> </a:t>
                      </a:r>
                      <a:r>
                        <a:rPr lang="en-GB" sz="1800" dirty="0" err="1" smtClean="0"/>
                        <a:t>aelodau</a:t>
                      </a:r>
                      <a:r>
                        <a:rPr lang="en-GB" sz="1800" dirty="0" smtClean="0"/>
                        <a:t> </a:t>
                      </a:r>
                      <a:r>
                        <a:rPr lang="en-GB" sz="1800" dirty="0" err="1" smtClean="0"/>
                        <a:t>o’r</a:t>
                      </a:r>
                      <a:r>
                        <a:rPr lang="en-GB" sz="1800" dirty="0" smtClean="0"/>
                        <a:t> </a:t>
                      </a:r>
                      <a:r>
                        <a:rPr lang="en-GB" sz="1800" dirty="0" err="1" smtClean="0"/>
                        <a:t>teulu</a:t>
                      </a:r>
                      <a:r>
                        <a:rPr lang="en-GB" sz="1800" dirty="0" smtClean="0"/>
                        <a:t> </a:t>
                      </a:r>
                      <a:r>
                        <a:rPr lang="en-GB" sz="1800" dirty="0" err="1" smtClean="0"/>
                        <a:t>yn</a:t>
                      </a:r>
                      <a:r>
                        <a:rPr lang="en-GB" sz="1800" dirty="0" smtClean="0"/>
                        <a:t> </a:t>
                      </a:r>
                      <a:r>
                        <a:rPr lang="en-GB" sz="1800" dirty="0" err="1" smtClean="0"/>
                        <a:t>gwneud</a:t>
                      </a:r>
                      <a:r>
                        <a:rPr lang="en-GB" sz="1800" dirty="0" smtClean="0"/>
                        <a:t> </a:t>
                      </a:r>
                      <a:r>
                        <a:rPr lang="en-GB" sz="1800" dirty="0" err="1" smtClean="0"/>
                        <a:t>hyn</a:t>
                      </a:r>
                      <a:r>
                        <a:rPr lang="en-GB" sz="1800" dirty="0" smtClean="0"/>
                        <a:t>.</a:t>
                      </a:r>
                    </a:p>
                    <a:p>
                      <a:endParaRPr lang="en-GB" sz="1800" dirty="0" smtClean="0"/>
                    </a:p>
                  </a:txBody>
                  <a:tcPr marL="91428" marR="91428" marT="45715" marB="45715"/>
                </a:tc>
                <a:tc>
                  <a:txBody>
                    <a:bodyPr/>
                    <a:lstStyle/>
                    <a:p>
                      <a:r>
                        <a:rPr lang="en-GB" sz="1800" i="1" dirty="0" smtClean="0">
                          <a:solidFill>
                            <a:srgbClr val="0070C0"/>
                          </a:solidFill>
                        </a:rPr>
                        <a:t>Colour the triangle yellow if something happens sometimes. If some of the family</a:t>
                      </a:r>
                    </a:p>
                    <a:p>
                      <a:r>
                        <a:rPr lang="en-GB" sz="1800" i="1" dirty="0" smtClean="0">
                          <a:solidFill>
                            <a:srgbClr val="0070C0"/>
                          </a:solidFill>
                        </a:rPr>
                        <a:t>do this some of the time.</a:t>
                      </a:r>
                    </a:p>
                    <a:p>
                      <a:endParaRPr lang="en-GB" sz="1800" i="1" dirty="0">
                        <a:solidFill>
                          <a:srgbClr val="0070C0"/>
                        </a:solidFill>
                      </a:endParaRPr>
                    </a:p>
                  </a:txBody>
                  <a:tcPr marL="91428" marR="91428" marT="45715" marB="45715"/>
                </a:tc>
              </a:tr>
              <a:tr h="1188829">
                <a:tc>
                  <a:txBody>
                    <a:bodyPr/>
                    <a:lstStyle/>
                    <a:p>
                      <a:r>
                        <a:rPr lang="en-GB" sz="1800" dirty="0" err="1" smtClean="0"/>
                        <a:t>Lliwio’r</a:t>
                      </a:r>
                      <a:r>
                        <a:rPr lang="en-GB" sz="1800" dirty="0" smtClean="0"/>
                        <a:t> </a:t>
                      </a:r>
                      <a:r>
                        <a:rPr lang="en-GB" sz="1800" dirty="0" err="1" smtClean="0"/>
                        <a:t>triongl</a:t>
                      </a:r>
                      <a:r>
                        <a:rPr lang="en-GB" sz="1800" dirty="0" smtClean="0"/>
                        <a:t> </a:t>
                      </a:r>
                      <a:r>
                        <a:rPr lang="en-GB" sz="1800" dirty="0" err="1" smtClean="0"/>
                        <a:t>yn</a:t>
                      </a:r>
                      <a:r>
                        <a:rPr lang="en-GB" sz="1800" dirty="0" smtClean="0"/>
                        <a:t> </a:t>
                      </a:r>
                      <a:r>
                        <a:rPr lang="en-GB" sz="1800" dirty="0" err="1" smtClean="0"/>
                        <a:t>goch</a:t>
                      </a:r>
                      <a:r>
                        <a:rPr lang="en-GB" sz="1800" dirty="0" smtClean="0"/>
                        <a:t> </a:t>
                      </a:r>
                      <a:r>
                        <a:rPr lang="en-GB" sz="1800" dirty="0" err="1" smtClean="0"/>
                        <a:t>os</a:t>
                      </a:r>
                      <a:r>
                        <a:rPr lang="en-GB" sz="1800" dirty="0" smtClean="0"/>
                        <a:t> </a:t>
                      </a:r>
                      <a:r>
                        <a:rPr lang="en-GB" sz="1800" dirty="0" err="1" smtClean="0"/>
                        <a:t>nad</a:t>
                      </a:r>
                      <a:r>
                        <a:rPr lang="en-GB" sz="1800" dirty="0" smtClean="0"/>
                        <a:t> </a:t>
                      </a:r>
                      <a:r>
                        <a:rPr lang="en-GB" sz="1800" dirty="0" err="1" smtClean="0"/>
                        <a:t>yw</a:t>
                      </a:r>
                      <a:r>
                        <a:rPr lang="en-GB" sz="1800" dirty="0" smtClean="0"/>
                        <a:t> </a:t>
                      </a:r>
                      <a:r>
                        <a:rPr lang="en-GB" sz="1800" dirty="0" err="1" smtClean="0"/>
                        <a:t>rhywbeth</a:t>
                      </a:r>
                      <a:r>
                        <a:rPr lang="en-GB" sz="1800" dirty="0" smtClean="0"/>
                        <a:t> </a:t>
                      </a:r>
                      <a:r>
                        <a:rPr lang="en-GB" sz="1800" dirty="0" err="1" smtClean="0"/>
                        <a:t>yn</a:t>
                      </a:r>
                      <a:r>
                        <a:rPr lang="en-GB" sz="1800" dirty="0" smtClean="0"/>
                        <a:t> </a:t>
                      </a:r>
                      <a:r>
                        <a:rPr lang="en-GB" sz="1800" dirty="0" err="1" smtClean="0"/>
                        <a:t>digwydd</a:t>
                      </a:r>
                      <a:r>
                        <a:rPr lang="en-GB" sz="1800" dirty="0" smtClean="0"/>
                        <a:t> </a:t>
                      </a:r>
                      <a:r>
                        <a:rPr lang="en-GB" sz="1800" dirty="0" err="1" smtClean="0"/>
                        <a:t>neu</a:t>
                      </a:r>
                      <a:r>
                        <a:rPr lang="en-GB" sz="1800" dirty="0" smtClean="0"/>
                        <a:t> </a:t>
                      </a:r>
                      <a:r>
                        <a:rPr lang="en-GB" sz="1800" dirty="0" err="1" smtClean="0"/>
                        <a:t>prin</a:t>
                      </a:r>
                      <a:r>
                        <a:rPr lang="en-GB" sz="1800" dirty="0" smtClean="0"/>
                        <a:t> </a:t>
                      </a:r>
                      <a:r>
                        <a:rPr lang="en-GB" sz="1800" dirty="0" err="1" smtClean="0"/>
                        <a:t>yn</a:t>
                      </a:r>
                      <a:r>
                        <a:rPr lang="en-GB" sz="1800" dirty="0" smtClean="0"/>
                        <a:t> </a:t>
                      </a:r>
                      <a:r>
                        <a:rPr lang="en-GB" sz="1800" dirty="0" err="1" smtClean="0"/>
                        <a:t>digwydd</a:t>
                      </a:r>
                      <a:r>
                        <a:rPr lang="en-GB" sz="1800" dirty="0" smtClean="0"/>
                        <a:t>. Os </a:t>
                      </a:r>
                      <a:r>
                        <a:rPr lang="en-GB" sz="1800" dirty="0" err="1" smtClean="0"/>
                        <a:t>yw</a:t>
                      </a:r>
                      <a:r>
                        <a:rPr lang="en-GB" sz="1800" dirty="0" smtClean="0"/>
                        <a:t> </a:t>
                      </a:r>
                      <a:r>
                        <a:rPr lang="en-GB" sz="1800" dirty="0" err="1" smtClean="0"/>
                        <a:t>lleiafrif</a:t>
                      </a:r>
                      <a:r>
                        <a:rPr lang="en-GB" sz="1800" dirty="0" smtClean="0"/>
                        <a:t> </a:t>
                      </a:r>
                      <a:r>
                        <a:rPr lang="en-GB" sz="1800" dirty="0" err="1" smtClean="0"/>
                        <a:t>o’r</a:t>
                      </a:r>
                      <a:r>
                        <a:rPr lang="en-GB" sz="1800" dirty="0" smtClean="0"/>
                        <a:t> </a:t>
                      </a:r>
                      <a:r>
                        <a:rPr lang="en-GB" sz="1800" dirty="0" err="1" smtClean="0"/>
                        <a:t>teulu</a:t>
                      </a:r>
                      <a:r>
                        <a:rPr lang="en-GB" sz="1800" dirty="0" smtClean="0"/>
                        <a:t> </a:t>
                      </a:r>
                      <a:r>
                        <a:rPr lang="en-GB" sz="1800" dirty="0" err="1" smtClean="0"/>
                        <a:t>yn</a:t>
                      </a:r>
                      <a:r>
                        <a:rPr lang="en-GB" sz="1800" dirty="0" smtClean="0"/>
                        <a:t> </a:t>
                      </a:r>
                      <a:r>
                        <a:rPr lang="en-GB" sz="1800" dirty="0" err="1" smtClean="0"/>
                        <a:t>gwneud</a:t>
                      </a:r>
                      <a:r>
                        <a:rPr lang="en-GB" sz="1800" dirty="0" smtClean="0"/>
                        <a:t> </a:t>
                      </a:r>
                      <a:r>
                        <a:rPr lang="en-GB" sz="1800" dirty="0" err="1" smtClean="0"/>
                        <a:t>rhywbeth</a:t>
                      </a:r>
                      <a:endParaRPr lang="en-GB" sz="1800" dirty="0"/>
                    </a:p>
                  </a:txBody>
                  <a:tcPr marL="91428" marR="91428" marT="45715" marB="457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i="1" dirty="0" smtClean="0">
                          <a:solidFill>
                            <a:srgbClr val="0070C0"/>
                          </a:solidFill>
                        </a:rPr>
                        <a:t>Colour the triangle red if something does not happen or rarely happens. If a minority of the family do this.</a:t>
                      </a:r>
                    </a:p>
                    <a:p>
                      <a:endParaRPr lang="en-GB" sz="1800" i="1" dirty="0">
                        <a:solidFill>
                          <a:srgbClr val="0070C0"/>
                        </a:solidFill>
                      </a:endParaRPr>
                    </a:p>
                  </a:txBody>
                  <a:tcPr marL="91428" marR="91428" marT="45715" marB="45715"/>
                </a:tc>
              </a:tr>
            </a:tbl>
          </a:graphicData>
        </a:graphic>
      </p:graphicFrame>
    </p:spTree>
    <p:extLst>
      <p:ext uri="{BB962C8B-B14F-4D97-AF65-F5344CB8AC3E}">
        <p14:creationId xmlns:p14="http://schemas.microsoft.com/office/powerpoint/2010/main" val="39942553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805</TotalTime>
  <Words>1564</Words>
  <Application>Microsoft Office PowerPoint</Application>
  <PresentationFormat>Widescreen</PresentationFormat>
  <Paragraphs>142</Paragraphs>
  <Slides>16</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16</vt:i4>
      </vt:variant>
    </vt:vector>
  </HeadingPairs>
  <TitlesOfParts>
    <vt:vector size="25" baseType="lpstr">
      <vt:lpstr>Arial</vt:lpstr>
      <vt:lpstr>Calibri</vt:lpstr>
      <vt:lpstr>Calibri Light</vt:lpstr>
      <vt:lpstr>Helvetica Light</vt:lpstr>
      <vt:lpstr>Times New Roman</vt:lpstr>
      <vt:lpstr>Wingdings</vt:lpstr>
      <vt:lpstr>Office Theme</vt:lpstr>
      <vt:lpstr>Document</vt:lpstr>
      <vt:lpstr>Worksheet</vt:lpstr>
      <vt:lpstr>        Llofnod Dysgu Teulu    Family Learning Signature</vt:lpstr>
      <vt:lpstr>Amcanion /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EFFAITH YR YMYRRAETH / EFFECT OF INTERVENTION: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Dileu Rhwystrau Difreintedd Removing the Barriers of Deprivation</dc:title>
  <dc:creator>Rhian Parry Jones</dc:creator>
  <cp:lastModifiedBy>defn1</cp:lastModifiedBy>
  <cp:revision>41</cp:revision>
  <cp:lastPrinted>2015-11-08T21:00:23Z</cp:lastPrinted>
  <dcterms:created xsi:type="dcterms:W3CDTF">2015-10-30T16:26:53Z</dcterms:created>
  <dcterms:modified xsi:type="dcterms:W3CDTF">2015-11-08T21:47:32Z</dcterms:modified>
</cp:coreProperties>
</file>