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309" r:id="rId3"/>
    <p:sldId id="257" r:id="rId4"/>
    <p:sldId id="263" r:id="rId5"/>
    <p:sldId id="270" r:id="rId6"/>
    <p:sldId id="307" r:id="rId7"/>
    <p:sldId id="258" r:id="rId8"/>
    <p:sldId id="264" r:id="rId9"/>
    <p:sldId id="271" r:id="rId10"/>
    <p:sldId id="308" r:id="rId11"/>
    <p:sldId id="259" r:id="rId12"/>
    <p:sldId id="275" r:id="rId13"/>
    <p:sldId id="278" r:id="rId14"/>
    <p:sldId id="280" r:id="rId15"/>
    <p:sldId id="288" r:id="rId16"/>
    <p:sldId id="283" r:id="rId17"/>
    <p:sldId id="290" r:id="rId18"/>
    <p:sldId id="286" r:id="rId19"/>
    <p:sldId id="260" r:id="rId20"/>
    <p:sldId id="262" r:id="rId21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2AF5F-8E7F-40D4-9C82-CE32A1C844A5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7631C-BB54-47FD-A477-9952AF67B2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538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018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850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70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759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395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66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66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73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14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14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983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F3886-F030-4EA7-8015-2BB25E6E7F63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67FB3-BBED-40D4-85B2-6613310C6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23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NUL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7390" y="2515065"/>
            <a:ext cx="9144000" cy="2387600"/>
          </a:xfr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GB" b="1" dirty="0" err="1" smtClean="0"/>
              <a:t>Dileu</a:t>
            </a:r>
            <a:r>
              <a:rPr lang="en-GB" b="1" dirty="0" smtClean="0"/>
              <a:t> </a:t>
            </a:r>
            <a:r>
              <a:rPr lang="en-GB" b="1" dirty="0" err="1"/>
              <a:t>R</a:t>
            </a:r>
            <a:r>
              <a:rPr lang="en-GB" b="1" dirty="0" err="1" smtClean="0"/>
              <a:t>hwystrau</a:t>
            </a:r>
            <a:r>
              <a:rPr lang="en-GB" b="1" dirty="0" smtClean="0"/>
              <a:t> </a:t>
            </a:r>
            <a:r>
              <a:rPr lang="en-GB" b="1" dirty="0" err="1"/>
              <a:t>D</a:t>
            </a:r>
            <a:r>
              <a:rPr lang="en-GB" b="1" dirty="0" err="1" smtClean="0"/>
              <a:t>ifreintedd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i="1" dirty="0" smtClean="0"/>
              <a:t>Removing the Barriers of Deprivation</a:t>
            </a:r>
            <a:endParaRPr lang="en-GB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6824" y="5202238"/>
            <a:ext cx="9144000" cy="1655762"/>
          </a:xfrm>
        </p:spPr>
        <p:txBody>
          <a:bodyPr/>
          <a:lstStyle/>
          <a:p>
            <a:r>
              <a:rPr lang="en-GB" b="1" dirty="0" err="1" smtClean="0"/>
              <a:t>Tachwedd</a:t>
            </a:r>
            <a:r>
              <a:rPr lang="en-GB" dirty="0" smtClean="0"/>
              <a:t>/</a:t>
            </a:r>
            <a:r>
              <a:rPr lang="en-GB" i="1" dirty="0" smtClean="0"/>
              <a:t>November </a:t>
            </a:r>
            <a:r>
              <a:rPr lang="en-GB" dirty="0" smtClean="0"/>
              <a:t>2015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3607" y="417016"/>
            <a:ext cx="5151566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95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227" y="365124"/>
            <a:ext cx="11203546" cy="1325563"/>
          </a:xfr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en-GB" b="1" dirty="0" smtClean="0"/>
              <a:t>Effaith </a:t>
            </a:r>
            <a:r>
              <a:rPr lang="en-GB" b="1" dirty="0" err="1" smtClean="0"/>
              <a:t>Datblygu</a:t>
            </a:r>
            <a:r>
              <a:rPr lang="en-GB" b="1" dirty="0" smtClean="0"/>
              <a:t> </a:t>
            </a:r>
            <a:r>
              <a:rPr lang="en-GB" b="1" dirty="0" err="1" smtClean="0"/>
              <a:t>Sgiliau</a:t>
            </a:r>
            <a:r>
              <a:rPr lang="en-GB" b="1" dirty="0" smtClean="0"/>
              <a:t> </a:t>
            </a:r>
            <a:r>
              <a:rPr lang="en-GB" b="1" dirty="0" err="1" smtClean="0"/>
              <a:t>Bywyd</a:t>
            </a:r>
            <a:r>
              <a:rPr lang="en-GB" b="1" dirty="0" smtClean="0"/>
              <a:t>*/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i="1" dirty="0" smtClean="0"/>
              <a:t>Effect of Developing Life Skills. 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227" y="1825625"/>
            <a:ext cx="11203545" cy="4351338"/>
          </a:xfrm>
        </p:spPr>
        <p:txBody>
          <a:bodyPr>
            <a:noAutofit/>
          </a:bodyPr>
          <a:lstStyle/>
          <a:p>
            <a:r>
              <a:rPr lang="en-GB" sz="3200" b="1" dirty="0" err="1" smtClean="0"/>
              <a:t>Ymateb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ddarganfyddiadau’r</a:t>
            </a:r>
            <a:r>
              <a:rPr lang="en-GB" sz="3200" b="1" dirty="0" smtClean="0"/>
              <a:t> HA- </a:t>
            </a:r>
            <a:r>
              <a:rPr lang="en-GB" sz="3200" b="1" dirty="0" err="1" smtClean="0"/>
              <a:t>Cau</a:t>
            </a:r>
            <a:r>
              <a:rPr lang="en-GB" sz="3200" b="1" dirty="0" smtClean="0"/>
              <a:t> </a:t>
            </a:r>
            <a:r>
              <a:rPr lang="en-GB" sz="3200" b="1" dirty="0" err="1"/>
              <a:t>bylchau</a:t>
            </a:r>
            <a:r>
              <a:rPr lang="en-GB" sz="3200" b="1" dirty="0"/>
              <a:t> </a:t>
            </a:r>
            <a:r>
              <a:rPr lang="en-GB" sz="3200" b="1" dirty="0" err="1"/>
              <a:t>sgiliau</a:t>
            </a:r>
            <a:r>
              <a:rPr lang="en-GB" sz="3200" b="1" dirty="0"/>
              <a:t> </a:t>
            </a:r>
            <a:r>
              <a:rPr lang="en-GB" sz="3200" b="1" dirty="0" err="1"/>
              <a:t>colledig</a:t>
            </a:r>
            <a:r>
              <a:rPr lang="en-GB" sz="3200" b="1" dirty="0" smtClean="0"/>
              <a:t>. </a:t>
            </a:r>
          </a:p>
          <a:p>
            <a:r>
              <a:rPr lang="en-GB" sz="3200" b="1" dirty="0" err="1" smtClean="0"/>
              <a:t>Mwy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na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chwarae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gêm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tabl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canlyniadau</a:t>
            </a:r>
            <a:r>
              <a:rPr lang="en-GB" sz="3200" b="1" dirty="0" smtClean="0"/>
              <a:t>. </a:t>
            </a:r>
          </a:p>
          <a:p>
            <a:r>
              <a:rPr lang="en-GB" sz="3200" b="1" dirty="0" err="1" smtClean="0"/>
              <a:t>Cyfleoedd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dderbyn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amrywiol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brofiadau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gwaith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tîm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na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fuasent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yn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debygol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o’u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derbyn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fel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arall</a:t>
            </a:r>
            <a:r>
              <a:rPr lang="en-GB" sz="3200" b="1" dirty="0" smtClean="0"/>
              <a:t>- </a:t>
            </a:r>
            <a:r>
              <a:rPr lang="en-GB" sz="3200" b="1" dirty="0" err="1" smtClean="0"/>
              <a:t>perfformio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coginio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cystadlu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chwaraeon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creu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adnoddau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i’r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gymuned</a:t>
            </a:r>
            <a:r>
              <a:rPr lang="en-GB" sz="3200" b="1" dirty="0" smtClean="0"/>
              <a:t>(</a:t>
            </a:r>
            <a:r>
              <a:rPr lang="en-GB" sz="3200" b="1" dirty="0" err="1" smtClean="0"/>
              <a:t>e.e.tai</a:t>
            </a:r>
            <a:r>
              <a:rPr lang="en-GB" sz="3200" b="1" dirty="0" smtClean="0"/>
              <a:t> a </a:t>
            </a:r>
            <a:r>
              <a:rPr lang="en-GB" sz="3200" b="1" dirty="0" err="1" smtClean="0"/>
              <a:t>theclynau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bwydo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adar</a:t>
            </a:r>
            <a:r>
              <a:rPr lang="en-GB" sz="3200" b="1" dirty="0" smtClean="0"/>
              <a:t>) </a:t>
            </a:r>
          </a:p>
          <a:p>
            <a:r>
              <a:rPr lang="en-GB" sz="3200" b="1" dirty="0" err="1"/>
              <a:t>Ymestyn</a:t>
            </a:r>
            <a:r>
              <a:rPr lang="en-GB" sz="3200" b="1" dirty="0"/>
              <a:t> </a:t>
            </a:r>
            <a:r>
              <a:rPr lang="en-GB" sz="3200" b="1" dirty="0" err="1"/>
              <a:t>Gorwelion</a:t>
            </a:r>
            <a:r>
              <a:rPr lang="en-GB" sz="3200" b="1" dirty="0"/>
              <a:t> </a:t>
            </a:r>
            <a:r>
              <a:rPr lang="en-GB" sz="3200" b="1" dirty="0" err="1"/>
              <a:t>Disgyblion</a:t>
            </a:r>
            <a:r>
              <a:rPr lang="en-GB" sz="3200" b="1" dirty="0"/>
              <a:t>. </a:t>
            </a:r>
            <a:r>
              <a:rPr lang="en-GB" sz="3200" b="1" dirty="0" err="1" smtClean="0"/>
              <a:t>Mwy</a:t>
            </a:r>
            <a:r>
              <a:rPr lang="en-GB" sz="3200" b="1" dirty="0" smtClean="0"/>
              <a:t> </a:t>
            </a:r>
            <a:r>
              <a:rPr lang="en-GB" sz="3200" b="1" dirty="0"/>
              <a:t>o </a:t>
            </a:r>
            <a:r>
              <a:rPr lang="en-GB" sz="3200" b="1" dirty="0" err="1"/>
              <a:t>ddisgyblion</a:t>
            </a:r>
            <a:r>
              <a:rPr lang="en-GB" sz="3200" b="1" dirty="0"/>
              <a:t> </a:t>
            </a:r>
            <a:r>
              <a:rPr lang="en-GB" sz="3200" b="1" dirty="0" err="1" smtClean="0"/>
              <a:t>yn</a:t>
            </a:r>
            <a:r>
              <a:rPr lang="en-GB" sz="3200" b="1" dirty="0" smtClean="0"/>
              <a:t> </a:t>
            </a:r>
            <a:r>
              <a:rPr lang="en-GB" sz="3200" b="1" dirty="0" err="1"/>
              <a:t>dychwelyd</a:t>
            </a:r>
            <a:r>
              <a:rPr lang="en-GB" sz="3200" b="1" dirty="0"/>
              <a:t> </a:t>
            </a:r>
            <a:r>
              <a:rPr lang="en-GB" sz="3200" b="1" dirty="0" err="1"/>
              <a:t>i’r</a:t>
            </a:r>
            <a:r>
              <a:rPr lang="en-GB" sz="3200" b="1" dirty="0"/>
              <a:t> </a:t>
            </a:r>
            <a:r>
              <a:rPr lang="en-GB" sz="3200" b="1" dirty="0" err="1"/>
              <a:t>Chweched</a:t>
            </a:r>
            <a:r>
              <a:rPr lang="en-GB" sz="3200" b="1" dirty="0"/>
              <a:t> </a:t>
            </a:r>
            <a:r>
              <a:rPr lang="en-GB" sz="3200" b="1" dirty="0" err="1" smtClean="0"/>
              <a:t>Dosbarth</a:t>
            </a:r>
            <a:r>
              <a:rPr lang="en-GB" sz="3200" b="1" dirty="0" smtClean="0"/>
              <a:t>./ </a:t>
            </a:r>
            <a:r>
              <a:rPr lang="en-GB" sz="3200" i="1" dirty="0" smtClean="0"/>
              <a:t>More FSM pupils return to the Sixth Form. </a:t>
            </a:r>
            <a:r>
              <a:rPr lang="en-GB" sz="3200" dirty="0" smtClean="0"/>
              <a:t>(</a:t>
            </a:r>
            <a:r>
              <a:rPr lang="en-GB" sz="3200" dirty="0" err="1" smtClean="0"/>
              <a:t>Cyflwyno</a:t>
            </a:r>
            <a:r>
              <a:rPr lang="en-GB" sz="3200" dirty="0" smtClean="0"/>
              <a:t> </a:t>
            </a:r>
            <a:r>
              <a:rPr lang="en-GB" sz="3200" dirty="0"/>
              <a:t>Keenan Davies a Cameron </a:t>
            </a:r>
            <a:r>
              <a:rPr lang="en-GB" sz="3200" dirty="0" smtClean="0"/>
              <a:t>Cooke*)</a:t>
            </a:r>
            <a:endParaRPr lang="en-GB" sz="3200" dirty="0"/>
          </a:p>
          <a:p>
            <a:endParaRPr lang="en-GB" sz="3200" dirty="0"/>
          </a:p>
          <a:p>
            <a:endParaRPr lang="en-GB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4682" y="448735"/>
            <a:ext cx="3078747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12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r>
              <a:rPr lang="en-GB" b="1" dirty="0" err="1" smtClean="0"/>
              <a:t>Mentora</a:t>
            </a:r>
            <a:r>
              <a:rPr lang="en-GB" b="1" dirty="0"/>
              <a:t/>
            </a:r>
            <a:br>
              <a:rPr lang="en-GB" b="1" dirty="0"/>
            </a:br>
            <a:r>
              <a:rPr lang="en-GB" i="1" dirty="0" smtClean="0"/>
              <a:t>Mentoring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08" y="1983346"/>
            <a:ext cx="11462197" cy="4649273"/>
          </a:xfrm>
        </p:spPr>
        <p:txBody>
          <a:bodyPr/>
          <a:lstStyle/>
          <a:p>
            <a:pPr marL="0" indent="0">
              <a:buNone/>
            </a:pPr>
            <a:r>
              <a:rPr lang="en-GB" sz="3200" b="1" dirty="0" err="1" smtClean="0"/>
              <a:t>Defnyddio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grantiau</a:t>
            </a:r>
            <a:r>
              <a:rPr lang="en-GB" sz="3200" b="1" dirty="0" smtClean="0"/>
              <a:t> GEY a GAD </a:t>
            </a:r>
            <a:r>
              <a:rPr lang="en-GB" sz="3200" b="1" dirty="0" err="1" smtClean="0"/>
              <a:t>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gyllido</a:t>
            </a:r>
            <a:r>
              <a:rPr lang="en-GB" sz="3200" b="1" dirty="0"/>
              <a:t>:</a:t>
            </a:r>
            <a:r>
              <a:rPr lang="en-GB" sz="3200" b="1" dirty="0" smtClean="0"/>
              <a:t>/ </a:t>
            </a:r>
            <a:r>
              <a:rPr lang="en-GB" sz="3200" i="1" dirty="0" smtClean="0"/>
              <a:t>Use grants to finance:</a:t>
            </a:r>
          </a:p>
          <a:p>
            <a:pPr marL="0" indent="0">
              <a:buNone/>
            </a:pPr>
            <a:endParaRPr lang="en-GB" sz="3200" i="1" dirty="0" smtClean="0"/>
          </a:p>
          <a:p>
            <a:r>
              <a:rPr lang="en-GB" sz="3200" b="1" dirty="0" err="1" smtClean="0"/>
              <a:t>Gwers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Fentora</a:t>
            </a:r>
            <a:r>
              <a:rPr lang="en-GB" sz="3200" b="1" dirty="0" smtClean="0"/>
              <a:t> bob </a:t>
            </a:r>
            <a:r>
              <a:rPr lang="en-GB" sz="3200" b="1" dirty="0" err="1" smtClean="0"/>
              <a:t>hanner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tymor</a:t>
            </a:r>
            <a:r>
              <a:rPr lang="en-GB" sz="3200" b="1" dirty="0" smtClean="0"/>
              <a:t>./ </a:t>
            </a:r>
            <a:r>
              <a:rPr lang="en-GB" sz="3200" i="1" dirty="0" smtClean="0"/>
              <a:t>Half termly Mentoring Lesson.</a:t>
            </a:r>
          </a:p>
          <a:p>
            <a:r>
              <a:rPr lang="en-GB" sz="3200" b="1" dirty="0" err="1" smtClean="0"/>
              <a:t>Llyfryn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Mentora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penodol</a:t>
            </a:r>
            <a:r>
              <a:rPr lang="en-GB" sz="3200" b="1" dirty="0" smtClean="0"/>
              <a:t>- </a:t>
            </a:r>
            <a:r>
              <a:rPr lang="en-GB" sz="3200" b="1" dirty="0" err="1" smtClean="0"/>
              <a:t>ffocws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ar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Feddylfryd</a:t>
            </a:r>
            <a:r>
              <a:rPr lang="en-GB" sz="3200" b="1" dirty="0" smtClean="0"/>
              <a:t> </a:t>
            </a:r>
            <a:r>
              <a:rPr lang="en-GB" sz="3200" b="1" i="1" dirty="0" err="1" smtClean="0"/>
              <a:t>Agored</a:t>
            </a:r>
            <a:r>
              <a:rPr lang="en-GB" sz="3200" b="1" i="1" dirty="0" smtClean="0"/>
              <a:t>./</a:t>
            </a:r>
            <a:r>
              <a:rPr lang="en-GB" sz="3200" i="1" dirty="0" smtClean="0"/>
              <a:t>Mentoring Booklet- focus on Open </a:t>
            </a:r>
            <a:r>
              <a:rPr lang="en-GB" sz="3200" i="1" dirty="0" err="1" smtClean="0"/>
              <a:t>Mindset</a:t>
            </a:r>
            <a:r>
              <a:rPr lang="en-GB" sz="3200" i="1" dirty="0" smtClean="0"/>
              <a:t>.</a:t>
            </a:r>
          </a:p>
          <a:p>
            <a:r>
              <a:rPr lang="en-GB" sz="3200" b="1" dirty="0" err="1" smtClean="0"/>
              <a:t>Creu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cyfleoedd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gael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cyfarfod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gyda’r</a:t>
            </a:r>
            <a:r>
              <a:rPr lang="en-GB" sz="3200" b="1" dirty="0" smtClean="0"/>
              <a:t> Mentor </a:t>
            </a:r>
            <a:r>
              <a:rPr lang="en-GB" sz="3200" b="1" dirty="0" err="1" smtClean="0"/>
              <a:t>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drafod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targedau</a:t>
            </a:r>
            <a:r>
              <a:rPr lang="en-GB" sz="3200" b="1" dirty="0" smtClean="0"/>
              <a:t>/ </a:t>
            </a:r>
            <a:r>
              <a:rPr lang="en-GB" sz="3200" b="1" dirty="0" err="1"/>
              <a:t>p</a:t>
            </a:r>
            <a:r>
              <a:rPr lang="en-GB" sz="3200" b="1" dirty="0" err="1" smtClean="0"/>
              <a:t>ryderon</a:t>
            </a:r>
            <a:r>
              <a:rPr lang="en-GB" sz="3200" b="1" dirty="0" smtClean="0"/>
              <a:t>/ </a:t>
            </a:r>
            <a:r>
              <a:rPr lang="en-GB" sz="3200" b="1" dirty="0" err="1" smtClean="0"/>
              <a:t>llwyddiannau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yn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rheolaidd</a:t>
            </a:r>
            <a:r>
              <a:rPr lang="en-GB" sz="3200" b="1" dirty="0" smtClean="0"/>
              <a:t>./ </a:t>
            </a:r>
            <a:r>
              <a:rPr lang="en-GB" sz="3200" i="1" dirty="0" smtClean="0"/>
              <a:t>Create opportunities to meet with and speak to the Mentor regularly about targets/worries/successes.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9482" y="448736"/>
            <a:ext cx="3078747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8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531" y="321971"/>
            <a:ext cx="10515600" cy="1313645"/>
          </a:xfrm>
          <a:noFill/>
          <a:ln w="38100">
            <a:noFill/>
          </a:ln>
        </p:spPr>
        <p:txBody>
          <a:bodyPr/>
          <a:lstStyle/>
          <a:p>
            <a:r>
              <a:rPr lang="en-US" b="1" dirty="0" err="1" smtClean="0"/>
              <a:t>Trafod</a:t>
            </a:r>
            <a:r>
              <a:rPr lang="en-US" b="1" dirty="0" smtClean="0"/>
              <a:t> </a:t>
            </a:r>
            <a:r>
              <a:rPr lang="en-US" b="1" dirty="0" err="1" smtClean="0"/>
              <a:t>Teimladau</a:t>
            </a:r>
            <a:r>
              <a:rPr lang="en-US" b="1" dirty="0" smtClean="0"/>
              <a:t>/ </a:t>
            </a:r>
            <a:r>
              <a:rPr lang="en-US" i="1" dirty="0" smtClean="0"/>
              <a:t>Discuss Feelings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6836" y="2035806"/>
            <a:ext cx="5181600" cy="47860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/>
              <a:t>(</a:t>
            </a:r>
            <a:r>
              <a:rPr lang="en-GB" b="1" dirty="0" err="1" smtClean="0"/>
              <a:t>Coeden</a:t>
            </a:r>
            <a:r>
              <a:rPr lang="en-GB" b="1" dirty="0" smtClean="0"/>
              <a:t> </a:t>
            </a:r>
            <a:r>
              <a:rPr lang="en-GB" b="1" dirty="0" err="1" smtClean="0"/>
              <a:t>Fyfyrio</a:t>
            </a:r>
            <a:r>
              <a:rPr lang="en-GB" b="1" dirty="0" smtClean="0"/>
              <a:t>./ </a:t>
            </a:r>
            <a:r>
              <a:rPr lang="en-GB" i="1" dirty="0" smtClean="0"/>
              <a:t>Reflection </a:t>
            </a:r>
            <a:r>
              <a:rPr lang="en-GB" i="1" dirty="0"/>
              <a:t>T</a:t>
            </a:r>
            <a:r>
              <a:rPr lang="en-GB" i="1" dirty="0" smtClean="0"/>
              <a:t>ree.)</a:t>
            </a:r>
          </a:p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r>
              <a:rPr lang="en-GB" b="1" dirty="0" err="1" smtClean="0"/>
              <a:t>Bydd</a:t>
            </a:r>
            <a:r>
              <a:rPr lang="en-GB" b="1" dirty="0" smtClean="0"/>
              <a:t> </a:t>
            </a:r>
            <a:r>
              <a:rPr lang="en-GB" b="1" dirty="0" err="1" smtClean="0"/>
              <a:t>rhaid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chi </a:t>
            </a:r>
            <a:r>
              <a:rPr lang="en-GB" b="1" dirty="0" err="1" smtClean="0"/>
              <a:t>liwio’r</a:t>
            </a:r>
            <a:r>
              <a:rPr lang="en-GB" b="1" dirty="0" smtClean="0"/>
              <a:t> person </a:t>
            </a:r>
            <a:r>
              <a:rPr lang="en-GB" b="1" dirty="0" err="1" smtClean="0"/>
              <a:t>sy’n</a:t>
            </a:r>
            <a:r>
              <a:rPr lang="en-GB" b="1" dirty="0" smtClean="0"/>
              <a:t> </a:t>
            </a:r>
            <a:r>
              <a:rPr lang="en-GB" b="1" dirty="0" err="1" smtClean="0"/>
              <a:t>debycaf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sut</a:t>
            </a:r>
            <a:r>
              <a:rPr lang="en-GB" b="1" dirty="0" smtClean="0"/>
              <a:t> </a:t>
            </a:r>
            <a:r>
              <a:rPr lang="en-GB" b="1" dirty="0" err="1" smtClean="0"/>
              <a:t>rydych</a:t>
            </a:r>
            <a:r>
              <a:rPr lang="en-GB" b="1" dirty="0" smtClean="0"/>
              <a:t> </a:t>
            </a:r>
            <a:r>
              <a:rPr lang="en-GB" b="1" dirty="0" err="1" smtClean="0"/>
              <a:t>chi’n</a:t>
            </a:r>
            <a:r>
              <a:rPr lang="en-GB" b="1" dirty="0" smtClean="0"/>
              <a:t> </a:t>
            </a:r>
            <a:r>
              <a:rPr lang="en-GB" b="1" dirty="0" err="1" smtClean="0"/>
              <a:t>teimlo</a:t>
            </a:r>
            <a:r>
              <a:rPr lang="en-GB" b="1" dirty="0" smtClean="0"/>
              <a:t> am </a:t>
            </a:r>
            <a:r>
              <a:rPr lang="en-GB" b="1" dirty="0" err="1" smtClean="0"/>
              <a:t>eich</a:t>
            </a:r>
            <a:r>
              <a:rPr lang="en-GB" b="1" dirty="0" smtClean="0"/>
              <a:t> </a:t>
            </a:r>
            <a:r>
              <a:rPr lang="en-GB" b="1" dirty="0" err="1" smtClean="0"/>
              <a:t>gwaith</a:t>
            </a:r>
            <a:r>
              <a:rPr lang="en-GB" b="1" dirty="0" smtClean="0"/>
              <a:t> </a:t>
            </a:r>
            <a:r>
              <a:rPr lang="en-GB" b="1" dirty="0" err="1" smtClean="0"/>
              <a:t>ysgol</a:t>
            </a:r>
            <a:r>
              <a:rPr lang="en-GB" b="1" dirty="0" smtClean="0"/>
              <a:t> </a:t>
            </a:r>
            <a:r>
              <a:rPr lang="en-GB" b="1" dirty="0" err="1" smtClean="0"/>
              <a:t>ar</a:t>
            </a:r>
            <a:r>
              <a:rPr lang="en-GB" b="1" dirty="0" smtClean="0"/>
              <a:t> </a:t>
            </a:r>
            <a:r>
              <a:rPr lang="en-GB" b="1" dirty="0" err="1" smtClean="0"/>
              <a:t>hyn</a:t>
            </a:r>
            <a:r>
              <a:rPr lang="en-GB" b="1" dirty="0" smtClean="0"/>
              <a:t> o </a:t>
            </a:r>
            <a:r>
              <a:rPr lang="en-GB" b="1" dirty="0" err="1" smtClean="0"/>
              <a:t>bryd</a:t>
            </a:r>
            <a:r>
              <a:rPr lang="en-GB" b="1" dirty="0" smtClean="0"/>
              <a:t> a </a:t>
            </a:r>
            <a:r>
              <a:rPr lang="de-DE" b="1" dirty="0"/>
              <a:t>nodi rheswm dros eich dewis.</a:t>
            </a:r>
            <a:br>
              <a:rPr lang="de-DE" b="1" dirty="0"/>
            </a:br>
            <a:r>
              <a:rPr lang="en-GB" i="1" dirty="0" smtClean="0"/>
              <a:t>You will need to colour in the person that best reflects how you feel about your school work at </a:t>
            </a:r>
            <a:r>
              <a:rPr lang="en-GB" i="1" dirty="0"/>
              <a:t>present give a reason for your choice.</a:t>
            </a:r>
            <a:endParaRPr lang="en-GB" i="1" dirty="0" smtClean="0"/>
          </a:p>
        </p:txBody>
      </p:sp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37" y="2035806"/>
            <a:ext cx="5045263" cy="4822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482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19100" y="335812"/>
            <a:ext cx="11353800" cy="1325563"/>
          </a:xfrm>
          <a:noFill/>
          <a:ln w="38100">
            <a:noFill/>
          </a:ln>
        </p:spPr>
        <p:txBody>
          <a:bodyPr/>
          <a:lstStyle/>
          <a:p>
            <a:r>
              <a:rPr lang="en-GB" b="1" dirty="0" err="1" smtClean="0"/>
              <a:t>Trafod</a:t>
            </a:r>
            <a:r>
              <a:rPr lang="en-GB" b="1" dirty="0" smtClean="0"/>
              <a:t> a </a:t>
            </a:r>
            <a:r>
              <a:rPr lang="en-GB" b="1" dirty="0" err="1" smtClean="0"/>
              <a:t>Gosod</a:t>
            </a:r>
            <a:r>
              <a:rPr lang="en-GB" b="1" dirty="0" smtClean="0"/>
              <a:t> </a:t>
            </a:r>
            <a:r>
              <a:rPr lang="en-GB" b="1" dirty="0" err="1" smtClean="0"/>
              <a:t>Targedau</a:t>
            </a:r>
            <a:r>
              <a:rPr lang="en-GB" b="1" dirty="0" smtClean="0"/>
              <a:t>/ </a:t>
            </a:r>
            <a:r>
              <a:rPr lang="en-GB" dirty="0" smtClean="0"/>
              <a:t>Discuss and Set Targets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9100" y="1867437"/>
            <a:ext cx="10934700" cy="46830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 smtClean="0"/>
              <a:t>Gofyn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ddysgwyr</a:t>
            </a:r>
            <a:r>
              <a:rPr lang="en-GB" b="1" dirty="0" smtClean="0"/>
              <a:t> nodi </a:t>
            </a:r>
            <a:r>
              <a:rPr lang="en-GB" b="1" dirty="0" err="1" smtClean="0"/>
              <a:t>manylion</a:t>
            </a:r>
            <a:r>
              <a:rPr lang="en-GB" b="1" dirty="0" smtClean="0"/>
              <a:t> am </a:t>
            </a:r>
            <a:r>
              <a:rPr lang="en-GB" b="1" dirty="0" err="1" smtClean="0"/>
              <a:t>eu</a:t>
            </a:r>
            <a:r>
              <a:rPr lang="en-GB" b="1" dirty="0" smtClean="0"/>
              <a:t> </a:t>
            </a:r>
            <a:r>
              <a:rPr lang="en-GB" b="1" dirty="0" err="1" smtClean="0"/>
              <a:t>lefelau</a:t>
            </a:r>
            <a:r>
              <a:rPr lang="en-GB" b="1" dirty="0" smtClean="0"/>
              <a:t>/</a:t>
            </a:r>
            <a:r>
              <a:rPr lang="en-GB" b="1" dirty="0" err="1" smtClean="0"/>
              <a:t>graddau</a:t>
            </a:r>
            <a:r>
              <a:rPr lang="en-GB" b="1" dirty="0" smtClean="0"/>
              <a:t>, </a:t>
            </a:r>
            <a:r>
              <a:rPr lang="en-GB" b="1" dirty="0" err="1" smtClean="0"/>
              <a:t>cyrhaeddiad</a:t>
            </a:r>
            <a:r>
              <a:rPr lang="en-GB" b="1" dirty="0" smtClean="0"/>
              <a:t>, </a:t>
            </a:r>
            <a:r>
              <a:rPr lang="en-GB" b="1" dirty="0" err="1" smtClean="0"/>
              <a:t>ymdrech</a:t>
            </a:r>
            <a:r>
              <a:rPr lang="en-GB" b="1" dirty="0" smtClean="0"/>
              <a:t>, </a:t>
            </a:r>
            <a:r>
              <a:rPr lang="en-GB" b="1" dirty="0" err="1" smtClean="0"/>
              <a:t>ymddygiad</a:t>
            </a:r>
            <a:r>
              <a:rPr lang="en-GB" b="1" dirty="0" smtClean="0"/>
              <a:t> a </a:t>
            </a:r>
            <a:r>
              <a:rPr lang="en-GB" b="1" dirty="0" err="1" smtClean="0"/>
              <a:t>phresenoldeb</a:t>
            </a:r>
            <a:r>
              <a:rPr lang="en-GB" b="1" dirty="0" smtClean="0"/>
              <a:t> am yr </a:t>
            </a:r>
            <a:r>
              <a:rPr lang="en-GB" b="1" dirty="0" err="1" smtClean="0"/>
              <a:t>hanner</a:t>
            </a:r>
            <a:r>
              <a:rPr lang="en-GB" b="1" dirty="0" smtClean="0"/>
              <a:t> </a:t>
            </a:r>
            <a:r>
              <a:rPr lang="en-GB" b="1" dirty="0" err="1" smtClean="0"/>
              <a:t>tymor</a:t>
            </a:r>
            <a:r>
              <a:rPr lang="en-GB" b="1" dirty="0" smtClean="0"/>
              <a:t> </a:t>
            </a:r>
            <a:r>
              <a:rPr lang="en-GB" b="1" dirty="0" err="1" smtClean="0"/>
              <a:t>diwethaf</a:t>
            </a:r>
            <a:r>
              <a:rPr lang="en-GB" b="1" dirty="0" smtClean="0"/>
              <a:t>. (</a:t>
            </a:r>
            <a:r>
              <a:rPr lang="en-GB" b="1" dirty="0" err="1" smtClean="0"/>
              <a:t>Trwy</a:t>
            </a:r>
            <a:r>
              <a:rPr lang="en-GB" b="1" dirty="0" smtClean="0"/>
              <a:t> </a:t>
            </a:r>
            <a:r>
              <a:rPr lang="en-GB" b="1" dirty="0" err="1" smtClean="0"/>
              <a:t>ddefnyddio</a:t>
            </a:r>
            <a:r>
              <a:rPr lang="en-GB" b="1" dirty="0" smtClean="0"/>
              <a:t> </a:t>
            </a:r>
            <a:r>
              <a:rPr lang="en-GB" b="1" dirty="0" err="1" smtClean="0"/>
              <a:t>eu</a:t>
            </a:r>
            <a:r>
              <a:rPr lang="en-GB" b="1" dirty="0" smtClean="0"/>
              <a:t> </a:t>
            </a:r>
            <a:r>
              <a:rPr lang="en-GB" b="1" dirty="0" err="1" smtClean="0"/>
              <a:t>targedau</a:t>
            </a:r>
            <a:r>
              <a:rPr lang="en-GB" b="1" dirty="0" smtClean="0"/>
              <a:t> </a:t>
            </a:r>
            <a:r>
              <a:rPr lang="en-GB" b="1" dirty="0" err="1" smtClean="0"/>
              <a:t>pynciol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eu</a:t>
            </a:r>
            <a:r>
              <a:rPr lang="en-GB" b="1" dirty="0" smtClean="0"/>
              <a:t> </a:t>
            </a:r>
            <a:r>
              <a:rPr lang="en-GB" b="1" dirty="0" err="1" smtClean="0"/>
              <a:t>llyfrau</a:t>
            </a:r>
            <a:r>
              <a:rPr lang="en-GB" b="1" dirty="0" smtClean="0"/>
              <a:t> </a:t>
            </a:r>
            <a:r>
              <a:rPr lang="en-GB" b="1" dirty="0" err="1" smtClean="0"/>
              <a:t>pynciol</a:t>
            </a:r>
            <a:r>
              <a:rPr lang="en-GB" b="1" dirty="0" smtClean="0"/>
              <a:t>/ </a:t>
            </a:r>
            <a:r>
              <a:rPr lang="en-GB" b="1" dirty="0" err="1" smtClean="0"/>
              <a:t>adroddiadau</a:t>
            </a:r>
            <a:r>
              <a:rPr lang="en-GB" b="1" dirty="0" smtClean="0"/>
              <a:t>/ </a:t>
            </a:r>
            <a:r>
              <a:rPr lang="en-GB" b="1" dirty="0" err="1" smtClean="0"/>
              <a:t>manylion</a:t>
            </a:r>
            <a:r>
              <a:rPr lang="en-GB" b="1" dirty="0" smtClean="0"/>
              <a:t> </a:t>
            </a:r>
            <a:r>
              <a:rPr lang="en-GB" b="1" dirty="0" err="1" smtClean="0"/>
              <a:t>amcanraddau</a:t>
            </a:r>
            <a:r>
              <a:rPr lang="en-GB" b="1" dirty="0" smtClean="0"/>
              <a:t> </a:t>
            </a:r>
            <a:r>
              <a:rPr lang="en-GB" b="1" dirty="0" err="1" smtClean="0"/>
              <a:t>i’w</a:t>
            </a:r>
            <a:r>
              <a:rPr lang="en-GB" b="1" dirty="0" smtClean="0"/>
              <a:t> </a:t>
            </a:r>
            <a:r>
              <a:rPr lang="en-GB" b="1" dirty="0" err="1" smtClean="0"/>
              <a:t>helpu</a:t>
            </a:r>
            <a:r>
              <a:rPr lang="en-GB" b="1" dirty="0" smtClean="0"/>
              <a:t>.)</a:t>
            </a:r>
          </a:p>
          <a:p>
            <a:pPr marL="0" indent="0">
              <a:buNone/>
            </a:pPr>
            <a:r>
              <a:rPr lang="en-GB" i="1" dirty="0" smtClean="0"/>
              <a:t>Ask the learner to make comments about their levels/grades, attainment, effort, behaviour and attendance for the last half term. Using their subject targets in their subject books/reports/predicted grades to help them.)</a:t>
            </a:r>
          </a:p>
          <a:p>
            <a:pPr marL="0" indent="0">
              <a:buNone/>
            </a:pPr>
            <a:endParaRPr lang="en-GB" b="1" i="1" dirty="0" smtClean="0"/>
          </a:p>
          <a:p>
            <a:pPr marL="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89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667954" y="1778053"/>
            <a:ext cx="10472271" cy="5286009"/>
          </a:xfrm>
        </p:spPr>
        <p:txBody>
          <a:bodyPr>
            <a:noAutofit/>
          </a:bodyPr>
          <a:lstStyle/>
          <a:p>
            <a:pPr algn="l"/>
            <a:r>
              <a:rPr lang="en-GB" sz="2800" b="1" dirty="0" err="1" smtClean="0">
                <a:solidFill>
                  <a:schemeClr val="tx1"/>
                </a:solidFill>
              </a:rPr>
              <a:t>Defnyddio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goleuadau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traffig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helpu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dysgwyr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i</a:t>
            </a:r>
            <a:r>
              <a:rPr lang="en-GB" sz="2800" b="1" dirty="0" smtClean="0">
                <a:solidFill>
                  <a:schemeClr val="tx1"/>
                </a:solidFill>
              </a:rPr>
              <a:t> nodi;</a:t>
            </a:r>
          </a:p>
          <a:p>
            <a:pPr algn="l"/>
            <a:r>
              <a:rPr lang="en-GB" sz="2800" b="1" dirty="0" err="1" smtClean="0">
                <a:solidFill>
                  <a:srgbClr val="00B050"/>
                </a:solidFill>
              </a:rPr>
              <a:t>Gwyrdd</a:t>
            </a:r>
            <a:r>
              <a:rPr lang="en-GB" sz="2800" b="1" dirty="0" smtClean="0">
                <a:solidFill>
                  <a:srgbClr val="000000"/>
                </a:solidFill>
              </a:rPr>
              <a:t>- </a:t>
            </a:r>
            <a:r>
              <a:rPr lang="en-GB" sz="2800" b="1" dirty="0" err="1" smtClean="0">
                <a:solidFill>
                  <a:srgbClr val="000000"/>
                </a:solidFill>
              </a:rPr>
              <a:t>rhywbeth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sydd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wedi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mynd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yn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dda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iawn</a:t>
            </a:r>
            <a:r>
              <a:rPr lang="en-GB" sz="2800" b="1" dirty="0" smtClean="0">
                <a:solidFill>
                  <a:srgbClr val="000000"/>
                </a:solidFill>
              </a:rPr>
              <a:t>,</a:t>
            </a:r>
          </a:p>
          <a:p>
            <a:pPr algn="l"/>
            <a:r>
              <a:rPr lang="en-GB" sz="2800" b="1" dirty="0" err="1" smtClean="0">
                <a:solidFill>
                  <a:srgbClr val="FFC000"/>
                </a:solidFill>
              </a:rPr>
              <a:t>Melyn</a:t>
            </a:r>
            <a:r>
              <a:rPr lang="en-GB" sz="2800" b="1" dirty="0" smtClean="0">
                <a:solidFill>
                  <a:srgbClr val="000000"/>
                </a:solidFill>
              </a:rPr>
              <a:t>- </a:t>
            </a:r>
            <a:r>
              <a:rPr lang="en-GB" sz="2800" b="1" dirty="0" err="1" smtClean="0">
                <a:solidFill>
                  <a:srgbClr val="000000"/>
                </a:solidFill>
              </a:rPr>
              <a:t>rhywbeth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sydd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wedi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mynd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yn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weddol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dda</a:t>
            </a:r>
            <a:r>
              <a:rPr lang="en-GB" sz="2800" b="1" dirty="0" smtClean="0">
                <a:solidFill>
                  <a:srgbClr val="000000"/>
                </a:solidFill>
              </a:rPr>
              <a:t>, </a:t>
            </a:r>
          </a:p>
          <a:p>
            <a:pPr algn="l"/>
            <a:r>
              <a:rPr lang="en-GB" sz="2800" b="1" dirty="0" err="1" smtClean="0">
                <a:solidFill>
                  <a:srgbClr val="FF0000"/>
                </a:solidFill>
              </a:rPr>
              <a:t>Coch</a:t>
            </a:r>
            <a:r>
              <a:rPr lang="en-GB" sz="2800" b="1" dirty="0" err="1" smtClean="0">
                <a:solidFill>
                  <a:srgbClr val="000000"/>
                </a:solidFill>
              </a:rPr>
              <a:t>-rhywbeth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sydd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angen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ei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err="1" smtClean="0">
                <a:solidFill>
                  <a:srgbClr val="000000"/>
                </a:solidFill>
              </a:rPr>
              <a:t>wella</a:t>
            </a:r>
            <a:r>
              <a:rPr lang="en-GB" sz="2800" b="1" dirty="0" smtClean="0">
                <a:solidFill>
                  <a:srgbClr val="000000"/>
                </a:solidFill>
              </a:rPr>
              <a:t>. </a:t>
            </a:r>
          </a:p>
          <a:p>
            <a:pPr algn="l"/>
            <a:endParaRPr lang="en-GB" sz="2800" dirty="0" smtClean="0"/>
          </a:p>
          <a:p>
            <a:pPr algn="l"/>
            <a:r>
              <a:rPr lang="en-GB" sz="2800" i="1" dirty="0" smtClean="0">
                <a:solidFill>
                  <a:srgbClr val="000000"/>
                </a:solidFill>
              </a:rPr>
              <a:t>Use traffic lights to help learners to note;</a:t>
            </a:r>
          </a:p>
          <a:p>
            <a:pPr algn="l"/>
            <a:r>
              <a:rPr lang="en-GB" sz="2800" i="1" dirty="0" smtClean="0">
                <a:solidFill>
                  <a:srgbClr val="00B050"/>
                </a:solidFill>
              </a:rPr>
              <a:t>Green</a:t>
            </a:r>
            <a:r>
              <a:rPr lang="en-GB" sz="2800" i="1" dirty="0" smtClean="0">
                <a:solidFill>
                  <a:srgbClr val="000000"/>
                </a:solidFill>
              </a:rPr>
              <a:t>-one thing that is going very well, </a:t>
            </a:r>
          </a:p>
          <a:p>
            <a:pPr algn="l"/>
            <a:r>
              <a:rPr lang="en-GB" sz="2800" i="1" dirty="0" smtClean="0">
                <a:solidFill>
                  <a:srgbClr val="FFC000"/>
                </a:solidFill>
              </a:rPr>
              <a:t>Yellow</a:t>
            </a:r>
            <a:r>
              <a:rPr lang="en-GB" sz="2800" i="1" dirty="0" smtClean="0">
                <a:solidFill>
                  <a:srgbClr val="000000"/>
                </a:solidFill>
              </a:rPr>
              <a:t>-something that is going fairly well</a:t>
            </a:r>
            <a:r>
              <a:rPr lang="en-GB" sz="2800" i="1" dirty="0" smtClean="0"/>
              <a:t>,</a:t>
            </a:r>
          </a:p>
          <a:p>
            <a:pPr algn="l"/>
            <a:r>
              <a:rPr lang="en-GB" sz="2800" i="1" dirty="0" err="1" smtClean="0">
                <a:solidFill>
                  <a:srgbClr val="FF0000"/>
                </a:solidFill>
              </a:rPr>
              <a:t>Coch</a:t>
            </a:r>
            <a:r>
              <a:rPr lang="en-GB" sz="2800" i="1" dirty="0" smtClean="0">
                <a:solidFill>
                  <a:srgbClr val="000000"/>
                </a:solidFill>
              </a:rPr>
              <a:t>-  something that needs to be improved.</a:t>
            </a:r>
          </a:p>
          <a:p>
            <a:pPr algn="l"/>
            <a:r>
              <a:rPr lang="en-GB" sz="2800" i="1" dirty="0" smtClean="0"/>
              <a:t> </a:t>
            </a:r>
          </a:p>
          <a:p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70985" y="309862"/>
            <a:ext cx="10601060" cy="1262129"/>
          </a:xfrm>
          <a:prstGeom prst="rect">
            <a:avLst/>
          </a:prstGeom>
          <a:noFill/>
          <a:ln w="38100"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400" b="1" dirty="0" err="1" smtClean="0"/>
              <a:t>Trafod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Pryderon</a:t>
            </a:r>
            <a:r>
              <a:rPr lang="en-US" sz="4400" b="1" dirty="0" smtClean="0"/>
              <a:t> a </a:t>
            </a:r>
            <a:r>
              <a:rPr lang="en-US" sz="4400" b="1" dirty="0" err="1" smtClean="0"/>
              <a:t>llwyddiannau</a:t>
            </a:r>
            <a:r>
              <a:rPr lang="en-US" sz="4400" b="1" dirty="0" smtClean="0"/>
              <a:t>/ </a:t>
            </a:r>
          </a:p>
          <a:p>
            <a:pPr algn="l"/>
            <a:r>
              <a:rPr lang="en-US" sz="4400" i="1" dirty="0" smtClean="0"/>
              <a:t>Discuss Worries and successes</a:t>
            </a:r>
            <a:endParaRPr lang="en-US" sz="4400" i="1" dirty="0"/>
          </a:p>
        </p:txBody>
      </p:sp>
    </p:spTree>
    <p:extLst>
      <p:ext uri="{BB962C8B-B14F-4D97-AF65-F5344CB8AC3E}">
        <p14:creationId xmlns:p14="http://schemas.microsoft.com/office/powerpoint/2010/main" val="161981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55" y="210243"/>
            <a:ext cx="10895527" cy="1182609"/>
          </a:xfrm>
          <a:noFill/>
          <a:ln w="38100">
            <a:noFill/>
          </a:ln>
        </p:spPr>
        <p:txBody>
          <a:bodyPr>
            <a:normAutofit fontScale="90000"/>
          </a:bodyPr>
          <a:lstStyle/>
          <a:p>
            <a:r>
              <a:rPr lang="en-US" b="1" dirty="0" err="1" smtClean="0"/>
              <a:t>Dod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adnabod</a:t>
            </a:r>
            <a:r>
              <a:rPr lang="en-US" b="1" dirty="0" smtClean="0"/>
              <a:t> </a:t>
            </a:r>
            <a:r>
              <a:rPr lang="en-US" b="1" dirty="0" err="1" smtClean="0"/>
              <a:t>eu</a:t>
            </a:r>
            <a:r>
              <a:rPr lang="en-US" b="1" dirty="0" smtClean="0"/>
              <a:t> </a:t>
            </a:r>
            <a:r>
              <a:rPr lang="en-US" b="1" dirty="0" err="1" smtClean="0"/>
              <a:t>hunain</a:t>
            </a:r>
            <a:r>
              <a:rPr lang="en-US" b="1" dirty="0" smtClean="0"/>
              <a:t> </a:t>
            </a:r>
            <a:r>
              <a:rPr lang="en-US" b="1" dirty="0" err="1" smtClean="0"/>
              <a:t>fel</a:t>
            </a:r>
            <a:r>
              <a:rPr lang="en-US" b="1" dirty="0" smtClean="0"/>
              <a:t> </a:t>
            </a:r>
            <a:r>
              <a:rPr lang="en-US" b="1" dirty="0" err="1" smtClean="0"/>
              <a:t>dysgwr</a:t>
            </a:r>
            <a:r>
              <a:rPr lang="en-US" b="1" dirty="0" smtClean="0"/>
              <a:t>/ </a:t>
            </a:r>
            <a:br>
              <a:rPr lang="en-US" b="1" dirty="0" smtClean="0"/>
            </a:br>
            <a:r>
              <a:rPr lang="en-US" i="1" dirty="0" smtClean="0"/>
              <a:t>Getting to Know themselves as a learner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5155" y="1753461"/>
            <a:ext cx="10895527" cy="4733312"/>
          </a:xfrm>
        </p:spPr>
        <p:txBody>
          <a:bodyPr vert="horz">
            <a:normAutofit/>
          </a:bodyPr>
          <a:lstStyle/>
          <a:p>
            <a:r>
              <a:rPr lang="en-US" b="1" dirty="0" err="1" smtClean="0"/>
              <a:t>Meddyliwch</a:t>
            </a:r>
            <a:r>
              <a:rPr lang="en-US" b="1" dirty="0" smtClean="0"/>
              <a:t> am yr </a:t>
            </a:r>
            <a:r>
              <a:rPr lang="en-US" b="1" dirty="0" err="1" smtClean="0"/>
              <a:t>agweddau</a:t>
            </a:r>
            <a:r>
              <a:rPr lang="en-US" b="1" dirty="0" smtClean="0"/>
              <a:t> </a:t>
            </a:r>
            <a:r>
              <a:rPr lang="en-US" b="1" dirty="0" err="1" smtClean="0"/>
              <a:t>sy’n</a:t>
            </a:r>
            <a:r>
              <a:rPr lang="en-US" b="1" dirty="0" smtClean="0"/>
              <a:t> </a:t>
            </a:r>
            <a:r>
              <a:rPr lang="en-US" b="1" dirty="0" err="1" smtClean="0"/>
              <a:t>eich</a:t>
            </a:r>
            <a:r>
              <a:rPr lang="en-US" b="1" dirty="0" smtClean="0"/>
              <a:t> </a:t>
            </a:r>
            <a:r>
              <a:rPr lang="en-US" b="1" dirty="0" err="1" smtClean="0"/>
              <a:t>helpu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lwyddo</a:t>
            </a:r>
            <a:r>
              <a:rPr lang="en-US" b="1" dirty="0" smtClean="0"/>
              <a:t> ac </a:t>
            </a:r>
            <a:r>
              <a:rPr lang="en-US" b="1" dirty="0" err="1" smtClean="0"/>
              <a:t>hefyd</a:t>
            </a:r>
            <a:r>
              <a:rPr lang="en-US" b="1" dirty="0" smtClean="0"/>
              <a:t> y </a:t>
            </a:r>
            <a:r>
              <a:rPr lang="en-US" b="1" dirty="0" err="1" smtClean="0"/>
              <a:t>rhai</a:t>
            </a:r>
            <a:r>
              <a:rPr lang="en-US" b="1" dirty="0" smtClean="0"/>
              <a:t> </a:t>
            </a:r>
            <a:r>
              <a:rPr lang="en-US" b="1" dirty="0" err="1" smtClean="0"/>
              <a:t>sy’n</a:t>
            </a:r>
            <a:r>
              <a:rPr lang="en-US" b="1" dirty="0" smtClean="0"/>
              <a:t> </a:t>
            </a:r>
            <a:r>
              <a:rPr lang="en-US" b="1" dirty="0" err="1" smtClean="0"/>
              <a:t>ei</a:t>
            </a:r>
            <a:r>
              <a:rPr lang="en-US" b="1" dirty="0" smtClean="0"/>
              <a:t> </a:t>
            </a:r>
            <a:r>
              <a:rPr lang="en-US" b="1" dirty="0" err="1" smtClean="0"/>
              <a:t>gwneud</a:t>
            </a:r>
            <a:r>
              <a:rPr lang="en-US" b="1" dirty="0" smtClean="0"/>
              <a:t> </a:t>
            </a:r>
            <a:r>
              <a:rPr lang="en-US" b="1" dirty="0" err="1" smtClean="0"/>
              <a:t>yn</a:t>
            </a:r>
            <a:r>
              <a:rPr lang="en-US" b="1" dirty="0" smtClean="0"/>
              <a:t> </a:t>
            </a:r>
            <a:r>
              <a:rPr lang="en-US" b="1" dirty="0" err="1" smtClean="0"/>
              <a:t>anodd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chi </a:t>
            </a:r>
            <a:r>
              <a:rPr lang="en-US" b="1" dirty="0" err="1" smtClean="0"/>
              <a:t>lwyddo</a:t>
            </a:r>
            <a:r>
              <a:rPr lang="en-US" b="1" dirty="0" smtClean="0"/>
              <a:t>/ </a:t>
            </a:r>
            <a:r>
              <a:rPr lang="en-US" i="1" dirty="0" smtClean="0"/>
              <a:t>Think about what helps you to succeed and also what makes it difficult for you to succeed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b="1" dirty="0" smtClean="0"/>
              <a:t>A </a:t>
            </a:r>
            <a:r>
              <a:rPr lang="en-US" b="1" dirty="0" err="1" smtClean="0"/>
              <a:t>yw’n</a:t>
            </a:r>
            <a:r>
              <a:rPr lang="en-US" b="1" dirty="0" smtClean="0"/>
              <a:t> </a:t>
            </a:r>
            <a:r>
              <a:rPr lang="en-US" b="1" dirty="0" err="1" smtClean="0"/>
              <a:t>bosib</a:t>
            </a:r>
            <a:r>
              <a:rPr lang="en-US" b="1" dirty="0" smtClean="0"/>
              <a:t> </a:t>
            </a:r>
            <a:r>
              <a:rPr lang="en-US" b="1" dirty="0" err="1" smtClean="0"/>
              <a:t>newid</a:t>
            </a:r>
            <a:r>
              <a:rPr lang="en-US" b="1" dirty="0" smtClean="0"/>
              <a:t> </a:t>
            </a:r>
            <a:r>
              <a:rPr lang="en-US" b="1" dirty="0" err="1" smtClean="0"/>
              <a:t>ambell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agwedd</a:t>
            </a:r>
            <a:r>
              <a:rPr lang="en-US" b="1" dirty="0" smtClean="0"/>
              <a:t>?/ </a:t>
            </a:r>
            <a:r>
              <a:rPr lang="en-US" i="1" dirty="0" smtClean="0"/>
              <a:t>Is it possible to change some perspectives?</a:t>
            </a:r>
            <a:endParaRPr lang="en-US" dirty="0" smtClean="0"/>
          </a:p>
          <a:p>
            <a:r>
              <a:rPr lang="en-US" b="1" dirty="0" smtClean="0"/>
              <a:t>Os </a:t>
            </a:r>
            <a:r>
              <a:rPr lang="en-US" b="1" dirty="0" err="1" smtClean="0"/>
              <a:t>nad</a:t>
            </a:r>
            <a:r>
              <a:rPr lang="en-US" b="1" dirty="0" smtClean="0"/>
              <a:t> </a:t>
            </a:r>
            <a:r>
              <a:rPr lang="en-US" b="1" dirty="0" err="1" smtClean="0"/>
              <a:t>yw’n</a:t>
            </a:r>
            <a:r>
              <a:rPr lang="en-US" b="1" dirty="0" smtClean="0"/>
              <a:t> </a:t>
            </a:r>
            <a:r>
              <a:rPr lang="en-US" b="1" dirty="0" err="1" smtClean="0"/>
              <a:t>bosib</a:t>
            </a:r>
            <a:r>
              <a:rPr lang="en-US" b="1" dirty="0" smtClean="0"/>
              <a:t> </a:t>
            </a:r>
            <a:r>
              <a:rPr lang="en-US" b="1" dirty="0" err="1" smtClean="0"/>
              <a:t>newid</a:t>
            </a:r>
            <a:r>
              <a:rPr lang="en-US" b="1" dirty="0" smtClean="0"/>
              <a:t> </a:t>
            </a:r>
            <a:r>
              <a:rPr lang="en-US" b="1" dirty="0" err="1" smtClean="0"/>
              <a:t>rhyw</a:t>
            </a:r>
            <a:r>
              <a:rPr lang="en-US" b="1" dirty="0" smtClean="0"/>
              <a:t> </a:t>
            </a:r>
            <a:r>
              <a:rPr lang="en-US" b="1" dirty="0" err="1" smtClean="0"/>
              <a:t>agwedd</a:t>
            </a:r>
            <a:r>
              <a:rPr lang="en-US" b="1" dirty="0" smtClean="0"/>
              <a:t>, </a:t>
            </a:r>
            <a:r>
              <a:rPr lang="en-US" b="1" dirty="0" err="1" smtClean="0"/>
              <a:t>ydi’n</a:t>
            </a:r>
            <a:r>
              <a:rPr lang="en-US" b="1" dirty="0" smtClean="0"/>
              <a:t> </a:t>
            </a:r>
            <a:r>
              <a:rPr lang="en-US" b="1" dirty="0" err="1" smtClean="0"/>
              <a:t>bosib</a:t>
            </a:r>
            <a:r>
              <a:rPr lang="en-US" b="1" dirty="0" smtClean="0"/>
              <a:t> </a:t>
            </a:r>
            <a:r>
              <a:rPr lang="en-US" b="1" dirty="0" err="1" smtClean="0"/>
              <a:t>newid</a:t>
            </a:r>
            <a:r>
              <a:rPr lang="en-US" b="1" dirty="0" smtClean="0"/>
              <a:t> </a:t>
            </a:r>
            <a:r>
              <a:rPr lang="en-US" b="1" dirty="0" err="1" smtClean="0"/>
              <a:t>rhywbeth</a:t>
            </a:r>
            <a:r>
              <a:rPr lang="en-US" b="1" dirty="0" smtClean="0"/>
              <a:t> </a:t>
            </a:r>
            <a:r>
              <a:rPr lang="en-US" b="1" dirty="0" err="1" smtClean="0"/>
              <a:t>arall</a:t>
            </a:r>
            <a:r>
              <a:rPr lang="en-US" b="1" dirty="0" smtClean="0"/>
              <a:t>?/ </a:t>
            </a:r>
            <a:r>
              <a:rPr lang="en-US" i="1" dirty="0" smtClean="0"/>
              <a:t>If it is not possible to change some perspective, can you change something else?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11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007582" y="1378039"/>
            <a:ext cx="4455991" cy="506846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0483" y="1378039"/>
            <a:ext cx="4460802" cy="50684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761" y="141667"/>
            <a:ext cx="10766469" cy="1065370"/>
          </a:xfrm>
          <a:prstGeom prst="rect">
            <a:avLst/>
          </a:prstGeom>
          <a:noFill/>
          <a:ln w="38100">
            <a:noFill/>
          </a:ln>
        </p:spPr>
      </p:pic>
    </p:spTree>
    <p:extLst>
      <p:ext uri="{BB962C8B-B14F-4D97-AF65-F5344CB8AC3E}">
        <p14:creationId xmlns:p14="http://schemas.microsoft.com/office/powerpoint/2010/main" val="115457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18186"/>
            <a:ext cx="10515600" cy="1072502"/>
          </a:xfrm>
          <a:noFill/>
          <a:ln w="38100">
            <a:noFill/>
          </a:ln>
        </p:spPr>
        <p:txBody>
          <a:bodyPr>
            <a:normAutofit fontScale="90000"/>
          </a:bodyPr>
          <a:lstStyle/>
          <a:p>
            <a:r>
              <a:rPr lang="en-GB" b="1" dirty="0" err="1" smtClean="0"/>
              <a:t>Cymryd</a:t>
            </a:r>
            <a:r>
              <a:rPr lang="en-GB" b="1" dirty="0" smtClean="0"/>
              <a:t> </a:t>
            </a:r>
            <a:r>
              <a:rPr lang="en-GB" b="1" dirty="0" err="1" smtClean="0"/>
              <a:t>cyfrifoldeb</a:t>
            </a:r>
            <a:r>
              <a:rPr lang="en-GB" b="1" dirty="0" smtClean="0"/>
              <a:t> </a:t>
            </a:r>
            <a:r>
              <a:rPr lang="en-GB" b="1" dirty="0" err="1" smtClean="0"/>
              <a:t>dros</a:t>
            </a:r>
            <a:r>
              <a:rPr lang="en-GB" b="1" dirty="0" smtClean="0"/>
              <a:t> </a:t>
            </a:r>
            <a:r>
              <a:rPr lang="en-GB" b="1" dirty="0" err="1" smtClean="0"/>
              <a:t>eu</a:t>
            </a:r>
            <a:r>
              <a:rPr lang="en-GB" b="1" dirty="0" smtClean="0"/>
              <a:t> </a:t>
            </a:r>
            <a:r>
              <a:rPr lang="en-GB" b="1" dirty="0" err="1" smtClean="0"/>
              <a:t>haddysg</a:t>
            </a:r>
            <a:r>
              <a:rPr lang="en-GB" b="1" dirty="0" smtClean="0"/>
              <a:t> </a:t>
            </a:r>
            <a:r>
              <a:rPr lang="en-GB" b="1" dirty="0" err="1" smtClean="0"/>
              <a:t>eu</a:t>
            </a:r>
            <a:r>
              <a:rPr lang="en-GB" b="1" dirty="0" smtClean="0"/>
              <a:t> </a:t>
            </a:r>
            <a:r>
              <a:rPr lang="en-GB" b="1" dirty="0" err="1" smtClean="0"/>
              <a:t>hunain</a:t>
            </a:r>
            <a:r>
              <a:rPr lang="en-GB" b="1" dirty="0" smtClean="0"/>
              <a:t>*/ </a:t>
            </a:r>
            <a:br>
              <a:rPr lang="en-GB" b="1" dirty="0" smtClean="0"/>
            </a:br>
            <a:r>
              <a:rPr lang="en-GB" i="1" dirty="0" smtClean="0"/>
              <a:t>Taking responsibility for their own education</a:t>
            </a:r>
            <a:endParaRPr lang="en-US" i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506662"/>
            <a:ext cx="10515600" cy="4351338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sz="3200" b="1" dirty="0" err="1"/>
              <a:t>G</a:t>
            </a:r>
            <a:r>
              <a:rPr lang="en-GB" sz="3200" b="1" dirty="0" err="1" smtClean="0"/>
              <a:t>ofyn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ddisgyblion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osod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targedau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pynciol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tymor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byr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ar</a:t>
            </a:r>
            <a:r>
              <a:rPr lang="en-GB" sz="3200" b="1" dirty="0" smtClean="0"/>
              <a:t> sail </a:t>
            </a:r>
            <a:r>
              <a:rPr lang="en-GB" sz="3200" b="1" dirty="0" err="1" smtClean="0"/>
              <a:t>eu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cyrhaeddiad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presennol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a’u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targedau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diwedd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Cyfnod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Allweddol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er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mwyn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iddynt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ganolbwyntio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ar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wella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cyn</a:t>
            </a:r>
            <a:r>
              <a:rPr lang="en-GB" sz="3200" b="1" dirty="0" smtClean="0"/>
              <a:t> y </a:t>
            </a:r>
            <a:r>
              <a:rPr lang="en-GB" sz="3200" b="1" dirty="0" err="1" smtClean="0"/>
              <a:t>sesiwn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nesaf</a:t>
            </a:r>
            <a:r>
              <a:rPr lang="en-GB" sz="3200" b="1" dirty="0" smtClean="0"/>
              <a:t>./ </a:t>
            </a:r>
            <a:r>
              <a:rPr lang="en-GB" sz="3200" i="1" dirty="0" smtClean="0"/>
              <a:t>Ask pupils to set short term subject targets based on their current attainment and end of Key Stage targets so that they can focus on improvements by the next session.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064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19101" y="1795306"/>
            <a:ext cx="11353800" cy="5696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1" dirty="0" err="1" smtClean="0"/>
              <a:t>Eisiau</a:t>
            </a:r>
            <a:r>
              <a:rPr lang="en-GB" sz="3200" b="1" dirty="0" smtClean="0"/>
              <a:t>/</a:t>
            </a:r>
            <a:r>
              <a:rPr lang="en-GB" sz="3200" i="1" dirty="0" smtClean="0"/>
              <a:t>wanted</a:t>
            </a:r>
            <a:r>
              <a:rPr lang="en-GB" sz="3200" b="1" dirty="0" smtClean="0"/>
              <a:t>:</a:t>
            </a:r>
          </a:p>
          <a:p>
            <a:pPr marL="0" indent="0">
              <a:buNone/>
            </a:pPr>
            <a:endParaRPr lang="en-GB" sz="3200" b="1" dirty="0" smtClean="0"/>
          </a:p>
          <a:p>
            <a:r>
              <a:rPr lang="en-GB" sz="3200" b="1" dirty="0" err="1" smtClean="0"/>
              <a:t>Cymorth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gydag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adolygu</a:t>
            </a:r>
            <a:r>
              <a:rPr lang="en-GB" sz="3200" b="1" dirty="0" smtClean="0"/>
              <a:t>/ </a:t>
            </a:r>
            <a:r>
              <a:rPr lang="en-GB" sz="3200" i="1" dirty="0"/>
              <a:t>H</a:t>
            </a:r>
            <a:r>
              <a:rPr lang="en-GB" sz="3200" i="1" dirty="0" smtClean="0"/>
              <a:t>elp with revision skills</a:t>
            </a:r>
            <a:r>
              <a:rPr lang="en-GB" sz="3200" dirty="0" smtClean="0"/>
              <a:t>;</a:t>
            </a:r>
          </a:p>
          <a:p>
            <a:r>
              <a:rPr lang="en-GB" sz="3200" b="1" dirty="0" err="1" smtClean="0"/>
              <a:t>Mwy</a:t>
            </a:r>
            <a:r>
              <a:rPr lang="en-GB" sz="3200" b="1" dirty="0" smtClean="0"/>
              <a:t> o </a:t>
            </a:r>
            <a:r>
              <a:rPr lang="en-GB" sz="3200" b="1" dirty="0" err="1" smtClean="0"/>
              <a:t>amser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gyda</a:t>
            </a:r>
            <a:r>
              <a:rPr lang="en-GB" sz="3200" b="1" dirty="0" smtClean="0"/>
              <a:t> Mentor/ </a:t>
            </a:r>
            <a:r>
              <a:rPr lang="en-GB" sz="3200" i="1" dirty="0" smtClean="0"/>
              <a:t>More time with a Mentor;</a:t>
            </a:r>
          </a:p>
          <a:p>
            <a:r>
              <a:rPr lang="en-GB" sz="3200" b="1" dirty="0" err="1" smtClean="0"/>
              <a:t>Gwersi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adolygu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ychwanegol</a:t>
            </a:r>
            <a:r>
              <a:rPr lang="en-GB" sz="3200" b="1" dirty="0" smtClean="0"/>
              <a:t>/ </a:t>
            </a:r>
            <a:r>
              <a:rPr lang="en-GB" sz="3200" i="1" dirty="0" smtClean="0"/>
              <a:t>Additional </a:t>
            </a:r>
            <a:r>
              <a:rPr lang="en-GB" sz="3200" i="1" dirty="0"/>
              <a:t>r</a:t>
            </a:r>
            <a:r>
              <a:rPr lang="en-GB" sz="3200" i="1" dirty="0" smtClean="0"/>
              <a:t>evision </a:t>
            </a:r>
            <a:r>
              <a:rPr lang="en-GB" sz="3200" i="1" dirty="0"/>
              <a:t>l</a:t>
            </a:r>
            <a:r>
              <a:rPr lang="en-GB" sz="3200" i="1" dirty="0" smtClean="0"/>
              <a:t>essons;</a:t>
            </a:r>
          </a:p>
          <a:p>
            <a:r>
              <a:rPr lang="en-GB" sz="3200" b="1" dirty="0" err="1" smtClean="0"/>
              <a:t>Cymorth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ymgeisio</a:t>
            </a:r>
            <a:r>
              <a:rPr lang="en-GB" sz="3200" b="1" dirty="0" smtClean="0"/>
              <a:t> am </a:t>
            </a:r>
            <a:r>
              <a:rPr lang="en-GB" sz="3200" b="1" dirty="0" err="1" smtClean="0"/>
              <a:t>swyddi</a:t>
            </a:r>
            <a:r>
              <a:rPr lang="en-GB" sz="3200" b="1" dirty="0" smtClean="0"/>
              <a:t>/ </a:t>
            </a:r>
            <a:r>
              <a:rPr lang="en-GB" sz="3200" i="1" dirty="0" smtClean="0"/>
              <a:t>Help with job applications; </a:t>
            </a:r>
          </a:p>
          <a:p>
            <a:endParaRPr lang="en-GB" sz="3200" b="1" dirty="0" smtClean="0"/>
          </a:p>
        </p:txBody>
      </p:sp>
      <p:sp>
        <p:nvSpPr>
          <p:cNvPr id="8" name="Title 4"/>
          <p:cNvSpPr>
            <a:spLocks noGrp="1"/>
          </p:cNvSpPr>
          <p:nvPr>
            <p:ph type="title"/>
          </p:nvPr>
        </p:nvSpPr>
        <p:spPr>
          <a:xfrm>
            <a:off x="419101" y="166756"/>
            <a:ext cx="11353800" cy="1056738"/>
          </a:xfrm>
          <a:noFill/>
          <a:ln w="38100">
            <a:noFill/>
          </a:ln>
        </p:spPr>
        <p:txBody>
          <a:bodyPr>
            <a:normAutofit fontScale="90000"/>
          </a:bodyPr>
          <a:lstStyle/>
          <a:p>
            <a:r>
              <a:rPr lang="en-GB" b="1" dirty="0" err="1" smtClean="0"/>
              <a:t>Gwrando</a:t>
            </a:r>
            <a:r>
              <a:rPr lang="en-GB" b="1" dirty="0" smtClean="0"/>
              <a:t> </a:t>
            </a:r>
            <a:r>
              <a:rPr lang="en-GB" b="1" dirty="0" err="1" smtClean="0"/>
              <a:t>ar</a:t>
            </a:r>
            <a:r>
              <a:rPr lang="en-GB" b="1" dirty="0" smtClean="0"/>
              <a:t> </a:t>
            </a:r>
            <a:r>
              <a:rPr lang="en-GB" b="1" dirty="0" err="1" smtClean="0"/>
              <a:t>Lais</a:t>
            </a:r>
            <a:r>
              <a:rPr lang="en-GB" b="1" dirty="0" smtClean="0"/>
              <a:t> y </a:t>
            </a:r>
            <a:r>
              <a:rPr lang="en-GB" b="1" dirty="0" err="1" smtClean="0"/>
              <a:t>Dysgwr</a:t>
            </a:r>
            <a:r>
              <a:rPr lang="en-GB" b="1" dirty="0" smtClean="0"/>
              <a:t>*/ </a:t>
            </a:r>
            <a:br>
              <a:rPr lang="en-GB" b="1" dirty="0" smtClean="0"/>
            </a:br>
            <a:r>
              <a:rPr lang="en-GB" i="1" dirty="0" smtClean="0"/>
              <a:t>Listen to pupil voice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5576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09" y="365125"/>
            <a:ext cx="11964473" cy="1325563"/>
          </a:xfr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r>
              <a:rPr lang="en-GB" b="1" dirty="0" err="1" smtClean="0"/>
              <a:t>Canlyniad</a:t>
            </a:r>
            <a:r>
              <a:rPr lang="en-GB" b="1" dirty="0" smtClean="0"/>
              <a:t>- </a:t>
            </a:r>
            <a:r>
              <a:rPr lang="en-GB" b="1" dirty="0" err="1" smtClean="0"/>
              <a:t>Cynnig</a:t>
            </a:r>
            <a:r>
              <a:rPr lang="en-GB" b="1" dirty="0" smtClean="0"/>
              <a:t> </a:t>
            </a:r>
            <a:r>
              <a:rPr lang="en-GB" b="1" dirty="0" err="1" smtClean="0"/>
              <a:t>Cymorth</a:t>
            </a:r>
            <a:r>
              <a:rPr lang="en-GB" b="1" dirty="0" smtClean="0"/>
              <a:t> </a:t>
            </a:r>
            <a:r>
              <a:rPr lang="en-GB" b="1" dirty="0" err="1" smtClean="0"/>
              <a:t>Ychwanegol</a:t>
            </a:r>
            <a:r>
              <a:rPr lang="en-GB" b="1" dirty="0" smtClean="0"/>
              <a:t>*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Conclusion-</a:t>
            </a:r>
            <a:r>
              <a:rPr lang="en-GB" i="1" dirty="0" smtClean="0"/>
              <a:t>Provide Additional Support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08" y="1929886"/>
            <a:ext cx="11619501" cy="4351338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000" b="1" dirty="0" smtClean="0"/>
              <a:t>Learning Performance- </a:t>
            </a:r>
            <a:r>
              <a:rPr lang="en-GB" sz="3000" b="1" dirty="0" err="1" smtClean="0"/>
              <a:t>gweithdai</a:t>
            </a:r>
            <a:r>
              <a:rPr lang="en-GB" sz="3000" b="1" dirty="0" smtClean="0"/>
              <a:t> /</a:t>
            </a:r>
            <a:r>
              <a:rPr lang="en-GB" sz="3000" dirty="0" smtClean="0"/>
              <a:t>workshops:</a:t>
            </a:r>
          </a:p>
          <a:p>
            <a:pPr marL="0" indent="0">
              <a:buNone/>
            </a:pPr>
            <a:endParaRPr lang="en-GB" dirty="0" smtClean="0"/>
          </a:p>
          <a:p>
            <a:pPr lvl="0"/>
            <a:r>
              <a:rPr lang="en-GB" sz="2600" dirty="0">
                <a:solidFill>
                  <a:srgbClr val="FF0000"/>
                </a:solidFill>
                <a:latin typeface="CenturyGothic"/>
              </a:rPr>
              <a:t>How your brain learns</a:t>
            </a:r>
          </a:p>
          <a:p>
            <a:pPr lvl="0"/>
            <a:r>
              <a:rPr lang="en-GB" sz="2600" dirty="0">
                <a:solidFill>
                  <a:srgbClr val="2680FF"/>
                </a:solidFill>
                <a:latin typeface="CenturyGothic"/>
              </a:rPr>
              <a:t>How to revise</a:t>
            </a:r>
          </a:p>
          <a:p>
            <a:pPr lvl="0"/>
            <a:r>
              <a:rPr lang="en-GB" sz="2600" dirty="0">
                <a:solidFill>
                  <a:srgbClr val="40FF00"/>
                </a:solidFill>
                <a:latin typeface="CenturyGothic"/>
              </a:rPr>
              <a:t>How to love learning by being both creative and logical</a:t>
            </a:r>
          </a:p>
          <a:p>
            <a:pPr lvl="0"/>
            <a:r>
              <a:rPr lang="en-GB" sz="2600" dirty="0">
                <a:solidFill>
                  <a:srgbClr val="4000FF"/>
                </a:solidFill>
                <a:latin typeface="CenturyGothic"/>
              </a:rPr>
              <a:t>Memory techniques for everything! Including facts, figures and whole units.</a:t>
            </a:r>
          </a:p>
          <a:p>
            <a:pPr lvl="0"/>
            <a:r>
              <a:rPr lang="en-GB" sz="2600" dirty="0">
                <a:solidFill>
                  <a:srgbClr val="FF330D"/>
                </a:solidFill>
                <a:latin typeface="CenturyGothic"/>
              </a:rPr>
              <a:t>The Four Steps to Success: Understand, Condense, Memorise and Review</a:t>
            </a:r>
          </a:p>
          <a:p>
            <a:pPr lvl="0"/>
            <a:r>
              <a:rPr lang="en-GB" sz="2600" dirty="0">
                <a:solidFill>
                  <a:srgbClr val="FF00FF"/>
                </a:solidFill>
                <a:latin typeface="CenturyGothic"/>
              </a:rPr>
              <a:t>Your preferred learning style</a:t>
            </a:r>
          </a:p>
          <a:p>
            <a:pPr lvl="0"/>
            <a:r>
              <a:rPr lang="en-GB" sz="2600" dirty="0">
                <a:solidFill>
                  <a:srgbClr val="000DF3"/>
                </a:solidFill>
                <a:latin typeface="CenturyGothic"/>
              </a:rPr>
              <a:t>How to get rid of revision!</a:t>
            </a:r>
            <a:endParaRPr lang="en-GB" sz="2600" dirty="0">
              <a:solidFill>
                <a:prstClr val="black"/>
              </a:solidFill>
            </a:endParaRP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3280" y="476518"/>
            <a:ext cx="2696829" cy="101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endParaRPr lang="en-GB" dirty="0" smtClean="0"/>
          </a:p>
          <a:p>
            <a:r>
              <a:rPr lang="en-GB" dirty="0" err="1" smtClean="0"/>
              <a:t>Unig</a:t>
            </a:r>
            <a:r>
              <a:rPr lang="en-GB" dirty="0" smtClean="0"/>
              <a:t> Ysgol Uwchradd </a:t>
            </a:r>
            <a:r>
              <a:rPr lang="en-GB" dirty="0" err="1" smtClean="0"/>
              <a:t>Tref</a:t>
            </a:r>
            <a:r>
              <a:rPr lang="en-GB" dirty="0" smtClean="0"/>
              <a:t> Caernarfon</a:t>
            </a:r>
          </a:p>
          <a:p>
            <a:r>
              <a:rPr lang="en-GB" dirty="0" smtClean="0"/>
              <a:t>Ail </a:t>
            </a:r>
            <a:r>
              <a:rPr lang="en-GB" dirty="0" err="1" smtClean="0"/>
              <a:t>ysgol</a:t>
            </a:r>
            <a:r>
              <a:rPr lang="en-GB" dirty="0" smtClean="0"/>
              <a:t> </a:t>
            </a:r>
            <a:r>
              <a:rPr lang="en-GB" dirty="0" err="1" smtClean="0"/>
              <a:t>fwyaf</a:t>
            </a:r>
            <a:r>
              <a:rPr lang="en-GB" dirty="0" smtClean="0"/>
              <a:t> Gwynedd 857 o </a:t>
            </a:r>
            <a:r>
              <a:rPr lang="en-GB" dirty="0" err="1" smtClean="0"/>
              <a:t>ddysgwyr</a:t>
            </a:r>
            <a:endParaRPr lang="en-GB" dirty="0" smtClean="0"/>
          </a:p>
          <a:p>
            <a:r>
              <a:rPr lang="en-GB" dirty="0" smtClean="0"/>
              <a:t>Ysgol ac </a:t>
            </a:r>
            <a:r>
              <a:rPr lang="en-GB" dirty="0" err="1" smtClean="0"/>
              <a:t>ardal</a:t>
            </a:r>
            <a:r>
              <a:rPr lang="en-GB" dirty="0" smtClean="0"/>
              <a:t> </a:t>
            </a:r>
            <a:r>
              <a:rPr lang="en-GB" dirty="0" err="1" smtClean="0"/>
              <a:t>unigryw</a:t>
            </a:r>
            <a:r>
              <a:rPr lang="en-GB" dirty="0" smtClean="0"/>
              <a:t> o ran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Chymreictod</a:t>
            </a:r>
            <a:endParaRPr lang="en-GB" dirty="0" smtClean="0"/>
          </a:p>
          <a:p>
            <a:r>
              <a:rPr lang="en-GB" dirty="0" smtClean="0"/>
              <a:t>% PYD 15.7% OND 35% o </a:t>
            </a:r>
            <a:r>
              <a:rPr lang="en-GB" dirty="0" err="1" smtClean="0"/>
              <a:t>ddysgwyr</a:t>
            </a:r>
            <a:r>
              <a:rPr lang="en-GB" dirty="0" smtClean="0"/>
              <a:t> </a:t>
            </a:r>
            <a:r>
              <a:rPr lang="en-GB" dirty="0" err="1" smtClean="0"/>
              <a:t>ysgol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byw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y </a:t>
            </a:r>
            <a:r>
              <a:rPr lang="en-GB" dirty="0" err="1" smtClean="0"/>
              <a:t>ddwy</a:t>
            </a:r>
            <a:r>
              <a:rPr lang="en-GB" dirty="0" smtClean="0"/>
              <a:t> ward </a:t>
            </a:r>
            <a:r>
              <a:rPr lang="en-GB" dirty="0" err="1" smtClean="0"/>
              <a:t>mwyaf</a:t>
            </a:r>
            <a:r>
              <a:rPr lang="en-GB" dirty="0" smtClean="0"/>
              <a:t> di </a:t>
            </a:r>
            <a:r>
              <a:rPr lang="en-GB" dirty="0" err="1" smtClean="0"/>
              <a:t>freintiedig</a:t>
            </a:r>
            <a:r>
              <a:rPr lang="en-GB" dirty="0" smtClean="0"/>
              <a:t> </a:t>
            </a:r>
            <a:r>
              <a:rPr lang="en-GB" dirty="0" err="1" smtClean="0"/>
              <a:t>yng</a:t>
            </a:r>
            <a:r>
              <a:rPr lang="en-GB" dirty="0" smtClean="0"/>
              <a:t> </a:t>
            </a:r>
            <a:r>
              <a:rPr lang="en-GB" dirty="0" err="1" smtClean="0"/>
              <a:t>Ngwynedd</a:t>
            </a:r>
            <a:r>
              <a:rPr lang="en-GB" dirty="0" smtClean="0"/>
              <a:t>. </a:t>
            </a:r>
            <a:r>
              <a:rPr lang="en-GB" dirty="0" err="1" smtClean="0"/>
              <a:t>Peblig</a:t>
            </a:r>
            <a:r>
              <a:rPr lang="en-GB" dirty="0" smtClean="0"/>
              <a:t> 6% a 2% o ran </a:t>
            </a:r>
            <a:r>
              <a:rPr lang="en-GB" dirty="0" err="1" smtClean="0"/>
              <a:t>addysg</a:t>
            </a:r>
            <a:r>
              <a:rPr lang="en-GB" dirty="0" smtClean="0"/>
              <a:t> 103/1909 ward </a:t>
            </a:r>
            <a:r>
              <a:rPr lang="en-GB" dirty="0" err="1" smtClean="0"/>
              <a:t>a’r</a:t>
            </a:r>
            <a:r>
              <a:rPr lang="en-GB" dirty="0" smtClean="0"/>
              <a:t> 12fed </a:t>
            </a:r>
            <a:r>
              <a:rPr lang="en-GB" dirty="0" err="1" smtClean="0"/>
              <a:t>yng</a:t>
            </a:r>
            <a:r>
              <a:rPr lang="en-GB" dirty="0" smtClean="0"/>
              <a:t> </a:t>
            </a:r>
            <a:r>
              <a:rPr lang="en-GB" dirty="0" err="1" smtClean="0"/>
              <a:t>Ngogledd</a:t>
            </a:r>
            <a:r>
              <a:rPr lang="en-GB" dirty="0" smtClean="0"/>
              <a:t> </a:t>
            </a:r>
            <a:r>
              <a:rPr lang="en-GB" dirty="0" err="1" smtClean="0"/>
              <a:t>Cymru</a:t>
            </a:r>
            <a:r>
              <a:rPr lang="en-GB" dirty="0" smtClean="0"/>
              <a:t> </a:t>
            </a:r>
            <a:r>
              <a:rPr lang="en-GB" dirty="0" err="1" smtClean="0"/>
              <a:t>mae</a:t>
            </a:r>
            <a:r>
              <a:rPr lang="en-GB" dirty="0" smtClean="0"/>
              <a:t> </a:t>
            </a:r>
            <a:r>
              <a:rPr lang="en-GB" dirty="0" err="1" smtClean="0"/>
              <a:t>Cadnant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21</a:t>
            </a:r>
            <a:r>
              <a:rPr lang="en-GB" dirty="0" smtClean="0"/>
              <a:t>% </a:t>
            </a:r>
          </a:p>
          <a:p>
            <a:r>
              <a:rPr lang="en-GB" dirty="0" smtClean="0"/>
              <a:t>Dim </a:t>
            </a:r>
            <a:r>
              <a:rPr lang="en-GB" dirty="0" err="1" smtClean="0"/>
              <a:t>dysgwr</a:t>
            </a:r>
            <a:r>
              <a:rPr lang="en-GB" dirty="0" smtClean="0"/>
              <a:t> PYD </a:t>
            </a:r>
            <a:r>
              <a:rPr lang="en-GB" dirty="0" err="1" smtClean="0"/>
              <a:t>wedi</a:t>
            </a:r>
            <a:r>
              <a:rPr lang="en-GB" dirty="0" smtClean="0"/>
              <a:t> </a:t>
            </a:r>
            <a:r>
              <a:rPr lang="en-GB" dirty="0" err="1" smtClean="0"/>
              <a:t>ennill</a:t>
            </a:r>
            <a:r>
              <a:rPr lang="en-GB" dirty="0" smtClean="0"/>
              <a:t> y TL2+ </a:t>
            </a:r>
            <a:r>
              <a:rPr lang="en-GB" dirty="0" err="1" smtClean="0"/>
              <a:t>yn</a:t>
            </a:r>
            <a:r>
              <a:rPr lang="en-GB" dirty="0" smtClean="0"/>
              <a:t> 2010-2012 ac 1 (3.8) </a:t>
            </a:r>
            <a:r>
              <a:rPr lang="en-GB" dirty="0" err="1" smtClean="0"/>
              <a:t>yn</a:t>
            </a:r>
            <a:r>
              <a:rPr lang="en-GB" dirty="0" smtClean="0"/>
              <a:t> 2014</a:t>
            </a:r>
          </a:p>
          <a:p>
            <a:r>
              <a:rPr lang="en-GB" dirty="0" err="1" smtClean="0"/>
              <a:t>Yn</a:t>
            </a:r>
            <a:r>
              <a:rPr lang="en-GB" dirty="0" smtClean="0"/>
              <a:t> 2015, Ysgol </a:t>
            </a:r>
            <a:r>
              <a:rPr lang="en-GB" dirty="0" err="1" smtClean="0"/>
              <a:t>Syr</a:t>
            </a:r>
            <a:r>
              <a:rPr lang="en-GB" dirty="0" smtClean="0"/>
              <a:t> Hugh </a:t>
            </a:r>
            <a:r>
              <a:rPr lang="en-GB" dirty="0" err="1" smtClean="0"/>
              <a:t>oedd</a:t>
            </a:r>
            <a:r>
              <a:rPr lang="en-GB" dirty="0" smtClean="0"/>
              <a:t> </a:t>
            </a:r>
            <a:r>
              <a:rPr lang="en-GB" dirty="0" err="1" smtClean="0"/>
              <a:t>a’r</a:t>
            </a:r>
            <a:r>
              <a:rPr lang="en-GB" dirty="0" smtClean="0"/>
              <a:t> </a:t>
            </a:r>
            <a:r>
              <a:rPr lang="en-GB" dirty="0" err="1" smtClean="0"/>
              <a:t>nifer</a:t>
            </a:r>
            <a:r>
              <a:rPr lang="en-GB" dirty="0" smtClean="0"/>
              <a:t> </a:t>
            </a:r>
            <a:r>
              <a:rPr lang="en-GB" dirty="0" err="1" smtClean="0"/>
              <a:t>fwyaf</a:t>
            </a:r>
            <a:r>
              <a:rPr lang="en-GB" dirty="0" smtClean="0"/>
              <a:t> o </a:t>
            </a:r>
            <a:r>
              <a:rPr lang="en-GB" dirty="0" err="1" smtClean="0"/>
              <a:t>ddysgwyr</a:t>
            </a:r>
            <a:r>
              <a:rPr lang="en-GB" dirty="0" smtClean="0"/>
              <a:t> PYD </a:t>
            </a:r>
            <a:r>
              <a:rPr lang="en-GB" dirty="0" err="1" smtClean="0"/>
              <a:t>yng</a:t>
            </a:r>
            <a:r>
              <a:rPr lang="en-GB" dirty="0" smtClean="0"/>
              <a:t> </a:t>
            </a:r>
            <a:r>
              <a:rPr lang="en-GB" dirty="0" err="1" smtClean="0"/>
              <a:t>Ngwynedd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The only Secondary School in Caernarfon</a:t>
            </a:r>
          </a:p>
          <a:p>
            <a:r>
              <a:rPr lang="en-GB" dirty="0" smtClean="0"/>
              <a:t>Gwynedd 2</a:t>
            </a:r>
            <a:r>
              <a:rPr lang="en-GB" baseline="30000" dirty="0" smtClean="0"/>
              <a:t>nd</a:t>
            </a:r>
            <a:r>
              <a:rPr lang="en-GB" dirty="0" smtClean="0"/>
              <a:t> largest school with 857 learners</a:t>
            </a:r>
          </a:p>
          <a:p>
            <a:r>
              <a:rPr lang="en-GB" dirty="0" smtClean="0"/>
              <a:t>An unique Welsh ethos in school and in the community</a:t>
            </a:r>
          </a:p>
          <a:p>
            <a:r>
              <a:rPr lang="en-GB" dirty="0" smtClean="0"/>
              <a:t>15.7% FSM, BUT over 35% of the school cohort is from two of the most deprived wards in Wales, </a:t>
            </a:r>
            <a:r>
              <a:rPr lang="en-GB" dirty="0" err="1" smtClean="0"/>
              <a:t>Cadnant</a:t>
            </a:r>
            <a:r>
              <a:rPr lang="en-GB" dirty="0" smtClean="0"/>
              <a:t> 6% most deprived overall &amp; 2% in the education measure. </a:t>
            </a:r>
            <a:r>
              <a:rPr lang="en-GB" dirty="0" smtClean="0"/>
              <a:t>It is 103/1909 wards and 13</a:t>
            </a:r>
            <a:r>
              <a:rPr lang="en-GB" baseline="30000" dirty="0" smtClean="0"/>
              <a:t>th</a:t>
            </a:r>
            <a:r>
              <a:rPr lang="en-GB" dirty="0" smtClean="0"/>
              <a:t> most deprived in the whole of North Wales. </a:t>
            </a:r>
            <a:r>
              <a:rPr lang="en-GB" dirty="0" err="1" smtClean="0"/>
              <a:t>Cadnant</a:t>
            </a:r>
            <a:r>
              <a:rPr lang="en-GB" dirty="0" smtClean="0"/>
              <a:t> </a:t>
            </a:r>
            <a:r>
              <a:rPr lang="en-GB" dirty="0" smtClean="0"/>
              <a:t>is 21%</a:t>
            </a:r>
          </a:p>
          <a:p>
            <a:r>
              <a:rPr lang="en-GB" dirty="0" smtClean="0"/>
              <a:t>No FSM Learner gained TL2+ in 2010-2012 and 1 in 2014 (3.8)</a:t>
            </a:r>
          </a:p>
          <a:p>
            <a:r>
              <a:rPr lang="en-GB" dirty="0" smtClean="0"/>
              <a:t>YSHO had the largest cohort of FSM pupils in Gwynedd 2015</a:t>
            </a:r>
          </a:p>
          <a:p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b="1" dirty="0" err="1" smtClean="0"/>
              <a:t>Cefndir</a:t>
            </a:r>
            <a:r>
              <a:rPr lang="en-GB" b="1" dirty="0" smtClean="0"/>
              <a:t> a </a:t>
            </a:r>
            <a:r>
              <a:rPr lang="en-GB" b="1" dirty="0" err="1" smtClean="0"/>
              <a:t>Chyd-Destun</a:t>
            </a:r>
            <a:r>
              <a:rPr lang="en-GB" b="1" dirty="0" smtClean="0"/>
              <a:t> </a:t>
            </a:r>
            <a:br>
              <a:rPr lang="en-GB" b="1" dirty="0" smtClean="0"/>
            </a:br>
            <a:r>
              <a:rPr lang="en-GB" b="1" dirty="0" smtClean="0"/>
              <a:t>Context and Background</a:t>
            </a:r>
            <a:endParaRPr lang="en-GB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0112" y="491823"/>
            <a:ext cx="1072166" cy="1072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9643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780" y="448736"/>
            <a:ext cx="11007144" cy="1325563"/>
          </a:xfr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r>
              <a:rPr lang="en-GB" b="1" dirty="0" err="1" smtClean="0"/>
              <a:t>Cryfhau</a:t>
            </a:r>
            <a:r>
              <a:rPr lang="en-GB" b="1" dirty="0" smtClean="0"/>
              <a:t> </a:t>
            </a:r>
            <a:r>
              <a:rPr lang="en-GB" b="1" dirty="0" err="1" smtClean="0"/>
              <a:t>Cyswllt</a:t>
            </a:r>
            <a:r>
              <a:rPr lang="en-GB" b="1" dirty="0" smtClean="0"/>
              <a:t> </a:t>
            </a:r>
            <a:r>
              <a:rPr lang="en-GB" b="1" dirty="0" err="1" smtClean="0"/>
              <a:t>Ysgol</a:t>
            </a:r>
            <a:r>
              <a:rPr lang="en-GB" b="1" dirty="0" smtClean="0"/>
              <a:t>/</a:t>
            </a:r>
            <a:r>
              <a:rPr lang="en-GB" b="1" dirty="0" err="1" smtClean="0"/>
              <a:t>Cartref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i="1" dirty="0" smtClean="0"/>
              <a:t>Strengthen School/Home Links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780" y="2287721"/>
            <a:ext cx="11436440" cy="4351338"/>
          </a:xfrm>
        </p:spPr>
        <p:txBody>
          <a:bodyPr>
            <a:normAutofit/>
          </a:bodyPr>
          <a:lstStyle/>
          <a:p>
            <a:r>
              <a:rPr lang="en-GB" sz="3200" b="1" dirty="0" err="1" smtClean="0"/>
              <a:t>Neges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Destun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Noson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Rieni</a:t>
            </a:r>
            <a:r>
              <a:rPr lang="en-GB" sz="3200" b="1" dirty="0" smtClean="0"/>
              <a:t>/ </a:t>
            </a:r>
            <a:r>
              <a:rPr lang="en-GB" sz="3200" dirty="0" smtClean="0"/>
              <a:t>Parents’ Evening text message</a:t>
            </a:r>
          </a:p>
          <a:p>
            <a:r>
              <a:rPr lang="en-GB" sz="3200" b="1" dirty="0" err="1" smtClean="0"/>
              <a:t>Noson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rieni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gyda</a:t>
            </a:r>
            <a:r>
              <a:rPr lang="en-GB" sz="3200" b="1" dirty="0" smtClean="0"/>
              <a:t> crèche </a:t>
            </a:r>
            <a:r>
              <a:rPr lang="en-GB" sz="3200" dirty="0" smtClean="0"/>
              <a:t>/ Parents’ evening with crèche.</a:t>
            </a:r>
          </a:p>
          <a:p>
            <a:r>
              <a:rPr lang="en-GB" sz="3200" b="1" dirty="0" err="1" smtClean="0"/>
              <a:t>Holiaduron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Nosweithiau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Rhieni</a:t>
            </a:r>
            <a:r>
              <a:rPr lang="en-GB" sz="3200" b="1" dirty="0" smtClean="0"/>
              <a:t>/</a:t>
            </a:r>
            <a:r>
              <a:rPr lang="en-GB" sz="3200" dirty="0" smtClean="0"/>
              <a:t>Parents’ evening questionnaires</a:t>
            </a:r>
          </a:p>
          <a:p>
            <a:r>
              <a:rPr lang="en-GB" sz="3200" b="1" dirty="0" err="1" smtClean="0"/>
              <a:t>Llofnod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Dysgu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Teulu</a:t>
            </a:r>
            <a:r>
              <a:rPr lang="en-GB" sz="3200" b="1" dirty="0" smtClean="0"/>
              <a:t>(CAJ)</a:t>
            </a:r>
            <a:endParaRPr lang="en-GB" sz="32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0834" y="532347"/>
            <a:ext cx="3078747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53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r>
              <a:rPr lang="en-GB" b="1" dirty="0" err="1" smtClean="0"/>
              <a:t>Gwella</a:t>
            </a:r>
            <a:r>
              <a:rPr lang="en-GB" b="1" dirty="0" smtClean="0"/>
              <a:t> </a:t>
            </a:r>
            <a:r>
              <a:rPr lang="en-GB" b="1" dirty="0" err="1" smtClean="0"/>
              <a:t>Dysgu</a:t>
            </a:r>
            <a:r>
              <a:rPr lang="en-GB" b="1" dirty="0" smtClean="0"/>
              <a:t> ac </a:t>
            </a:r>
            <a:r>
              <a:rPr lang="en-GB" b="1" dirty="0" err="1" smtClean="0"/>
              <a:t>Addysgu</a:t>
            </a:r>
            <a:r>
              <a:rPr lang="en-GB" b="1" dirty="0" smtClean="0"/>
              <a:t> </a:t>
            </a:r>
            <a:br>
              <a:rPr lang="en-GB" b="1" dirty="0" smtClean="0"/>
            </a:br>
            <a:r>
              <a:rPr lang="en-GB" i="1" dirty="0" smtClean="0"/>
              <a:t>Improve Teaching and Learning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03927"/>
            <a:ext cx="10515600" cy="4351338"/>
          </a:xfrm>
        </p:spPr>
        <p:txBody>
          <a:bodyPr>
            <a:normAutofit/>
          </a:bodyPr>
          <a:lstStyle/>
          <a:p>
            <a:r>
              <a:rPr lang="en-GB" sz="4000" b="1" dirty="0" err="1" smtClean="0"/>
              <a:t>Addasu’r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Cwricwlwm</a:t>
            </a:r>
            <a:r>
              <a:rPr lang="en-GB" sz="4000" b="1" dirty="0" smtClean="0"/>
              <a:t>/ </a:t>
            </a:r>
            <a:r>
              <a:rPr lang="en-GB" sz="4000" i="1" dirty="0" smtClean="0"/>
              <a:t>Adapting the Curriculum</a:t>
            </a:r>
          </a:p>
          <a:p>
            <a:r>
              <a:rPr lang="en-GB" sz="4000" b="1" i="1" dirty="0" err="1" smtClean="0"/>
              <a:t>Awdit</a:t>
            </a:r>
            <a:r>
              <a:rPr lang="en-GB" sz="4000" b="1" i="1" dirty="0" smtClean="0"/>
              <a:t> </a:t>
            </a:r>
            <a:r>
              <a:rPr lang="en-GB" sz="4000" b="1" i="1" dirty="0" err="1" smtClean="0"/>
              <a:t>Llawn</a:t>
            </a:r>
            <a:r>
              <a:rPr lang="en-GB" sz="4000" b="1" i="1" dirty="0" smtClean="0"/>
              <a:t> </a:t>
            </a:r>
            <a:r>
              <a:rPr lang="en-GB" sz="4000" b="1" i="1" dirty="0" err="1" smtClean="0"/>
              <a:t>o’r</a:t>
            </a:r>
            <a:r>
              <a:rPr lang="en-GB" sz="4000" b="1" i="1" dirty="0" smtClean="0"/>
              <a:t> </a:t>
            </a:r>
            <a:r>
              <a:rPr lang="en-GB" sz="4000" b="1" i="1" dirty="0" err="1" smtClean="0"/>
              <a:t>Cwricwlwm</a:t>
            </a:r>
            <a:r>
              <a:rPr lang="en-GB" sz="4000" b="1" i="1" dirty="0" smtClean="0"/>
              <a:t> am y </a:t>
            </a:r>
            <a:r>
              <a:rPr lang="en-GB" sz="4000" b="1" i="1" dirty="0" err="1" smtClean="0"/>
              <a:t>tro</a:t>
            </a:r>
            <a:r>
              <a:rPr lang="en-GB" sz="4000" b="1" i="1" dirty="0" smtClean="0"/>
              <a:t> </a:t>
            </a:r>
            <a:r>
              <a:rPr lang="en-GB" sz="4000" b="1" i="1" dirty="0" err="1" smtClean="0"/>
              <a:t>cyntaf</a:t>
            </a:r>
            <a:r>
              <a:rPr lang="en-GB" sz="4000" b="1" i="1" dirty="0" smtClean="0"/>
              <a:t>/ </a:t>
            </a:r>
            <a:r>
              <a:rPr lang="en-GB" sz="4000" i="1" dirty="0" smtClean="0"/>
              <a:t>Full Audit of the Curriculum for the first time.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9262" y="449226"/>
            <a:ext cx="3072841" cy="115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18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526622"/>
              </p:ext>
            </p:extLst>
          </p:nvPr>
        </p:nvGraphicFramePr>
        <p:xfrm>
          <a:off x="296214" y="846615"/>
          <a:ext cx="11745532" cy="5811765"/>
        </p:xfrm>
        <a:graphic>
          <a:graphicData uri="http://schemas.openxmlformats.org/drawingml/2006/table">
            <a:tbl>
              <a:tblPr firstRow="1" firstCol="1" bandRow="1"/>
              <a:tblGrid>
                <a:gridCol w="1893847"/>
                <a:gridCol w="2965883"/>
                <a:gridCol w="3326576"/>
                <a:gridCol w="3559226"/>
              </a:tblGrid>
              <a:tr h="408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Blwyddyn</a:t>
                      </a: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7 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Blwyddyn</a:t>
                      </a: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8 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Blwyddyn</a:t>
                      </a: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9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Nifer o ddisgyblion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 disgybl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158 disgybl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disgybl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8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Nifer o ddosb. Cofrestru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dosb. cofrestru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(Y,S,E,I)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dosbarth cofrestru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(Y,S,E,I,O,N)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dosbarth cofrestru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(Y,S,E,I,O)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41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Nifer o fandiau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fand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 a Q) o 2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grŵp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gallu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cymysg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cyfartal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yr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un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band(P,Q a R) o 2 grŵp gallu cymysg cyfartal yr un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fand(P a Q) gallu cymysg. Band P, i gynnwys 3 grŵp fydd yn cynnwys MATh a  gweiniaid y flwyddyn. Band Q i gynnwys 2 grŵp o allu cymysg(heb y gweiniaid).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5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Nifer o grwpiau dysgu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grŵp dysgu ar gyfer bob pwnc, oni bai am 6 grŵp dysgu ar gyfer Cymraeg, Saesneg a Thechnoleg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(Allgraidd= gallu Cymysg, Craidd= setio yn ôl gallu)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grŵp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dysgu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bob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pwnc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am 9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grŵp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dysgu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Technoleg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Allgraidd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gallu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Cymysg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Craidd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setio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yn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ôl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gallu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grŵp dysgu i bob pwnc, oni bai am 6 grŵp Maths a 7 grŵp Technoleg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(Allgraidd= gallu Cymysg, Craidd= setio yn ôl gallu)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Pynciau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Nifer o wersi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Cymraeg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Saesneg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Mathemateg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Gwyddoniaeth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Hanes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Daearyddiaeth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Addysg Grefyddol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Ffrangeg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Celf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Addysg Gorfforol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Technoleg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Cerdd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ABaCh/Bac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Cyfanswm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45017" y="191767"/>
            <a:ext cx="48942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 </a:t>
            </a:r>
            <a:r>
              <a:rPr kumimoji="0" lang="en-GB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Cwricwlaidd</a:t>
            </a:r>
            <a:r>
              <a:rPr kumimoji="0" lang="en-GB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CA3 (2015-2016) 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88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989366"/>
              </p:ext>
            </p:extLst>
          </p:nvPr>
        </p:nvGraphicFramePr>
        <p:xfrm>
          <a:off x="334850" y="1326521"/>
          <a:ext cx="11694017" cy="5203063"/>
        </p:xfrm>
        <a:graphic>
          <a:graphicData uri="http://schemas.openxmlformats.org/drawingml/2006/table">
            <a:tbl>
              <a:tblPr firstRow="1" firstCol="1" bandRow="1"/>
              <a:tblGrid>
                <a:gridCol w="2625471"/>
                <a:gridCol w="4202610"/>
                <a:gridCol w="4865936"/>
              </a:tblGrid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Blwyddyn 10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Blwyddyn 11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Nifer o ddisgyblion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 disgybl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 disgybl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Nifer o ddosb. Cofrestru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dosb. cofrestru gallu cymysg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(Y,S,E,I,O)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dosbarth cofrestru yn ôl gallu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(Y,S,E,I,O)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86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Nifer o fandiau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fand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 a Q) o 3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grŵp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gallu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cymysg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cyfartal</a:t>
                      </a:r>
                      <a:endParaRPr lang="en-GB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setio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yn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ôl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gallu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Saesneg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fand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 a Q )- Band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uchaf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(P)a Band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isaf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(Q) o 2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grŵp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yr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yn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ddibynnol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ganlynidau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Mathemateg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86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Nifer o grwpiau dysgu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grŵp dysgu ar gyfer bob pwnc craidd, oni bai am 7 grŵp dysgu ar gyfer Mathemateg ac 8 grŵp Addysg Gorfforol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grŵp dysgu i bob pwnc, oni bai am 6 grŵp dysgu ar gyfer Mathemateg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Pynciau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Cymraeg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Saesneg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Mathemateg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Gwyddoniaeth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Opsiwn 1(A)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Opsiwn 2(B)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Opsiwn 3(C)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Add. Gorff Statudol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Add. Gref Statudol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Bac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ABaCh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Cyfanswm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6296" marR="66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34850" y="125850"/>
            <a:ext cx="11694017" cy="95410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 </a:t>
            </a:r>
            <a:r>
              <a:rPr kumimoji="0" lang="en-GB" sz="1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Cwricwlaidd</a:t>
            </a:r>
            <a:r>
              <a:rPr kumimoji="0" lang="en-GB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CA4 ( 2015-2016)</a:t>
            </a:r>
            <a:endParaRPr kumimoji="0" lang="en-GB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mwyn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ychwanegu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wers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Addysg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Grefyddol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Statudol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ym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mlwyddyn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 a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gwersi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ychwanegol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ymateb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flaenoriaethau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cenedlaethol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roedd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angen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cwtogi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dwy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golofn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ddewis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gwers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dros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dwy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flynedd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Cadwyd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gwers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bob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colofn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ddewis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ym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Mlwyddyn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11.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Nifer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fawr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ysgolion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wedi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symud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hyn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barod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parhau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8.3%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o’r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cwricwlwm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kumimoji="0" lang="en-GB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9823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227" y="365124"/>
            <a:ext cx="11203546" cy="1325563"/>
          </a:xfr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en-GB" b="1" dirty="0" smtClean="0"/>
              <a:t>Effaith </a:t>
            </a:r>
            <a:r>
              <a:rPr lang="en-GB" b="1" dirty="0" err="1" smtClean="0"/>
              <a:t>Addasu’r</a:t>
            </a:r>
            <a:r>
              <a:rPr lang="en-GB" b="1" dirty="0" smtClean="0"/>
              <a:t> </a:t>
            </a:r>
            <a:r>
              <a:rPr lang="en-GB" b="1" dirty="0" err="1" smtClean="0"/>
              <a:t>Cwricwlwm</a:t>
            </a:r>
            <a:r>
              <a:rPr lang="en-GB" b="1" dirty="0" smtClean="0"/>
              <a:t>/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Effect of Adapting the Curriculum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227" y="1825625"/>
            <a:ext cx="11203545" cy="4351338"/>
          </a:xfrm>
        </p:spPr>
        <p:txBody>
          <a:bodyPr>
            <a:normAutofit/>
          </a:bodyPr>
          <a:lstStyle/>
          <a:p>
            <a:r>
              <a:rPr lang="en-GB" b="1" dirty="0"/>
              <a:t>Sicrhau </a:t>
            </a:r>
            <a:r>
              <a:rPr lang="en-GB" b="1" dirty="0" err="1"/>
              <a:t>mynediad</a:t>
            </a:r>
            <a:r>
              <a:rPr lang="en-GB" b="1" dirty="0"/>
              <a:t> </a:t>
            </a:r>
            <a:r>
              <a:rPr lang="en-GB" b="1" dirty="0" err="1"/>
              <a:t>llawn</a:t>
            </a:r>
            <a:r>
              <a:rPr lang="en-GB" b="1" dirty="0"/>
              <a:t> </a:t>
            </a:r>
            <a:r>
              <a:rPr lang="en-GB" b="1" dirty="0" err="1"/>
              <a:t>i’r</a:t>
            </a:r>
            <a:r>
              <a:rPr lang="en-GB" b="1" dirty="0"/>
              <a:t> </a:t>
            </a:r>
            <a:r>
              <a:rPr lang="en-GB" b="1" dirty="0" err="1"/>
              <a:t>holl</a:t>
            </a:r>
            <a:r>
              <a:rPr lang="en-GB" b="1" dirty="0"/>
              <a:t> </a:t>
            </a:r>
            <a:r>
              <a:rPr lang="en-GB" b="1" dirty="0" err="1"/>
              <a:t>gwricwlwm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bob </a:t>
            </a:r>
            <a:r>
              <a:rPr lang="en-GB" b="1" dirty="0" err="1" smtClean="0"/>
              <a:t>disgybl</a:t>
            </a:r>
            <a:r>
              <a:rPr lang="en-GB" b="1" dirty="0" smtClean="0"/>
              <a:t>./ </a:t>
            </a:r>
            <a:r>
              <a:rPr lang="en-GB" i="1" dirty="0"/>
              <a:t>Ensure full access to the whole curriculum to all pupils</a:t>
            </a:r>
            <a:r>
              <a:rPr lang="en-GB" i="1" dirty="0" smtClean="0"/>
              <a:t>.</a:t>
            </a:r>
          </a:p>
          <a:p>
            <a:r>
              <a:rPr lang="en-GB" b="1" dirty="0"/>
              <a:t>C</a:t>
            </a:r>
            <a:r>
              <a:rPr lang="en-GB" b="1" dirty="0" smtClean="0"/>
              <a:t>odi </a:t>
            </a:r>
            <a:r>
              <a:rPr lang="en-GB" b="1" dirty="0" err="1" smtClean="0"/>
              <a:t>canlyniadau</a:t>
            </a:r>
            <a:r>
              <a:rPr lang="en-GB" b="1" dirty="0" smtClean="0"/>
              <a:t> TL1</a:t>
            </a:r>
            <a:r>
              <a:rPr lang="en-GB" b="1" dirty="0"/>
              <a:t>, TL2 a TL2+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bawb</a:t>
            </a:r>
            <a:r>
              <a:rPr lang="en-GB" b="1" dirty="0"/>
              <a:t> </a:t>
            </a:r>
            <a:r>
              <a:rPr lang="en-GB" b="1" dirty="0" err="1"/>
              <a:t>ond</a:t>
            </a:r>
            <a:r>
              <a:rPr lang="en-GB" b="1" dirty="0"/>
              <a:t> </a:t>
            </a:r>
            <a:r>
              <a:rPr lang="en-GB" b="1" dirty="0" err="1"/>
              <a:t>yn</a:t>
            </a:r>
            <a:r>
              <a:rPr lang="en-GB" b="1" dirty="0"/>
              <a:t> </a:t>
            </a:r>
            <a:r>
              <a:rPr lang="en-GB" b="1" dirty="0" err="1"/>
              <a:t>arbennig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ddisgblion</a:t>
            </a:r>
            <a:r>
              <a:rPr lang="en-GB" b="1" dirty="0"/>
              <a:t> PYD</a:t>
            </a:r>
            <a:r>
              <a:rPr lang="en-GB" b="1" dirty="0" smtClean="0"/>
              <a:t>./ </a:t>
            </a:r>
            <a:r>
              <a:rPr lang="en-GB" i="1" dirty="0" smtClean="0"/>
              <a:t>Raise TL1, TL2 and TL2+ qualifications.</a:t>
            </a:r>
          </a:p>
          <a:p>
            <a:r>
              <a:rPr lang="en-GB" b="1" dirty="0" smtClean="0"/>
              <a:t>Am </a:t>
            </a:r>
            <a:r>
              <a:rPr lang="en-GB" b="1" dirty="0"/>
              <a:t>y </a:t>
            </a:r>
            <a:r>
              <a:rPr lang="en-GB" b="1" dirty="0" err="1"/>
              <a:t>tro</a:t>
            </a:r>
            <a:r>
              <a:rPr lang="en-GB" b="1" dirty="0"/>
              <a:t> </a:t>
            </a:r>
            <a:r>
              <a:rPr lang="en-GB" b="1" dirty="0" err="1" smtClean="0"/>
              <a:t>cyntaf</a:t>
            </a:r>
            <a:r>
              <a:rPr lang="en-GB" b="1" dirty="0" smtClean="0"/>
              <a:t>, </a:t>
            </a:r>
            <a:r>
              <a:rPr lang="en-GB" b="1" dirty="0" err="1" smtClean="0"/>
              <a:t>mae’r</a:t>
            </a:r>
            <a:r>
              <a:rPr lang="en-GB" b="1" dirty="0" smtClean="0"/>
              <a:t> </a:t>
            </a:r>
            <a:r>
              <a:rPr lang="en-GB" b="1" dirty="0" err="1" smtClean="0"/>
              <a:t>cwricwlwm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ymateb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anghenion</a:t>
            </a:r>
            <a:r>
              <a:rPr lang="en-GB" b="1" dirty="0" smtClean="0"/>
              <a:t> bob </a:t>
            </a:r>
            <a:r>
              <a:rPr lang="en-GB" b="1" dirty="0" err="1" smtClean="0"/>
              <a:t>disgybl</a:t>
            </a:r>
            <a:r>
              <a:rPr lang="en-GB" b="1" dirty="0" smtClean="0"/>
              <a:t>, </a:t>
            </a:r>
            <a:r>
              <a:rPr lang="en-GB" b="1" dirty="0" err="1" smtClean="0"/>
              <a:t>nid</a:t>
            </a:r>
            <a:r>
              <a:rPr lang="en-GB" b="1" dirty="0" smtClean="0"/>
              <a:t> </a:t>
            </a:r>
            <a:r>
              <a:rPr lang="en-GB" b="1" dirty="0" err="1" smtClean="0"/>
              <a:t>ymateb</a:t>
            </a:r>
            <a:r>
              <a:rPr lang="en-GB" b="1" dirty="0" smtClean="0"/>
              <a:t> </a:t>
            </a:r>
            <a:r>
              <a:rPr lang="en-GB" b="1" dirty="0" err="1" smtClean="0"/>
              <a:t>i’r</a:t>
            </a:r>
            <a:r>
              <a:rPr lang="en-GB" b="1" dirty="0" smtClean="0"/>
              <a:t> </a:t>
            </a:r>
            <a:r>
              <a:rPr lang="en-GB" b="1" dirty="0" err="1" smtClean="0"/>
              <a:t>strwythur</a:t>
            </a:r>
            <a:r>
              <a:rPr lang="en-GB" b="1" dirty="0" smtClean="0"/>
              <a:t> </a:t>
            </a:r>
            <a:r>
              <a:rPr lang="en-GB" b="1" dirty="0" err="1" smtClean="0"/>
              <a:t>staffio’n</a:t>
            </a:r>
            <a:r>
              <a:rPr lang="en-GB" b="1" dirty="0" smtClean="0"/>
              <a:t> </a:t>
            </a:r>
            <a:r>
              <a:rPr lang="en-GB" b="1" dirty="0" err="1" smtClean="0"/>
              <a:t>unig</a:t>
            </a:r>
            <a:r>
              <a:rPr lang="en-GB" b="1" dirty="0" smtClean="0"/>
              <a:t>./ </a:t>
            </a:r>
            <a:r>
              <a:rPr lang="en-GB" i="1" dirty="0" smtClean="0"/>
              <a:t>For </a:t>
            </a:r>
            <a:r>
              <a:rPr lang="en-GB" i="1" dirty="0"/>
              <a:t>the first </a:t>
            </a:r>
            <a:r>
              <a:rPr lang="en-GB" i="1" dirty="0" smtClean="0"/>
              <a:t>time, the curriculum meets the needs of all pupils and not only to the staffing structure. </a:t>
            </a:r>
            <a:endParaRPr lang="en-GB" i="1" dirty="0"/>
          </a:p>
          <a:p>
            <a:r>
              <a:rPr lang="en-GB" b="1" dirty="0" err="1" smtClean="0"/>
              <a:t>Mwy</a:t>
            </a:r>
            <a:r>
              <a:rPr lang="en-GB" b="1" dirty="0" smtClean="0"/>
              <a:t> </a:t>
            </a:r>
            <a:r>
              <a:rPr lang="en-GB" b="1" dirty="0"/>
              <a:t>o </a:t>
            </a:r>
            <a:r>
              <a:rPr lang="en-GB" b="1" dirty="0" err="1"/>
              <a:t>ddisgyblion</a:t>
            </a:r>
            <a:r>
              <a:rPr lang="en-GB" b="1" dirty="0"/>
              <a:t> PYD </a:t>
            </a:r>
            <a:r>
              <a:rPr lang="en-GB" b="1" dirty="0" err="1"/>
              <a:t>yn</a:t>
            </a:r>
            <a:r>
              <a:rPr lang="en-GB" b="1" dirty="0"/>
              <a:t> </a:t>
            </a:r>
            <a:r>
              <a:rPr lang="en-GB" b="1" dirty="0" err="1"/>
              <a:t>dychwelyd</a:t>
            </a:r>
            <a:r>
              <a:rPr lang="en-GB" b="1" dirty="0"/>
              <a:t> </a:t>
            </a:r>
            <a:r>
              <a:rPr lang="en-GB" b="1" dirty="0" err="1"/>
              <a:t>i’r</a:t>
            </a:r>
            <a:r>
              <a:rPr lang="en-GB" b="1" dirty="0"/>
              <a:t> </a:t>
            </a:r>
            <a:r>
              <a:rPr lang="en-GB" b="1" dirty="0" err="1"/>
              <a:t>Chweched</a:t>
            </a:r>
            <a:r>
              <a:rPr lang="en-GB" b="1" dirty="0"/>
              <a:t> </a:t>
            </a:r>
            <a:r>
              <a:rPr lang="en-GB" b="1" dirty="0" err="1" smtClean="0"/>
              <a:t>Dosbarth</a:t>
            </a:r>
            <a:r>
              <a:rPr lang="en-GB" b="1" dirty="0" smtClean="0"/>
              <a:t>./ </a:t>
            </a:r>
            <a:r>
              <a:rPr lang="en-GB" i="1" dirty="0" smtClean="0"/>
              <a:t>More FSM pupils return to the Sixth Form. </a:t>
            </a:r>
            <a:r>
              <a:rPr lang="en-GB" dirty="0"/>
              <a:t>(</a:t>
            </a:r>
            <a:r>
              <a:rPr lang="en-GB" dirty="0" err="1"/>
              <a:t>cyflwyno</a:t>
            </a:r>
            <a:r>
              <a:rPr lang="en-GB" dirty="0"/>
              <a:t> Keenan Davies a Cameron Cooke)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4682" y="448735"/>
            <a:ext cx="3078747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847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r>
              <a:rPr lang="en-GB" b="1" dirty="0" err="1" smtClean="0"/>
              <a:t>Datblygu</a:t>
            </a:r>
            <a:r>
              <a:rPr lang="en-GB" b="1" dirty="0" smtClean="0"/>
              <a:t> </a:t>
            </a:r>
            <a:r>
              <a:rPr lang="en-GB" b="1" dirty="0" err="1" smtClean="0"/>
              <a:t>Sgiliau</a:t>
            </a:r>
            <a:r>
              <a:rPr lang="en-GB" b="1" dirty="0" smtClean="0"/>
              <a:t> </a:t>
            </a:r>
            <a:r>
              <a:rPr lang="en-GB" b="1" dirty="0" err="1" smtClean="0"/>
              <a:t>Bywyd</a:t>
            </a:r>
            <a:r>
              <a:rPr lang="en-GB" b="1" dirty="0"/>
              <a:t/>
            </a:r>
            <a:br>
              <a:rPr lang="en-GB" b="1" dirty="0"/>
            </a:br>
            <a:r>
              <a:rPr lang="en-GB" i="1" dirty="0" smtClean="0"/>
              <a:t>Develop Life Skills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568" y="1914234"/>
            <a:ext cx="11697237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 err="1" smtClean="0"/>
              <a:t>Dileu’r</a:t>
            </a:r>
            <a:r>
              <a:rPr lang="en-GB" b="1" dirty="0" smtClean="0"/>
              <a:t> </a:t>
            </a:r>
            <a:r>
              <a:rPr lang="en-GB" b="1" dirty="0" err="1" smtClean="0"/>
              <a:t>Amserlen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greu</a:t>
            </a:r>
            <a:r>
              <a:rPr lang="en-GB" b="1" dirty="0" smtClean="0"/>
              <a:t> </a:t>
            </a:r>
            <a:r>
              <a:rPr lang="en-GB" b="1" dirty="0" err="1" smtClean="0"/>
              <a:t>Diwrnodau</a:t>
            </a:r>
            <a:r>
              <a:rPr lang="en-GB" b="1" dirty="0" smtClean="0"/>
              <a:t> </a:t>
            </a:r>
            <a:r>
              <a:rPr lang="en-GB" b="1" dirty="0" err="1" smtClean="0"/>
              <a:t>Sgiliau</a:t>
            </a:r>
            <a:r>
              <a:rPr lang="en-GB" b="1" dirty="0" smtClean="0"/>
              <a:t> 6 </a:t>
            </a:r>
            <a:r>
              <a:rPr lang="en-GB" b="1" dirty="0" err="1" smtClean="0"/>
              <a:t>gwaith</a:t>
            </a:r>
            <a:r>
              <a:rPr lang="en-GB" b="1" dirty="0" smtClean="0"/>
              <a:t> y </a:t>
            </a:r>
            <a:r>
              <a:rPr lang="en-GB" b="1" dirty="0" err="1" smtClean="0"/>
              <a:t>flwyddyn</a:t>
            </a:r>
            <a:r>
              <a:rPr lang="en-GB" b="1" dirty="0" smtClean="0"/>
              <a:t>/ </a:t>
            </a:r>
            <a:r>
              <a:rPr lang="en-GB" i="1" dirty="0" smtClean="0"/>
              <a:t>Disband the timetable to create Skills Days 6 times a year:</a:t>
            </a:r>
            <a:endParaRPr lang="en-GB" i="1" dirty="0"/>
          </a:p>
          <a:p>
            <a:r>
              <a:rPr lang="en-GB" b="1" dirty="0" err="1"/>
              <a:t>Sgiliau</a:t>
            </a:r>
            <a:r>
              <a:rPr lang="en-GB" b="1" dirty="0"/>
              <a:t> </a:t>
            </a:r>
            <a:r>
              <a:rPr lang="en-GB" b="1" dirty="0" err="1"/>
              <a:t>Llythrennedd</a:t>
            </a:r>
            <a:r>
              <a:rPr lang="en-GB" b="1" dirty="0"/>
              <a:t>/ </a:t>
            </a:r>
            <a:r>
              <a:rPr lang="en-GB" i="1" dirty="0"/>
              <a:t>Literacy </a:t>
            </a:r>
            <a:r>
              <a:rPr lang="en-GB" i="1" dirty="0" smtClean="0"/>
              <a:t>Skills(</a:t>
            </a:r>
            <a:r>
              <a:rPr lang="en-GB" i="1" dirty="0" err="1" smtClean="0"/>
              <a:t>e.e</a:t>
            </a:r>
            <a:r>
              <a:rPr lang="en-GB" i="1" dirty="0" smtClean="0"/>
              <a:t>. Patagonia)</a:t>
            </a:r>
            <a:endParaRPr lang="en-GB" i="1" dirty="0"/>
          </a:p>
          <a:p>
            <a:r>
              <a:rPr lang="en-GB" b="1" dirty="0" err="1"/>
              <a:t>Sgiliau</a:t>
            </a:r>
            <a:r>
              <a:rPr lang="en-GB" b="1" dirty="0"/>
              <a:t> </a:t>
            </a:r>
            <a:r>
              <a:rPr lang="en-GB" b="1" dirty="0" err="1"/>
              <a:t>Rhifedd</a:t>
            </a:r>
            <a:r>
              <a:rPr lang="en-GB" b="1" dirty="0"/>
              <a:t>/</a:t>
            </a:r>
            <a:r>
              <a:rPr lang="en-GB" b="1" dirty="0" err="1"/>
              <a:t>Mathemateg</a:t>
            </a:r>
            <a:r>
              <a:rPr lang="en-GB" b="1" dirty="0"/>
              <a:t>/ </a:t>
            </a:r>
            <a:r>
              <a:rPr lang="en-GB" i="1" dirty="0"/>
              <a:t>Numeracy/Mathematical Skills </a:t>
            </a:r>
            <a:r>
              <a:rPr lang="en-GB" i="1" dirty="0" smtClean="0"/>
              <a:t>(</a:t>
            </a:r>
            <a:r>
              <a:rPr lang="en-GB" i="1" dirty="0" err="1" smtClean="0"/>
              <a:t>e.e</a:t>
            </a:r>
            <a:r>
              <a:rPr lang="en-GB" i="1" dirty="0" smtClean="0"/>
              <a:t>. Maths </a:t>
            </a:r>
            <a:r>
              <a:rPr lang="en-GB" i="1" dirty="0" err="1" smtClean="0"/>
              <a:t>yn</a:t>
            </a:r>
            <a:r>
              <a:rPr lang="en-GB" i="1" dirty="0" smtClean="0"/>
              <a:t> </a:t>
            </a:r>
            <a:r>
              <a:rPr lang="en-GB" i="1" dirty="0" err="1" smtClean="0"/>
              <a:t>Hwyl</a:t>
            </a:r>
            <a:r>
              <a:rPr lang="en-GB" i="1" dirty="0" smtClean="0"/>
              <a:t>)</a:t>
            </a:r>
            <a:endParaRPr lang="en-GB" i="1" dirty="0"/>
          </a:p>
          <a:p>
            <a:r>
              <a:rPr lang="en-GB" b="1" dirty="0" err="1" smtClean="0"/>
              <a:t>Sgiliau</a:t>
            </a:r>
            <a:r>
              <a:rPr lang="en-GB" b="1" dirty="0" smtClean="0"/>
              <a:t> </a:t>
            </a:r>
            <a:r>
              <a:rPr lang="en-GB" b="1" dirty="0" err="1" smtClean="0"/>
              <a:t>Byd</a:t>
            </a:r>
            <a:r>
              <a:rPr lang="en-GB" b="1" dirty="0" smtClean="0"/>
              <a:t> </a:t>
            </a:r>
            <a:r>
              <a:rPr lang="en-GB" b="1" dirty="0" err="1" smtClean="0"/>
              <a:t>Gwaith</a:t>
            </a:r>
            <a:r>
              <a:rPr lang="en-GB" b="1" dirty="0" smtClean="0"/>
              <a:t>/ </a:t>
            </a:r>
            <a:r>
              <a:rPr lang="en-GB" i="1" dirty="0" smtClean="0"/>
              <a:t>Work Skills (</a:t>
            </a:r>
            <a:r>
              <a:rPr lang="en-GB" i="1" dirty="0" err="1" smtClean="0"/>
              <a:t>e.e</a:t>
            </a:r>
            <a:r>
              <a:rPr lang="en-GB" i="1" dirty="0" smtClean="0"/>
              <a:t>. </a:t>
            </a:r>
            <a:r>
              <a:rPr lang="en-GB" i="1" dirty="0" err="1" smtClean="0"/>
              <a:t>ffug</a:t>
            </a:r>
            <a:r>
              <a:rPr lang="en-GB" i="1" dirty="0" smtClean="0"/>
              <a:t> </a:t>
            </a:r>
            <a:r>
              <a:rPr lang="en-GB" i="1" dirty="0" err="1" smtClean="0"/>
              <a:t>gyfweliadau</a:t>
            </a:r>
            <a:r>
              <a:rPr lang="en-GB" i="1" dirty="0" smtClean="0"/>
              <a:t>)</a:t>
            </a:r>
          </a:p>
          <a:p>
            <a:r>
              <a:rPr lang="en-GB" b="1" dirty="0" err="1" smtClean="0"/>
              <a:t>Sgiliau</a:t>
            </a:r>
            <a:r>
              <a:rPr lang="en-GB" b="1" dirty="0" smtClean="0"/>
              <a:t> </a:t>
            </a:r>
            <a:r>
              <a:rPr lang="en-GB" b="1" dirty="0" err="1" smtClean="0"/>
              <a:t>Hanfodol</a:t>
            </a:r>
            <a:r>
              <a:rPr lang="en-GB" b="1" dirty="0" smtClean="0"/>
              <a:t>/ </a:t>
            </a:r>
            <a:r>
              <a:rPr lang="en-GB" i="1" dirty="0" smtClean="0"/>
              <a:t>Essential Skills( </a:t>
            </a:r>
            <a:r>
              <a:rPr lang="en-GB" i="1" dirty="0" err="1" smtClean="0"/>
              <a:t>e.e</a:t>
            </a:r>
            <a:r>
              <a:rPr lang="en-GB" i="1" dirty="0" smtClean="0"/>
              <a:t>. </a:t>
            </a:r>
            <a:r>
              <a:rPr lang="en-GB" i="1" dirty="0" err="1" smtClean="0"/>
              <a:t>tasgau</a:t>
            </a:r>
            <a:r>
              <a:rPr lang="en-GB" i="1" dirty="0" smtClean="0"/>
              <a:t> </a:t>
            </a:r>
            <a:r>
              <a:rPr lang="en-GB" i="1" dirty="0" err="1" smtClean="0"/>
              <a:t>cyfathrebu</a:t>
            </a:r>
            <a:r>
              <a:rPr lang="en-GB" i="1" dirty="0" smtClean="0"/>
              <a:t> </a:t>
            </a:r>
            <a:r>
              <a:rPr lang="en-GB" i="1" dirty="0" err="1" smtClean="0"/>
              <a:t>cyflwyniadau</a:t>
            </a:r>
            <a:r>
              <a:rPr lang="en-GB" i="1" dirty="0" smtClean="0"/>
              <a:t>)</a:t>
            </a:r>
          </a:p>
          <a:p>
            <a:r>
              <a:rPr lang="en-GB" b="1" dirty="0" err="1" smtClean="0"/>
              <a:t>Sgiliau</a:t>
            </a:r>
            <a:r>
              <a:rPr lang="en-GB" b="1" dirty="0" smtClean="0"/>
              <a:t> </a:t>
            </a:r>
            <a:r>
              <a:rPr lang="en-GB" b="1" dirty="0" err="1" smtClean="0"/>
              <a:t>Ehangach</a:t>
            </a:r>
            <a:r>
              <a:rPr lang="en-GB" b="1" dirty="0" smtClean="0"/>
              <a:t>/ </a:t>
            </a:r>
            <a:r>
              <a:rPr lang="en-GB" i="1" dirty="0" smtClean="0"/>
              <a:t>Wider Skills (</a:t>
            </a:r>
            <a:r>
              <a:rPr lang="en-GB" i="1" dirty="0" err="1" smtClean="0"/>
              <a:t>e.e</a:t>
            </a:r>
            <a:r>
              <a:rPr lang="en-GB" i="1" dirty="0" smtClean="0"/>
              <a:t>. </a:t>
            </a:r>
            <a:r>
              <a:rPr lang="en-GB" i="1" dirty="0" err="1" smtClean="0"/>
              <a:t>Hawl</a:t>
            </a:r>
            <a:r>
              <a:rPr lang="en-GB" i="1" dirty="0" smtClean="0"/>
              <a:t> </a:t>
            </a:r>
            <a:r>
              <a:rPr lang="en-GB" i="1" dirty="0" err="1" smtClean="0"/>
              <a:t>i</a:t>
            </a:r>
            <a:r>
              <a:rPr lang="en-GB" i="1" dirty="0" smtClean="0"/>
              <a:t> </a:t>
            </a:r>
            <a:r>
              <a:rPr lang="en-GB" i="1" dirty="0" err="1" smtClean="0"/>
              <a:t>Holi</a:t>
            </a:r>
            <a:r>
              <a:rPr lang="en-GB" i="1" dirty="0" smtClean="0"/>
              <a:t> a </a:t>
            </a:r>
            <a:r>
              <a:rPr lang="en-GB" i="1" dirty="0" err="1" smtClean="0"/>
              <a:t>ffug</a:t>
            </a:r>
            <a:r>
              <a:rPr lang="en-GB" i="1" dirty="0" smtClean="0"/>
              <a:t> </a:t>
            </a:r>
            <a:r>
              <a:rPr lang="en-GB" i="1" dirty="0" err="1" smtClean="0"/>
              <a:t>etholiad</a:t>
            </a:r>
            <a:r>
              <a:rPr lang="en-GB" i="1" dirty="0" smtClean="0"/>
              <a:t>)</a:t>
            </a:r>
          </a:p>
          <a:p>
            <a:r>
              <a:rPr lang="en-GB" b="1" dirty="0" err="1" smtClean="0"/>
              <a:t>Sgiliau</a:t>
            </a:r>
            <a:r>
              <a:rPr lang="en-GB" b="1" dirty="0" smtClean="0"/>
              <a:t> </a:t>
            </a:r>
            <a:r>
              <a:rPr lang="en-GB" b="1" dirty="0" err="1" smtClean="0"/>
              <a:t>Arholiad</a:t>
            </a:r>
            <a:r>
              <a:rPr lang="en-GB" b="1" dirty="0"/>
              <a:t>/</a:t>
            </a:r>
            <a:r>
              <a:rPr lang="en-GB" b="1" dirty="0" smtClean="0"/>
              <a:t> </a:t>
            </a:r>
            <a:r>
              <a:rPr lang="en-GB" i="1" dirty="0" smtClean="0"/>
              <a:t>Examination Skills(</a:t>
            </a:r>
            <a:r>
              <a:rPr lang="en-GB" i="1" dirty="0" err="1" smtClean="0"/>
              <a:t>e.e</a:t>
            </a:r>
            <a:r>
              <a:rPr lang="en-GB" i="1" dirty="0" smtClean="0"/>
              <a:t>. Learning Performance)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1684" y="448736"/>
            <a:ext cx="3078747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94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622027"/>
              </p:ext>
            </p:extLst>
          </p:nvPr>
        </p:nvGraphicFramePr>
        <p:xfrm>
          <a:off x="399245" y="734096"/>
          <a:ext cx="11410682" cy="5950819"/>
        </p:xfrm>
        <a:graphic>
          <a:graphicData uri="http://schemas.openxmlformats.org/drawingml/2006/table">
            <a:tbl>
              <a:tblPr firstRow="1" firstCol="1" bandRow="1"/>
              <a:tblGrid>
                <a:gridCol w="2150772"/>
                <a:gridCol w="9259910"/>
              </a:tblGrid>
              <a:tr h="599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Blwyddyn</a:t>
                      </a:r>
                      <a:r>
                        <a:rPr lang="en-GB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Gweithgaredd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Gwers 1</a:t>
                      </a: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Cyflwyniad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gan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Iwan Hywel,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Gyrfa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Cymru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Gwers 2</a:t>
                      </a: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Cyflwyniad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gan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Iwan Hywel,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Gyrfa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Cymru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chael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tasg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ymchwilio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fel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Gwaith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Cartref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3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Gwers 3</a:t>
                      </a: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Cyflwyniad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Paratoi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am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Gyfweliad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Sgiliau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Cyfweliad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gan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CH</a:t>
                      </a: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651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Gwers 4</a:t>
                      </a: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Cyflwyniad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Paratoi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am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Gyfweliad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Sgiliau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Cyfweliad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gan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Wedyn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dychwelyd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ystafelloedd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HL3 (10Y), HL5(10S), EL2(10E), HF4(10I), HF7(10O),7F4(10N) ac EL6(10T) 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lenwi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llyfrynnau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BTEC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Paratoi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am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Gyfweliad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Sgiliau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Cyfweliad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2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Gwersi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a 6</a:t>
                      </a: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Cwblhau’r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llyfryn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BTEC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Paratoi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am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Gyfweliad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Cwblhau’r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llyfryn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BTEC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Sgiliau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Cyfweliad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Cynnal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Cyfweliadau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Rhai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disgyblion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yn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cael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gwahodd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am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ffug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gyfweliadau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15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munud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gyda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phobl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busnes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lleol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30" marR="573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53129"/>
            <a:ext cx="64858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Enghraifft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kumimoji="0" lang="en-GB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raglen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Diwrnod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Sgiliau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Blwyddyn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10*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92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2156442"/>
              </p:ext>
            </p:extLst>
          </p:nvPr>
        </p:nvGraphicFramePr>
        <p:xfrm>
          <a:off x="525516" y="1671147"/>
          <a:ext cx="11046373" cy="3835203"/>
        </p:xfrm>
        <a:graphic>
          <a:graphicData uri="http://schemas.openxmlformats.org/drawingml/2006/table">
            <a:tbl>
              <a:tblPr firstRow="1" firstCol="1" bandRow="1"/>
              <a:tblGrid>
                <a:gridCol w="1754045"/>
                <a:gridCol w="9292328"/>
              </a:tblGrid>
              <a:tr h="4796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Rhif y Gweithdy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Enw’r </a:t>
                      </a:r>
                      <a:r>
                        <a:rPr lang="cy-GB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gweithdy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You’ve got the </a:t>
                      </a: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Power- swyddi mewn</a:t>
                      </a:r>
                      <a:r>
                        <a:rPr lang="cy-GB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pwerdai </a:t>
                      </a: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(Techniquest)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Cyflwyniad </a:t>
                      </a: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cy-GB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adnoddau 3D  </a:t>
                      </a: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Gaia</a:t>
                      </a:r>
                      <a:r>
                        <a:rPr lang="cy-GB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 </a:t>
                      </a:r>
                      <a:r>
                        <a:rPr lang="cy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phopcorn</a:t>
                      </a: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Sgiliau Byd Gwaith- </a:t>
                      </a: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defnyddio sgiliau mathemateg o ddydd i ddydd yn y byd gwaith.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Cystadleuaeth/Cwis Mathemateg Hwyliog (o fath profion</a:t>
                      </a:r>
                      <a:r>
                        <a:rPr lang="cy-GB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PISA)</a:t>
                      </a: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mewn grwpiau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Sgiliau adolygu </a:t>
                      </a: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Mathemateg(yn</a:t>
                      </a:r>
                      <a:r>
                        <a:rPr lang="cy-GB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dilyn egwyddorion </a:t>
                      </a: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Learning Performance)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y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Cystadleuaeth cyfeiriannu mathemategol</a:t>
                      </a:r>
                      <a:r>
                        <a:rPr lang="cy-GB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 apelio at ddysgwyr cinesthetig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797074"/>
            <a:ext cx="76942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y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Diwrnod Sgiliau Blwyddyn 11- Mae Mathemateg yn Hwyl!</a:t>
            </a:r>
            <a:endParaRPr kumimoji="0" lang="cy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41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1726</Words>
  <Application>Microsoft Office PowerPoint</Application>
  <PresentationFormat>Widescreen</PresentationFormat>
  <Paragraphs>272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CenturyGothic</vt:lpstr>
      <vt:lpstr>Times New Roman</vt:lpstr>
      <vt:lpstr>Office Theme</vt:lpstr>
      <vt:lpstr>Dileu Rhwystrau Difreintedd Removing the Barriers of Deprivation</vt:lpstr>
      <vt:lpstr>Cefndir a Chyd-Destun  Context and Background</vt:lpstr>
      <vt:lpstr>Gwella Dysgu ac Addysgu  Improve Teaching and Learning</vt:lpstr>
      <vt:lpstr>Model Cwricwlaidd CA3 (2015-2016) </vt:lpstr>
      <vt:lpstr>Model Cwricwlaidd CA4 ( 2015-2016) Er mwyn ychwanegu 1 wers Addysg Grefyddol Statudol ym mlwyddyn 10 a gwersi Bac ychwanegol i ymateb i flaenoriaethau cenedlaethol,  roedd angen cwtogi dwy golofn ddewis i 5 gwers dros dwy flynedd. Cadwyd 3 gwers i bob colofn ddewis ym Mlwyddyn 11. ( Nifer fawr o ysgolion wedi symud i hyn yn barod parhau yn 8.3% o’r cwricwlwm) </vt:lpstr>
      <vt:lpstr>Effaith Addasu’r Cwricwlwm/ Effect of Adapting the Curriculum</vt:lpstr>
      <vt:lpstr>Datblygu Sgiliau Bywyd Develop Life Skills</vt:lpstr>
      <vt:lpstr>Enghraifft o raglen Diwrnod Sgiliau Blwyddyn 10*</vt:lpstr>
      <vt:lpstr>Diwrnod Sgiliau Blwyddyn 11- Mae Mathemateg yn Hwyl!</vt:lpstr>
      <vt:lpstr>Effaith Datblygu Sgiliau Bywyd*/ Effect of Developing Life Skills. </vt:lpstr>
      <vt:lpstr>Mentora Mentoring</vt:lpstr>
      <vt:lpstr>Trafod Teimladau/ Discuss Feelings</vt:lpstr>
      <vt:lpstr>Trafod a Gosod Targedau/ Discuss and Set Targets</vt:lpstr>
      <vt:lpstr>PowerPoint Presentation</vt:lpstr>
      <vt:lpstr>Dod i adnabod eu hunain fel dysgwr/  Getting to Know themselves as a learner</vt:lpstr>
      <vt:lpstr>PowerPoint Presentation</vt:lpstr>
      <vt:lpstr>Cymryd cyfrifoldeb dros eu haddysg eu hunain*/  Taking responsibility for their own education</vt:lpstr>
      <vt:lpstr>Gwrando ar Lais y Dysgwr*/  Listen to pupil voice</vt:lpstr>
      <vt:lpstr>Canlyniad- Cynnig Cymorth Ychwanegol*  Conclusion-Provide Additional Support</vt:lpstr>
      <vt:lpstr>Cryfhau Cyswllt Ysgol/Cartref Strengthen School/Home Links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Dileu Rhwystrau Difreintedd Removing the Barriers of Deprivation</dc:title>
  <dc:creator>Rhian Parry Jones</dc:creator>
  <cp:lastModifiedBy>defn1</cp:lastModifiedBy>
  <cp:revision>43</cp:revision>
  <cp:lastPrinted>2015-11-08T21:00:23Z</cp:lastPrinted>
  <dcterms:created xsi:type="dcterms:W3CDTF">2015-10-30T16:26:53Z</dcterms:created>
  <dcterms:modified xsi:type="dcterms:W3CDTF">2015-11-08T22:17:00Z</dcterms:modified>
</cp:coreProperties>
</file>