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</p:sldMasterIdLst>
  <p:notesMasterIdLst>
    <p:notesMasterId r:id="rId56"/>
  </p:notes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39C6D-CD0A-4747-AD53-D4CA25EE9144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56B2E-7DFF-4778-A707-F0E647EBF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cy-GB" smtClean="0"/>
              <a:t>Consartina 2 lythyren.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F8B9A9-5D2C-4753-AB26-14741233BFED}" type="slidenum">
              <a:rPr lang="en-GB" altLang="cy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n-GB" altLang="cy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7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6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72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63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24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65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63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34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1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44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5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64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16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05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56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7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35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31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26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4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8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3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8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6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5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1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1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5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5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5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6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7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3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1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4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0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6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4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5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4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9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5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11/16/2015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647691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cy-GB" cap="none" dirty="0" smtClean="0"/>
              <a:t>Pan fo seren yn rhagori, </a:t>
            </a:r>
            <a:br>
              <a:rPr lang="cy-GB" cap="none" dirty="0" smtClean="0"/>
            </a:br>
            <a:r>
              <a:rPr lang="cy-GB" cap="none" dirty="0" smtClean="0"/>
              <a:t>Fe fydd pawb a’i olwg arni,</a:t>
            </a:r>
            <a:br>
              <a:rPr lang="cy-GB" cap="none" dirty="0" smtClean="0"/>
            </a:br>
            <a:r>
              <a:rPr lang="cy-GB" cap="none" dirty="0" smtClean="0"/>
              <a:t>Pan ddêl unwaith gwmwl drosti,</a:t>
            </a:r>
            <a:br>
              <a:rPr lang="cy-GB" cap="none" dirty="0" smtClean="0"/>
            </a:br>
            <a:r>
              <a:rPr lang="cy-GB" cap="none" dirty="0" smtClean="0"/>
              <a:t>Ni fydd mwy o sôn amdani.</a:t>
            </a:r>
            <a:endParaRPr lang="cy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83" y="447540"/>
            <a:ext cx="8689976" cy="1371599"/>
          </a:xfrm>
        </p:spPr>
        <p:txBody>
          <a:bodyPr>
            <a:normAutofit/>
          </a:bodyPr>
          <a:lstStyle/>
          <a:p>
            <a:r>
              <a:rPr lang="cy-GB" sz="6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Ysgol Gynradd Talysarn</a:t>
            </a:r>
            <a:endParaRPr lang="cy-GB" sz="60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9" y="229690"/>
            <a:ext cx="2653046" cy="198978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3076" y="1605370"/>
            <a:ext cx="1264920" cy="12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9" y="4775361"/>
            <a:ext cx="1823097" cy="1619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987" y="4966133"/>
            <a:ext cx="1823097" cy="16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8169" y="1169357"/>
            <a:ext cx="10363826" cy="4158399"/>
          </a:xfrm>
        </p:spPr>
        <p:txBody>
          <a:bodyPr/>
          <a:lstStyle/>
          <a:p>
            <a:r>
              <a:rPr lang="cy-GB" cap="none" dirty="0" smtClean="0"/>
              <a:t>Er bod ffigwr swyddogol sef 51.62% o ddisgyblion yn dod o deuluoedd Saesneg, credwn fod llawer mwy yn siarad Saesneg adref gan bod ffasiwn yn bodoli yn y pentref ers sawl blwyddyn lle mae teuluoedd Cymraeg yn siarad Saesneg adref gyda’i plant. Canlyniad hyn yw bod iaith Saesneg y disgyblion yn fratiog iawn. </a:t>
            </a:r>
          </a:p>
          <a:p>
            <a:r>
              <a:rPr lang="cy-GB" cap="none" dirty="0" smtClean="0"/>
              <a:t>Hefyd mae nifer o ddisgyblion yn mynd adref a does neb yn sgwrsio o gwbl gyda hwy dim ond cael eu gadael hefo teledu a gemau electroneg.</a:t>
            </a:r>
          </a:p>
          <a:p>
            <a:r>
              <a:rPr lang="cy-GB" cap="none" dirty="0" smtClean="0"/>
              <a:t>Oherwydd hyn, rydym yn datblygu dull </a:t>
            </a:r>
            <a:r>
              <a:rPr lang="cy-GB" cap="none" dirty="0"/>
              <a:t>T</a:t>
            </a:r>
            <a:r>
              <a:rPr lang="cy-GB" cap="none" dirty="0" smtClean="0"/>
              <a:t>rafod Testun, sef gyrru gosodiad adref iddynt drafod gyda rhieni, nain, taid gwarchodwyr ayyb.</a:t>
            </a:r>
            <a:endParaRPr lang="cy-GB" cap="none" dirty="0"/>
          </a:p>
          <a:p>
            <a:r>
              <a:rPr lang="en-GB" cap="none" dirty="0" smtClean="0"/>
              <a:t>Cwestiynau Blank</a:t>
            </a:r>
            <a:endParaRPr lang="cy-GB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512302" y="3624741"/>
            <a:ext cx="2511272" cy="34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441804"/>
            <a:ext cx="8689976" cy="1262306"/>
          </a:xfrm>
        </p:spPr>
        <p:txBody>
          <a:bodyPr/>
          <a:lstStyle/>
          <a:p>
            <a:r>
              <a:rPr lang="cy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Trafod Testun Siarad a Gwrando</a:t>
            </a:r>
            <a:endParaRPr lang="cy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/>
          <a:srcRect l="27474" t="24865" r="29172" b="16461"/>
          <a:stretch/>
        </p:blipFill>
        <p:spPr>
          <a:xfrm rot="21125767">
            <a:off x="467284" y="2065311"/>
            <a:ext cx="3848568" cy="29283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23018" y="2563092"/>
            <a:ext cx="2917970" cy="2694707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/>
          <a:srcRect l="27201" t="19285" r="28257" b="25610"/>
          <a:stretch/>
        </p:blipFill>
        <p:spPr>
          <a:xfrm rot="468093">
            <a:off x="7336044" y="1975039"/>
            <a:ext cx="4190547" cy="29147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/>
          <a:srcRect l="27300" t="19675" r="28653" b="25396"/>
          <a:stretch/>
        </p:blipFill>
        <p:spPr>
          <a:xfrm>
            <a:off x="3528167" y="4022996"/>
            <a:ext cx="3799268" cy="266375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83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83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 smtClean="0"/>
              <a:t>Datblygu</a:t>
            </a:r>
            <a:r>
              <a:rPr lang="en-GB" cap="none" dirty="0" smtClean="0"/>
              <a:t> </a:t>
            </a:r>
            <a:r>
              <a:rPr lang="en-GB" cap="none" dirty="0" err="1"/>
              <a:t>D</a:t>
            </a:r>
            <a:r>
              <a:rPr lang="en-GB" cap="none" dirty="0" err="1" smtClean="0"/>
              <a:t>arllen</a:t>
            </a:r>
            <a:endParaRPr lang="cy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y-GB" cap="none" dirty="0" smtClean="0"/>
              <a:t>Dadansoddi’r profion darllen mewnol a phrofion cenedlaethol yn fanwl iawn er mwyn adnabod grwpiau targed ac er mwyn adnabod y meysydd gwan sydd angen ei datblygu. Canlyniad hyn yw safonau darllen da iawn drwy’r ysgol gyda llai o ddisgyblion yn sgorio &lt;85 yn y Gymraeg a’r Saesneg o gymharu a’r Awdurdod a Cymru Gyfan.</a:t>
            </a:r>
          </a:p>
          <a:p>
            <a:r>
              <a:rPr lang="cy-GB" cap="none" dirty="0" smtClean="0"/>
              <a:t>Defnyddir sawl strategaeth ymyrraeth i ddatblygu’r sgiliau sylfaenol darllen yn ogystal a uwch sgiliau darllen – Tric a Chlic, Dull Holdaway, Rhestr Ymyrraeth Sillafu a Darllen, Trugs, Safmeds, Darllen a Deall, Posau Darllen, Pwy ydw i …, Beth fyddai angen?</a:t>
            </a:r>
            <a:endParaRPr lang="cy-GB" cap="none" dirty="0"/>
          </a:p>
        </p:txBody>
      </p:sp>
    </p:spTree>
    <p:extLst>
      <p:ext uri="{BB962C8B-B14F-4D97-AF65-F5344CB8AC3E}">
        <p14:creationId xmlns:p14="http://schemas.microsoft.com/office/powerpoint/2010/main" val="39548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 smtClean="0"/>
              <a:t>Tric</a:t>
            </a:r>
            <a:r>
              <a:rPr lang="en-GB" cap="none" dirty="0" smtClean="0"/>
              <a:t> a </a:t>
            </a:r>
            <a:r>
              <a:rPr lang="en-GB" cap="none" dirty="0" err="1"/>
              <a:t>C</a:t>
            </a:r>
            <a:r>
              <a:rPr lang="en-GB" cap="none" dirty="0" err="1" smtClean="0"/>
              <a:t>hlic</a:t>
            </a:r>
            <a:r>
              <a:rPr lang="en-GB" cap="none" dirty="0" smtClean="0"/>
              <a:t> / Dull </a:t>
            </a:r>
            <a:r>
              <a:rPr lang="en-GB" cap="none" dirty="0" err="1"/>
              <a:t>H</a:t>
            </a:r>
            <a:r>
              <a:rPr lang="en-GB" cap="none" dirty="0" err="1" smtClean="0"/>
              <a:t>oldaway</a:t>
            </a:r>
            <a:endParaRPr lang="cy-GB" cap="none" dirty="0"/>
          </a:p>
        </p:txBody>
      </p:sp>
      <p:sp>
        <p:nvSpPr>
          <p:cNvPr id="3" name="Dalfan Cynnwy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err="1" smtClean="0"/>
              <a:t>Lluniau</a:t>
            </a:r>
            <a:endParaRPr lang="cy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2" y="2125546"/>
            <a:ext cx="5636069" cy="194754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32" y="4310655"/>
            <a:ext cx="2232824" cy="2232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7" y="4310655"/>
            <a:ext cx="2253418" cy="2253418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6882063" y="1844842"/>
            <a:ext cx="882316" cy="7236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920463" y="1841700"/>
            <a:ext cx="882316" cy="7236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9090904" y="1841699"/>
            <a:ext cx="882316" cy="7236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70" y="3228649"/>
            <a:ext cx="3318456" cy="24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 smtClean="0"/>
              <a:t>Rhestr</a:t>
            </a:r>
            <a:r>
              <a:rPr lang="en-GB" cap="none" dirty="0" smtClean="0"/>
              <a:t> </a:t>
            </a:r>
            <a:r>
              <a:rPr lang="en-GB" cap="none" dirty="0" err="1" smtClean="0"/>
              <a:t>Ymyrraeth</a:t>
            </a:r>
            <a:r>
              <a:rPr lang="en-GB" cap="none" dirty="0" smtClean="0"/>
              <a:t> / IRIS</a:t>
            </a:r>
            <a:endParaRPr lang="cy-GB" cap="non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33" y="3666248"/>
            <a:ext cx="2238375" cy="233362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55" y="1822347"/>
            <a:ext cx="2969471" cy="225679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289777" y="1779132"/>
            <a:ext cx="3136385" cy="4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89317" y="1657754"/>
            <a:ext cx="10364451" cy="159617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cap="none" dirty="0" err="1" smtClean="0"/>
              <a:t>Mewn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holiadur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mynegodd</a:t>
            </a:r>
            <a:r>
              <a:rPr lang="en-GB" sz="2000" cap="none" dirty="0" smtClean="0"/>
              <a:t> 93.1% o </a:t>
            </a:r>
            <a:r>
              <a:rPr lang="en-GB" sz="2000" cap="none" dirty="0" err="1" smtClean="0"/>
              <a:t>ddisgyblion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blwyddyn</a:t>
            </a:r>
            <a:r>
              <a:rPr lang="en-GB" sz="2000" cap="none" dirty="0" smtClean="0"/>
              <a:t> 4,5 a 6 </a:t>
            </a:r>
            <a:r>
              <a:rPr lang="en-GB" sz="2000" cap="none" dirty="0" err="1" smtClean="0"/>
              <a:t>eu</a:t>
            </a:r>
            <a:r>
              <a:rPr lang="en-GB" sz="2000" cap="none" dirty="0" smtClean="0"/>
              <a:t> bod </a:t>
            </a:r>
            <a:r>
              <a:rPr lang="en-GB" sz="2000" cap="none" dirty="0" err="1" smtClean="0"/>
              <a:t>yn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mwynhau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defnyddio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Trugs</a:t>
            </a:r>
            <a:r>
              <a:rPr lang="en-GB" sz="2000" cap="none" dirty="0" smtClean="0"/>
              <a:t> a 100% </a:t>
            </a:r>
            <a:r>
              <a:rPr lang="en-GB" sz="2000" cap="none" dirty="0" err="1" smtClean="0"/>
              <a:t>yn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meddwl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fod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Trugs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yn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gwella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darllen</a:t>
            </a:r>
            <a:r>
              <a:rPr lang="en-GB" sz="2000" cap="none" dirty="0" smtClean="0"/>
              <a:t>.</a:t>
            </a:r>
            <a:endParaRPr lang="cy-GB" sz="2000" cap="non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73" y="3509339"/>
            <a:ext cx="4286250" cy="23812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8" y="3305808"/>
            <a:ext cx="3722540" cy="2788312"/>
          </a:xfrm>
        </p:spPr>
      </p:pic>
      <p:sp>
        <p:nvSpPr>
          <p:cNvPr id="8" name="Teitl 1"/>
          <p:cNvSpPr txBox="1">
            <a:spLocks/>
          </p:cNvSpPr>
          <p:nvPr/>
        </p:nvSpPr>
        <p:spPr>
          <a:xfrm>
            <a:off x="1858253" y="2214694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cy-GB" cap="none" dirty="0">
              <a:solidFill>
                <a:prstClr val="black"/>
              </a:solidFill>
            </a:endParaRPr>
          </a:p>
        </p:txBody>
      </p:sp>
      <p:sp>
        <p:nvSpPr>
          <p:cNvPr id="10" name="Teitl 1"/>
          <p:cNvSpPr txBox="1">
            <a:spLocks/>
          </p:cNvSpPr>
          <p:nvPr/>
        </p:nvSpPr>
        <p:spPr>
          <a:xfrm>
            <a:off x="889318" y="51613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cap="none" dirty="0" smtClean="0">
                <a:solidFill>
                  <a:prstClr val="black"/>
                </a:solidFill>
              </a:rPr>
              <a:t>TRUGS a </a:t>
            </a:r>
            <a:r>
              <a:rPr lang="en-GB" cap="none" dirty="0" err="1" smtClean="0">
                <a:solidFill>
                  <a:prstClr val="black"/>
                </a:solidFill>
              </a:rPr>
              <a:t>Safmeds</a:t>
            </a:r>
            <a:endParaRPr lang="cy-GB" cap="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 smtClean="0"/>
              <a:t>Darllen</a:t>
            </a:r>
            <a:r>
              <a:rPr lang="en-GB" cap="none" dirty="0" smtClean="0"/>
              <a:t> a </a:t>
            </a:r>
            <a:r>
              <a:rPr lang="en-GB" cap="none" dirty="0" err="1"/>
              <a:t>D</a:t>
            </a:r>
            <a:r>
              <a:rPr lang="en-GB" cap="none" dirty="0" err="1" smtClean="0"/>
              <a:t>eall</a:t>
            </a:r>
            <a:endParaRPr lang="cy-GB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25226" t="24997" r="24069" b="13085"/>
          <a:stretch/>
        </p:blipFill>
        <p:spPr>
          <a:xfrm rot="21023779">
            <a:off x="349030" y="2073459"/>
            <a:ext cx="5014254" cy="344262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/>
          <a:srcRect l="30764" t="20974" r="29565" b="8980"/>
          <a:stretch/>
        </p:blipFill>
        <p:spPr>
          <a:xfrm>
            <a:off x="8528572" y="639445"/>
            <a:ext cx="3175552" cy="3155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9381" t="18843" r="50528" b="12060"/>
          <a:stretch/>
        </p:blipFill>
        <p:spPr>
          <a:xfrm>
            <a:off x="5615317" y="2198592"/>
            <a:ext cx="2913255" cy="37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683876" y="567001"/>
            <a:ext cx="10364451" cy="1596177"/>
          </a:xfrm>
        </p:spPr>
        <p:txBody>
          <a:bodyPr/>
          <a:lstStyle/>
          <a:p>
            <a:r>
              <a:rPr lang="en-GB" cap="none" dirty="0" err="1" smtClean="0"/>
              <a:t>Posau</a:t>
            </a:r>
            <a:r>
              <a:rPr lang="en-GB" cap="none" dirty="0" smtClean="0"/>
              <a:t> </a:t>
            </a:r>
            <a:r>
              <a:rPr lang="en-GB" cap="none" dirty="0" err="1"/>
              <a:t>D</a:t>
            </a:r>
            <a:r>
              <a:rPr lang="en-GB" cap="none" dirty="0" err="1" smtClean="0"/>
              <a:t>arllen</a:t>
            </a:r>
            <a:endParaRPr lang="cy-GB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19424" t="18714" r="50557" b="16227"/>
          <a:stretch/>
        </p:blipFill>
        <p:spPr>
          <a:xfrm rot="20666424">
            <a:off x="581045" y="743790"/>
            <a:ext cx="2329755" cy="283877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/>
          <a:srcRect l="19109" t="18266" r="49863" b="10393"/>
          <a:stretch/>
        </p:blipFill>
        <p:spPr>
          <a:xfrm rot="866162">
            <a:off x="9137096" y="1272488"/>
            <a:ext cx="2183955" cy="2823163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/>
          <a:srcRect l="49128" t="17370" r="20349" b="8149"/>
          <a:stretch/>
        </p:blipFill>
        <p:spPr>
          <a:xfrm rot="20641339">
            <a:off x="3206480" y="3237855"/>
            <a:ext cx="2264690" cy="3098853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 cstate="print"/>
          <a:srcRect l="49110" t="18266" r="19843" b="10393"/>
          <a:stretch/>
        </p:blipFill>
        <p:spPr>
          <a:xfrm>
            <a:off x="5957267" y="2163178"/>
            <a:ext cx="2272247" cy="29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 smtClean="0"/>
              <a:t>Pwy</a:t>
            </a:r>
            <a:r>
              <a:rPr lang="en-GB" cap="none" dirty="0" smtClean="0"/>
              <a:t> </a:t>
            </a:r>
            <a:r>
              <a:rPr lang="en-GB" cap="none" dirty="0" err="1" smtClean="0"/>
              <a:t>ydw</a:t>
            </a:r>
            <a:r>
              <a:rPr lang="en-GB" cap="none" dirty="0" smtClean="0"/>
              <a:t> </a:t>
            </a:r>
            <a:r>
              <a:rPr lang="en-GB" cap="none" dirty="0" err="1" smtClean="0"/>
              <a:t>i</a:t>
            </a:r>
            <a:r>
              <a:rPr lang="en-GB" cap="none" dirty="0" smtClean="0"/>
              <a:t>…/ </a:t>
            </a:r>
            <a:r>
              <a:rPr lang="en-GB" cap="none" dirty="0"/>
              <a:t>B</a:t>
            </a:r>
            <a:r>
              <a:rPr lang="en-GB" cap="none" dirty="0" smtClean="0"/>
              <a:t>eth </a:t>
            </a:r>
            <a:r>
              <a:rPr lang="en-GB" cap="none" dirty="0" err="1" smtClean="0"/>
              <a:t>fyddai</a:t>
            </a:r>
            <a:r>
              <a:rPr lang="en-GB" cap="none" dirty="0" smtClean="0"/>
              <a:t> </a:t>
            </a:r>
            <a:r>
              <a:rPr lang="en-GB" cap="none" dirty="0" err="1" smtClean="0"/>
              <a:t>angen</a:t>
            </a:r>
            <a:r>
              <a:rPr lang="en-GB" cap="none" dirty="0" smtClean="0"/>
              <a:t>?</a:t>
            </a:r>
            <a:endParaRPr lang="cy-GB" cap="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19929" t="19613" r="21295" b="12188"/>
          <a:stretch/>
        </p:blipFill>
        <p:spPr>
          <a:xfrm>
            <a:off x="514530" y="2112134"/>
            <a:ext cx="5073682" cy="330987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/>
          <a:srcRect l="21883" t="19190" r="22367" b="10395"/>
          <a:stretch/>
        </p:blipFill>
        <p:spPr>
          <a:xfrm>
            <a:off x="6323526" y="2112135"/>
            <a:ext cx="4660898" cy="33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 smtClean="0"/>
              <a:t>Nosweithiau</a:t>
            </a:r>
            <a:r>
              <a:rPr lang="en-GB" cap="none" dirty="0" smtClean="0"/>
              <a:t> </a:t>
            </a:r>
            <a:r>
              <a:rPr lang="en-GB" cap="none" dirty="0" err="1" smtClean="0"/>
              <a:t>Darllen</a:t>
            </a:r>
            <a:r>
              <a:rPr lang="en-GB" cap="none" dirty="0" smtClean="0"/>
              <a:t> / </a:t>
            </a:r>
            <a:r>
              <a:rPr lang="en-GB" cap="none" dirty="0" err="1" smtClean="0"/>
              <a:t>Dewch</a:t>
            </a:r>
            <a:r>
              <a:rPr lang="en-GB" cap="none" dirty="0" smtClean="0"/>
              <a:t> </a:t>
            </a:r>
            <a:r>
              <a:rPr lang="en-GB" cap="none" dirty="0" err="1" smtClean="0"/>
              <a:t>i</a:t>
            </a:r>
            <a:r>
              <a:rPr lang="en-GB" cap="none" dirty="0" smtClean="0"/>
              <a:t> </a:t>
            </a:r>
            <a:r>
              <a:rPr lang="en-GB" cap="none" dirty="0" err="1" smtClean="0"/>
              <a:t>Darllen</a:t>
            </a:r>
            <a:endParaRPr lang="cy-GB" cap="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14400" y="2643889"/>
            <a:ext cx="5105400" cy="287038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/>
          <a:srcRect l="18099" t="20061" r="49863" b="9047"/>
          <a:stretch/>
        </p:blipFill>
        <p:spPr>
          <a:xfrm>
            <a:off x="7894748" y="2214694"/>
            <a:ext cx="2846232" cy="35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Cefndir yr Ysgol</a:t>
            </a:r>
            <a:endParaRPr lang="cy-GB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34096" y="1918952"/>
            <a:ext cx="10543504" cy="4391696"/>
          </a:xfrm>
        </p:spPr>
        <p:txBody>
          <a:bodyPr/>
          <a:lstStyle/>
          <a:p>
            <a:r>
              <a:rPr lang="cy-GB" cap="none" dirty="0" smtClean="0"/>
              <a:t>Lleolir yr ysgol ym mhentref Talysarn, yng nghanol Dyffryn Nantlle, ardal gyfoethog o ran cefndir llenyddol a diwylliant Cymreig. Ond er hyn, mae pentref Talysarn bellach  yn cael ei adnabod  fel ardal difreintiedig. </a:t>
            </a:r>
          </a:p>
          <a:p>
            <a:r>
              <a:rPr lang="cy-GB" cap="none" dirty="0" smtClean="0"/>
              <a:t>Eleni mae 93 o ddisgyblion ar y gofrestr yn ogystal, mae Uned Awtistig wedi ymsefydlu yn yr ysgol ers Medi, 2013. </a:t>
            </a:r>
          </a:p>
          <a:p>
            <a:r>
              <a:rPr lang="cy-GB" cap="none" dirty="0" smtClean="0"/>
              <a:t>48.48% o ddisgyblion sydd yn siarad Cymraeg gartref.</a:t>
            </a:r>
          </a:p>
          <a:p>
            <a:r>
              <a:rPr lang="cy-GB" cap="none" dirty="0" smtClean="0"/>
              <a:t>23.6% ar y gofrestr Anghenion Dysgu Ychwanegol, cyfartaledd yr ysgol yn uwch na’r awdurdod.</a:t>
            </a:r>
          </a:p>
          <a:p>
            <a:r>
              <a:rPr lang="cy-GB" cap="none" dirty="0" smtClean="0"/>
              <a:t>Ar hyn o bryd mae 26.8% yn hawlio cinio ysgol am ddim.</a:t>
            </a:r>
          </a:p>
          <a:p>
            <a:endParaRPr lang="en-GB" cap="none" dirty="0" smtClean="0"/>
          </a:p>
          <a:p>
            <a:endParaRPr lang="en-GB" cap="none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4433" y="618517"/>
            <a:ext cx="1264920" cy="12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7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 smtClean="0"/>
              <a:t>Datblygu</a:t>
            </a:r>
            <a:r>
              <a:rPr lang="en-GB" cap="none" dirty="0" smtClean="0"/>
              <a:t> </a:t>
            </a:r>
            <a:r>
              <a:rPr lang="en-GB" cap="none" dirty="0" err="1"/>
              <a:t>Y</a:t>
            </a:r>
            <a:r>
              <a:rPr lang="en-GB" cap="none" dirty="0" err="1" smtClean="0"/>
              <a:t>sgrifennu</a:t>
            </a:r>
            <a:endParaRPr lang="cy-GB" cap="none" dirty="0"/>
          </a:p>
        </p:txBody>
      </p:sp>
      <p:sp>
        <p:nvSpPr>
          <p:cNvPr id="3" name="Dalfan Cynnwys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4452" cy="3424107"/>
          </a:xfrm>
        </p:spPr>
        <p:txBody>
          <a:bodyPr/>
          <a:lstStyle/>
          <a:p>
            <a:r>
              <a:rPr lang="en-GB" cap="none" dirty="0" err="1" smtClean="0"/>
              <a:t>Ysgrifennu</a:t>
            </a:r>
            <a:r>
              <a:rPr lang="en-GB" cap="none" dirty="0" smtClean="0"/>
              <a:t> </a:t>
            </a:r>
            <a:r>
              <a:rPr lang="en-GB" cap="none" dirty="0" err="1" smtClean="0"/>
              <a:t>yn</a:t>
            </a:r>
            <a:r>
              <a:rPr lang="en-GB" cap="none" dirty="0" smtClean="0"/>
              <a:t> </a:t>
            </a:r>
            <a:r>
              <a:rPr lang="en-GB" cap="none" dirty="0" err="1" smtClean="0"/>
              <a:t>flaenoriaeth</a:t>
            </a:r>
            <a:r>
              <a:rPr lang="en-GB" cap="none" dirty="0" smtClean="0"/>
              <a:t> </a:t>
            </a:r>
            <a:r>
              <a:rPr lang="en-GB" cap="none" dirty="0" err="1" smtClean="0"/>
              <a:t>ysgol</a:t>
            </a:r>
            <a:r>
              <a:rPr lang="en-GB" cap="none" dirty="0" smtClean="0"/>
              <a:t>, dull Pie Corbett </a:t>
            </a:r>
            <a:r>
              <a:rPr lang="en-GB" cap="none" dirty="0" err="1" smtClean="0"/>
              <a:t>wedi</a:t>
            </a:r>
            <a:r>
              <a:rPr lang="en-GB" cap="none" dirty="0" smtClean="0"/>
              <a:t> </a:t>
            </a:r>
            <a:r>
              <a:rPr lang="en-GB" cap="none" dirty="0" err="1" smtClean="0"/>
              <a:t>arwain</a:t>
            </a:r>
            <a:r>
              <a:rPr lang="en-GB" cap="none" dirty="0" smtClean="0"/>
              <a:t> at </a:t>
            </a:r>
            <a:r>
              <a:rPr lang="en-GB" cap="none" dirty="0" err="1" smtClean="0"/>
              <a:t>welliant</a:t>
            </a:r>
            <a:r>
              <a:rPr lang="en-GB" cap="none" dirty="0" smtClean="0"/>
              <a:t>, </a:t>
            </a:r>
            <a:r>
              <a:rPr lang="en-GB" cap="none" dirty="0" err="1" smtClean="0"/>
              <a:t>ar</a:t>
            </a:r>
            <a:r>
              <a:rPr lang="en-GB" cap="none" dirty="0" smtClean="0"/>
              <a:t> </a:t>
            </a:r>
            <a:r>
              <a:rPr lang="en-GB" cap="none" dirty="0" err="1" smtClean="0"/>
              <a:t>nifer</a:t>
            </a:r>
            <a:r>
              <a:rPr lang="en-GB" cap="none" dirty="0" smtClean="0"/>
              <a:t> </a:t>
            </a:r>
            <a:r>
              <a:rPr lang="en-GB" cap="none" dirty="0" err="1" smtClean="0"/>
              <a:t>sydd</a:t>
            </a:r>
            <a:r>
              <a:rPr lang="en-GB" cap="none" dirty="0" smtClean="0"/>
              <a:t> </a:t>
            </a:r>
            <a:r>
              <a:rPr lang="en-GB" cap="none" dirty="0" err="1" smtClean="0"/>
              <a:t>yn</a:t>
            </a:r>
            <a:r>
              <a:rPr lang="en-GB" cap="none" dirty="0" smtClean="0"/>
              <a:t> </a:t>
            </a:r>
            <a:r>
              <a:rPr lang="en-GB" cap="none" dirty="0" err="1" smtClean="0"/>
              <a:t>cyrraedd</a:t>
            </a:r>
            <a:r>
              <a:rPr lang="en-GB" cap="none" dirty="0" smtClean="0"/>
              <a:t> </a:t>
            </a:r>
            <a:r>
              <a:rPr lang="en-GB" cap="none" dirty="0" err="1" smtClean="0"/>
              <a:t>lefel</a:t>
            </a:r>
            <a:r>
              <a:rPr lang="en-GB" cap="none" dirty="0" smtClean="0"/>
              <a:t> 4 </a:t>
            </a:r>
            <a:r>
              <a:rPr lang="en-GB" cap="none" dirty="0" err="1" smtClean="0"/>
              <a:t>ers</a:t>
            </a:r>
            <a:r>
              <a:rPr lang="en-GB" cap="none" dirty="0" smtClean="0"/>
              <a:t> 2012/13 </a:t>
            </a:r>
            <a:r>
              <a:rPr lang="en-GB" cap="none" dirty="0" err="1" smtClean="0"/>
              <a:t>yn</a:t>
            </a:r>
            <a:r>
              <a:rPr lang="en-GB" cap="none" dirty="0" smtClean="0"/>
              <a:t> </a:t>
            </a:r>
            <a:r>
              <a:rPr lang="en-GB" cap="none" dirty="0" err="1" smtClean="0"/>
              <a:t>uwch</a:t>
            </a:r>
            <a:r>
              <a:rPr lang="en-GB" cap="none" dirty="0" smtClean="0"/>
              <a:t> </a:t>
            </a:r>
            <a:r>
              <a:rPr lang="en-GB" cap="none" dirty="0" err="1" smtClean="0"/>
              <a:t>na’r</a:t>
            </a:r>
            <a:r>
              <a:rPr lang="en-GB" cap="none" dirty="0" smtClean="0"/>
              <a:t> </a:t>
            </a:r>
            <a:r>
              <a:rPr lang="en-GB" cap="none" dirty="0" err="1" smtClean="0"/>
              <a:t>Teulu</a:t>
            </a:r>
            <a:r>
              <a:rPr lang="en-GB" cap="none" dirty="0" smtClean="0"/>
              <a:t>, Yr </a:t>
            </a:r>
            <a:r>
              <a:rPr lang="en-GB" cap="none" dirty="0" err="1" smtClean="0"/>
              <a:t>Awdurdod</a:t>
            </a:r>
            <a:r>
              <a:rPr lang="en-GB" cap="none" dirty="0" smtClean="0"/>
              <a:t> a </a:t>
            </a:r>
            <a:r>
              <a:rPr lang="en-GB" cap="none" dirty="0" err="1" smtClean="0"/>
              <a:t>Chymru</a:t>
            </a:r>
            <a:r>
              <a:rPr lang="en-GB" cap="none" dirty="0" smtClean="0"/>
              <a:t>.</a:t>
            </a:r>
          </a:p>
          <a:p>
            <a:r>
              <a:rPr lang="en-GB" cap="none" dirty="0" err="1" smtClean="0"/>
              <a:t>Er</a:t>
            </a:r>
            <a:r>
              <a:rPr lang="en-GB" cap="none" dirty="0" smtClean="0"/>
              <a:t> </a:t>
            </a:r>
            <a:r>
              <a:rPr lang="en-GB" cap="none" dirty="0" err="1" smtClean="0"/>
              <a:t>mwyn</a:t>
            </a:r>
            <a:r>
              <a:rPr lang="en-GB" cap="none" dirty="0" smtClean="0"/>
              <a:t> </a:t>
            </a:r>
            <a:r>
              <a:rPr lang="en-GB" cap="none" dirty="0" err="1" smtClean="0"/>
              <a:t>datblygu</a:t>
            </a:r>
            <a:r>
              <a:rPr lang="en-GB" cap="none" dirty="0" smtClean="0"/>
              <a:t> </a:t>
            </a:r>
            <a:r>
              <a:rPr lang="en-GB" cap="none" dirty="0" err="1" smtClean="0"/>
              <a:t>uwch</a:t>
            </a:r>
            <a:r>
              <a:rPr lang="en-GB" cap="none" dirty="0" smtClean="0"/>
              <a:t> </a:t>
            </a:r>
            <a:r>
              <a:rPr lang="en-GB" cap="none" dirty="0" err="1" smtClean="0"/>
              <a:t>sgiliau</a:t>
            </a:r>
            <a:r>
              <a:rPr lang="en-GB" cap="none" dirty="0" smtClean="0"/>
              <a:t> </a:t>
            </a:r>
            <a:r>
              <a:rPr lang="en-GB" cap="none" dirty="0" err="1" smtClean="0"/>
              <a:t>ysgrifennu</a:t>
            </a:r>
            <a:r>
              <a:rPr lang="en-GB" cap="none" dirty="0" smtClean="0"/>
              <a:t> </a:t>
            </a:r>
            <a:r>
              <a:rPr lang="en-GB" cap="none" dirty="0" err="1" smtClean="0"/>
              <a:t>sef</a:t>
            </a:r>
            <a:r>
              <a:rPr lang="en-GB" cap="none" dirty="0" smtClean="0"/>
              <a:t> lefel5+ </a:t>
            </a:r>
            <a:r>
              <a:rPr lang="en-GB" cap="none" dirty="0" err="1" smtClean="0"/>
              <a:t>cafodd</a:t>
            </a:r>
            <a:r>
              <a:rPr lang="en-GB" cap="none" dirty="0" smtClean="0"/>
              <a:t> yr </a:t>
            </a:r>
            <a:r>
              <a:rPr lang="en-GB" cap="none" dirty="0" err="1"/>
              <a:t>h</a:t>
            </a:r>
            <a:r>
              <a:rPr lang="en-GB" cap="none" dirty="0" err="1" smtClean="0"/>
              <a:t>oll</a:t>
            </a:r>
            <a:r>
              <a:rPr lang="en-GB" cap="none" dirty="0" smtClean="0"/>
              <a:t> </a:t>
            </a:r>
            <a:r>
              <a:rPr lang="en-GB" cap="none" dirty="0"/>
              <a:t>staff </a:t>
            </a:r>
            <a:r>
              <a:rPr lang="en-GB" cap="none" dirty="0" err="1" smtClean="0"/>
              <a:t>hyfforddiant</a:t>
            </a:r>
            <a:r>
              <a:rPr lang="en-GB" cap="none" dirty="0" smtClean="0"/>
              <a:t> </a:t>
            </a:r>
            <a:r>
              <a:rPr lang="en-GB" cap="none" dirty="0" err="1"/>
              <a:t>Geirio</a:t>
            </a:r>
            <a:r>
              <a:rPr lang="en-GB" cap="none" dirty="0"/>
              <a:t> </a:t>
            </a:r>
            <a:r>
              <a:rPr lang="en-GB" cap="none" dirty="0" err="1"/>
              <a:t>gwych</a:t>
            </a:r>
            <a:r>
              <a:rPr lang="en-GB" cap="none" dirty="0"/>
              <a:t> a </a:t>
            </a:r>
            <a:r>
              <a:rPr lang="en-GB" cap="none" dirty="0" err="1"/>
              <a:t>Iaith</a:t>
            </a:r>
            <a:r>
              <a:rPr lang="en-GB" cap="none" dirty="0"/>
              <a:t> </a:t>
            </a:r>
            <a:r>
              <a:rPr lang="en-GB" cap="none" dirty="0" err="1"/>
              <a:t>ar</a:t>
            </a:r>
            <a:r>
              <a:rPr lang="en-GB" cap="none" dirty="0"/>
              <a:t> </a:t>
            </a:r>
            <a:r>
              <a:rPr lang="en-GB" cap="none" dirty="0" err="1" smtClean="0"/>
              <a:t>Daith</a:t>
            </a:r>
            <a:r>
              <a:rPr lang="en-GB" cap="none" dirty="0" smtClean="0"/>
              <a:t>, ac </a:t>
            </a:r>
            <a:r>
              <a:rPr lang="en-GB" cap="none" dirty="0" err="1" smtClean="0"/>
              <a:t>bellach</a:t>
            </a:r>
            <a:r>
              <a:rPr lang="en-GB" cap="none" dirty="0" smtClean="0"/>
              <a:t> </a:t>
            </a:r>
            <a:r>
              <a:rPr lang="en-GB" cap="none" dirty="0" err="1" smtClean="0"/>
              <a:t>plethi’r</a:t>
            </a:r>
            <a:r>
              <a:rPr lang="en-GB" cap="none" dirty="0" smtClean="0"/>
              <a:t> y dull </a:t>
            </a:r>
            <a:r>
              <a:rPr lang="en-GB" cap="none" dirty="0" err="1" smtClean="0"/>
              <a:t>yma</a:t>
            </a:r>
            <a:r>
              <a:rPr lang="en-GB" cap="none" dirty="0" smtClean="0"/>
              <a:t> </a:t>
            </a:r>
            <a:r>
              <a:rPr lang="en-GB" cap="none" dirty="0" err="1" smtClean="0"/>
              <a:t>gyda</a:t>
            </a:r>
            <a:r>
              <a:rPr lang="en-GB" cap="none" dirty="0" smtClean="0"/>
              <a:t> ‘O </a:t>
            </a:r>
            <a:r>
              <a:rPr lang="en-GB" cap="none" dirty="0" err="1" smtClean="0"/>
              <a:t>ddweud</a:t>
            </a:r>
            <a:r>
              <a:rPr lang="en-GB" cap="none" dirty="0" smtClean="0"/>
              <a:t> </a:t>
            </a:r>
            <a:r>
              <a:rPr lang="en-GB" cap="none" dirty="0" err="1" smtClean="0"/>
              <a:t>stori</a:t>
            </a:r>
            <a:r>
              <a:rPr lang="en-GB" cap="none" dirty="0" smtClean="0"/>
              <a:t> </a:t>
            </a:r>
            <a:r>
              <a:rPr lang="en-GB" cap="none" dirty="0" err="1" smtClean="0"/>
              <a:t>i</a:t>
            </a:r>
            <a:r>
              <a:rPr lang="en-GB" cap="none" dirty="0" smtClean="0"/>
              <a:t> </a:t>
            </a:r>
            <a:r>
              <a:rPr lang="en-GB" cap="none" dirty="0" err="1" smtClean="0"/>
              <a:t>greu</a:t>
            </a:r>
            <a:r>
              <a:rPr lang="en-GB" cap="none" dirty="0" smtClean="0"/>
              <a:t> </a:t>
            </a:r>
            <a:r>
              <a:rPr lang="en-GB" cap="none" dirty="0" err="1" smtClean="0"/>
              <a:t>stori</a:t>
            </a:r>
            <a:r>
              <a:rPr lang="en-GB" cap="none" dirty="0" smtClean="0"/>
              <a:t>’. </a:t>
            </a:r>
          </a:p>
          <a:p>
            <a:r>
              <a:rPr lang="en-GB" cap="none" dirty="0" err="1" smtClean="0"/>
              <a:t>Arfer</a:t>
            </a:r>
            <a:r>
              <a:rPr lang="en-GB" cap="none" dirty="0" smtClean="0"/>
              <a:t> o </a:t>
            </a:r>
            <a:r>
              <a:rPr lang="en-GB" cap="none" dirty="0" err="1" smtClean="0"/>
              <a:t>graffu</a:t>
            </a:r>
            <a:r>
              <a:rPr lang="en-GB" cap="none" dirty="0" smtClean="0"/>
              <a:t> </a:t>
            </a:r>
            <a:r>
              <a:rPr lang="en-GB" cap="none" dirty="0" err="1" smtClean="0"/>
              <a:t>pob</a:t>
            </a:r>
            <a:r>
              <a:rPr lang="en-GB" cap="none" dirty="0" smtClean="0"/>
              <a:t> </a:t>
            </a:r>
            <a:r>
              <a:rPr lang="en-GB" cap="none" dirty="0" err="1" smtClean="0"/>
              <a:t>hanner</a:t>
            </a:r>
            <a:r>
              <a:rPr lang="en-GB" cap="none" dirty="0" smtClean="0"/>
              <a:t> </a:t>
            </a:r>
            <a:r>
              <a:rPr lang="en-GB" cap="none" dirty="0" err="1" smtClean="0"/>
              <a:t>tymor</a:t>
            </a:r>
            <a:r>
              <a:rPr lang="en-GB" cap="none" dirty="0" smtClean="0"/>
              <a:t> </a:t>
            </a:r>
            <a:r>
              <a:rPr lang="en-GB" cap="none" dirty="0" err="1" smtClean="0"/>
              <a:t>wedi</a:t>
            </a:r>
            <a:r>
              <a:rPr lang="en-GB" cap="none" dirty="0" smtClean="0"/>
              <a:t> </a:t>
            </a:r>
            <a:r>
              <a:rPr lang="en-GB" cap="none" dirty="0" err="1" smtClean="0"/>
              <a:t>arwain</a:t>
            </a:r>
            <a:r>
              <a:rPr lang="en-GB" cap="none" dirty="0" smtClean="0"/>
              <a:t> at </a:t>
            </a:r>
            <a:r>
              <a:rPr lang="en-GB" cap="none" dirty="0" err="1" smtClean="0"/>
              <a:t>adborth</a:t>
            </a:r>
            <a:r>
              <a:rPr lang="en-GB" cap="none" dirty="0" smtClean="0"/>
              <a:t> </a:t>
            </a:r>
            <a:r>
              <a:rPr lang="en-GB" cap="none" dirty="0" err="1" smtClean="0"/>
              <a:t>safonol</a:t>
            </a:r>
            <a:r>
              <a:rPr lang="en-GB" cap="none" dirty="0" smtClean="0"/>
              <a:t> </a:t>
            </a:r>
            <a:r>
              <a:rPr lang="en-GB" cap="none" dirty="0" err="1" smtClean="0"/>
              <a:t>gan</a:t>
            </a:r>
            <a:r>
              <a:rPr lang="en-GB" cap="none" dirty="0" smtClean="0"/>
              <a:t> </a:t>
            </a:r>
            <a:r>
              <a:rPr lang="en-GB" cap="none" dirty="0" err="1" smtClean="0"/>
              <a:t>bennu</a:t>
            </a:r>
            <a:r>
              <a:rPr lang="en-GB" cap="none" dirty="0" smtClean="0"/>
              <a:t> </a:t>
            </a:r>
            <a:r>
              <a:rPr lang="en-GB" cap="none" dirty="0" err="1" smtClean="0"/>
              <a:t>targedau</a:t>
            </a:r>
            <a:r>
              <a:rPr lang="en-GB" cap="none" dirty="0" smtClean="0"/>
              <a:t>/</a:t>
            </a:r>
            <a:r>
              <a:rPr lang="en-GB" cap="none" dirty="0" err="1" smtClean="0"/>
              <a:t>camau</a:t>
            </a:r>
            <a:r>
              <a:rPr lang="en-GB" cap="none" dirty="0" smtClean="0"/>
              <a:t> </a:t>
            </a:r>
            <a:r>
              <a:rPr lang="en-GB" cap="none" dirty="0" err="1" smtClean="0"/>
              <a:t>nesaf</a:t>
            </a:r>
            <a:r>
              <a:rPr lang="en-GB" cap="none" dirty="0" smtClean="0"/>
              <a:t> </a:t>
            </a:r>
            <a:r>
              <a:rPr lang="en-GB" cap="none" dirty="0" err="1" smtClean="0"/>
              <a:t>er</a:t>
            </a:r>
            <a:r>
              <a:rPr lang="en-GB" cap="none" dirty="0" smtClean="0"/>
              <a:t> </a:t>
            </a:r>
            <a:r>
              <a:rPr lang="en-GB" cap="none" dirty="0" err="1" smtClean="0"/>
              <a:t>mwyn</a:t>
            </a:r>
            <a:r>
              <a:rPr lang="en-GB" cap="none" dirty="0" smtClean="0"/>
              <a:t> </a:t>
            </a:r>
            <a:r>
              <a:rPr lang="en-GB" cap="none" dirty="0" err="1" smtClean="0"/>
              <a:t>datblygu</a:t>
            </a:r>
            <a:r>
              <a:rPr lang="en-GB" cap="none" dirty="0" smtClean="0"/>
              <a:t> </a:t>
            </a:r>
            <a:r>
              <a:rPr lang="en-GB" cap="none" dirty="0" err="1" smtClean="0"/>
              <a:t>gwaith</a:t>
            </a:r>
            <a:r>
              <a:rPr lang="en-GB" cap="none" dirty="0" smtClean="0"/>
              <a:t> </a:t>
            </a:r>
            <a:r>
              <a:rPr lang="en-GB" cap="none" dirty="0" err="1" smtClean="0"/>
              <a:t>ysgrifennu</a:t>
            </a:r>
            <a:r>
              <a:rPr lang="en-GB" cap="none" dirty="0" smtClean="0"/>
              <a:t> </a:t>
            </a:r>
            <a:r>
              <a:rPr lang="en-GB" cap="none" dirty="0" err="1" smtClean="0"/>
              <a:t>disgyblion</a:t>
            </a:r>
            <a:r>
              <a:rPr lang="en-GB" cap="none" dirty="0" smtClean="0"/>
              <a:t>.</a:t>
            </a:r>
            <a:endParaRPr lang="cy-GB" cap="none" dirty="0"/>
          </a:p>
          <a:p>
            <a:endParaRPr lang="en-GB" cap="none" dirty="0" smtClean="0"/>
          </a:p>
          <a:p>
            <a:endParaRPr lang="cy-GB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46" y="4754010"/>
            <a:ext cx="1777285" cy="1777285"/>
          </a:xfrm>
        </p:spPr>
      </p:pic>
      <p:sp>
        <p:nvSpPr>
          <p:cNvPr id="7" name="TextBox 6"/>
          <p:cNvSpPr txBox="1"/>
          <p:nvPr/>
        </p:nvSpPr>
        <p:spPr>
          <a:xfrm>
            <a:off x="9553433" y="5791199"/>
            <a:ext cx="842749" cy="24111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cy-GB" dirty="0">
              <a:ln>
                <a:solidFill>
                  <a:srgbClr val="0070C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5969" y="5727089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prstClr val="black"/>
                </a:solidFill>
              </a:rPr>
              <a:t>Talysarn</a:t>
            </a:r>
            <a:endParaRPr lang="cy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71" y="5050999"/>
            <a:ext cx="2247900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97" y="516492"/>
            <a:ext cx="2543175" cy="1800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26" y="618517"/>
            <a:ext cx="1849990" cy="16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 smtClean="0"/>
              <a:t>Datblygu</a:t>
            </a:r>
            <a:r>
              <a:rPr lang="en-GB" cap="none" dirty="0" smtClean="0"/>
              <a:t> </a:t>
            </a:r>
            <a:r>
              <a:rPr lang="en-GB" cap="none" dirty="0" err="1"/>
              <a:t>R</a:t>
            </a:r>
            <a:r>
              <a:rPr lang="en-GB" cap="none" dirty="0" err="1" smtClean="0"/>
              <a:t>hifedd</a:t>
            </a:r>
            <a:endParaRPr lang="cy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7865" y="1697390"/>
            <a:ext cx="10818880" cy="3424107"/>
          </a:xfrm>
        </p:spPr>
        <p:txBody>
          <a:bodyPr>
            <a:normAutofit fontScale="92500" lnSpcReduction="10000"/>
          </a:bodyPr>
          <a:lstStyle/>
          <a:p>
            <a:r>
              <a:rPr lang="en-GB" cap="none" dirty="0" err="1" smtClean="0"/>
              <a:t>Gan</a:t>
            </a:r>
            <a:r>
              <a:rPr lang="en-GB" cap="none" dirty="0" smtClean="0"/>
              <a:t> </a:t>
            </a:r>
            <a:r>
              <a:rPr lang="en-GB" cap="none" dirty="0" err="1" smtClean="0"/>
              <a:t>ein</a:t>
            </a:r>
            <a:r>
              <a:rPr lang="en-GB" cap="none" dirty="0" smtClean="0"/>
              <a:t> bod </a:t>
            </a:r>
            <a:r>
              <a:rPr lang="en-GB" cap="none" dirty="0" err="1" smtClean="0"/>
              <a:t>fel</a:t>
            </a:r>
            <a:r>
              <a:rPr lang="en-GB" cap="none" dirty="0" smtClean="0"/>
              <a:t> </a:t>
            </a:r>
            <a:r>
              <a:rPr lang="en-GB" cap="none" dirty="0" err="1" smtClean="0"/>
              <a:t>ysgol</a:t>
            </a:r>
            <a:r>
              <a:rPr lang="en-GB" cap="none" dirty="0" smtClean="0"/>
              <a:t> </a:t>
            </a:r>
            <a:r>
              <a:rPr lang="en-GB" cap="none" dirty="0" err="1" smtClean="0"/>
              <a:t>wedi</a:t>
            </a:r>
            <a:r>
              <a:rPr lang="en-GB" cap="none" dirty="0" smtClean="0"/>
              <a:t> bod </a:t>
            </a:r>
            <a:r>
              <a:rPr lang="en-GB" cap="none" dirty="0" err="1" smtClean="0"/>
              <a:t>yn</a:t>
            </a:r>
            <a:r>
              <a:rPr lang="en-GB" cap="none" dirty="0" smtClean="0"/>
              <a:t> </a:t>
            </a:r>
            <a:r>
              <a:rPr lang="en-GB" cap="none" dirty="0" err="1" smtClean="0"/>
              <a:t>blaenoriaethu</a:t>
            </a:r>
            <a:r>
              <a:rPr lang="en-GB" cap="none" dirty="0" smtClean="0"/>
              <a:t> </a:t>
            </a:r>
            <a:r>
              <a:rPr lang="en-GB" cap="none" dirty="0" err="1"/>
              <a:t>R</a:t>
            </a:r>
            <a:r>
              <a:rPr lang="en-GB" cap="none" dirty="0" err="1" smtClean="0"/>
              <a:t>hifedd</a:t>
            </a:r>
            <a:r>
              <a:rPr lang="en-GB" cap="none" dirty="0" smtClean="0"/>
              <a:t> </a:t>
            </a:r>
            <a:r>
              <a:rPr lang="en-GB" cap="none" dirty="0" err="1"/>
              <a:t>G</a:t>
            </a:r>
            <a:r>
              <a:rPr lang="en-GB" cap="none" dirty="0" err="1" smtClean="0"/>
              <a:t>weithdrefnol</a:t>
            </a:r>
            <a:r>
              <a:rPr lang="en-GB" cap="none" dirty="0" smtClean="0"/>
              <a:t> a </a:t>
            </a:r>
            <a:r>
              <a:rPr lang="en-GB" cap="none" dirty="0" err="1"/>
              <a:t>R</a:t>
            </a:r>
            <a:r>
              <a:rPr lang="en-GB" cap="none" dirty="0" err="1" smtClean="0"/>
              <a:t>hesymu</a:t>
            </a:r>
            <a:r>
              <a:rPr lang="en-GB" cap="none" dirty="0" smtClean="0"/>
              <a:t> </a:t>
            </a:r>
            <a:r>
              <a:rPr lang="en-GB" cap="none" dirty="0" err="1" smtClean="0"/>
              <a:t>ers</a:t>
            </a:r>
            <a:r>
              <a:rPr lang="en-GB" cap="none" dirty="0" smtClean="0"/>
              <a:t> </a:t>
            </a:r>
            <a:r>
              <a:rPr lang="en-GB" cap="none" dirty="0" err="1" smtClean="0"/>
              <a:t>sawl</a:t>
            </a:r>
            <a:r>
              <a:rPr lang="en-GB" cap="none" dirty="0" smtClean="0"/>
              <a:t> </a:t>
            </a:r>
            <a:r>
              <a:rPr lang="en-GB" cap="none" dirty="0" err="1" smtClean="0"/>
              <a:t>blwyddyn</a:t>
            </a:r>
            <a:r>
              <a:rPr lang="en-GB" cap="none" dirty="0" smtClean="0"/>
              <a:t> </a:t>
            </a:r>
            <a:r>
              <a:rPr lang="en-GB" cap="none" dirty="0" err="1" smtClean="0"/>
              <a:t>mae</a:t>
            </a:r>
            <a:r>
              <a:rPr lang="en-GB" cap="none" dirty="0" smtClean="0"/>
              <a:t> </a:t>
            </a:r>
            <a:r>
              <a:rPr lang="en-GB" cap="none" dirty="0" err="1" smtClean="0"/>
              <a:t>ein</a:t>
            </a:r>
            <a:r>
              <a:rPr lang="en-GB" cap="none" dirty="0" smtClean="0"/>
              <a:t> </a:t>
            </a:r>
            <a:r>
              <a:rPr lang="en-GB" cap="none" dirty="0" err="1" smtClean="0"/>
              <a:t>strategaethau</a:t>
            </a:r>
            <a:r>
              <a:rPr lang="en-GB" cap="none" dirty="0" smtClean="0"/>
              <a:t> </a:t>
            </a:r>
            <a:r>
              <a:rPr lang="en-GB" cap="none" dirty="0" err="1" smtClean="0"/>
              <a:t>wedi</a:t>
            </a:r>
            <a:r>
              <a:rPr lang="en-GB" cap="none" dirty="0" smtClean="0"/>
              <a:t> </a:t>
            </a:r>
            <a:r>
              <a:rPr lang="en-GB" cap="none" dirty="0" err="1" smtClean="0"/>
              <a:t>dechrau</a:t>
            </a:r>
            <a:r>
              <a:rPr lang="en-GB" cap="none" dirty="0" smtClean="0"/>
              <a:t> </a:t>
            </a:r>
            <a:r>
              <a:rPr lang="en-GB" cap="none" dirty="0" err="1" smtClean="0"/>
              <a:t>dwyn</a:t>
            </a:r>
            <a:r>
              <a:rPr lang="en-GB" cap="none" dirty="0" smtClean="0"/>
              <a:t> </a:t>
            </a:r>
            <a:r>
              <a:rPr lang="en-GB" cap="none" dirty="0" err="1" smtClean="0"/>
              <a:t>ffrwyth</a:t>
            </a:r>
            <a:r>
              <a:rPr lang="en-GB" cap="none" dirty="0" smtClean="0"/>
              <a:t>. </a:t>
            </a:r>
            <a:r>
              <a:rPr lang="en-GB" cap="none" dirty="0" err="1"/>
              <a:t>E</a:t>
            </a:r>
            <a:r>
              <a:rPr lang="en-GB" cap="none" dirty="0" err="1" smtClean="0"/>
              <a:t>r</a:t>
            </a:r>
            <a:r>
              <a:rPr lang="en-GB" cap="none" dirty="0" smtClean="0"/>
              <a:t> </a:t>
            </a:r>
            <a:r>
              <a:rPr lang="en-GB" cap="none" dirty="0" err="1" smtClean="0"/>
              <a:t>enghraifft</a:t>
            </a:r>
            <a:r>
              <a:rPr lang="en-GB" cap="none" dirty="0" smtClean="0"/>
              <a:t> </a:t>
            </a:r>
            <a:r>
              <a:rPr lang="en-GB" cap="none" dirty="0" err="1" smtClean="0"/>
              <a:t>er</a:t>
            </a:r>
            <a:r>
              <a:rPr lang="en-GB" cap="none" dirty="0" smtClean="0"/>
              <a:t> </a:t>
            </a:r>
            <a:r>
              <a:rPr lang="en-GB" cap="none" dirty="0" err="1" smtClean="0"/>
              <a:t>fod</a:t>
            </a:r>
            <a:r>
              <a:rPr lang="en-GB" cap="none" dirty="0" smtClean="0"/>
              <a:t> 50% o </a:t>
            </a:r>
            <a:r>
              <a:rPr lang="en-GB" cap="none" dirty="0" err="1" smtClean="0"/>
              <a:t>ddisgyblion</a:t>
            </a:r>
            <a:r>
              <a:rPr lang="en-GB" cap="none" dirty="0" smtClean="0"/>
              <a:t> </a:t>
            </a:r>
            <a:r>
              <a:rPr lang="en-GB" cap="none" dirty="0" err="1" smtClean="0"/>
              <a:t>diwedd</a:t>
            </a:r>
            <a:r>
              <a:rPr lang="en-GB" cap="none" dirty="0" smtClean="0"/>
              <a:t> </a:t>
            </a:r>
            <a:r>
              <a:rPr lang="en-GB" cap="none" dirty="0" err="1"/>
              <a:t>C</a:t>
            </a:r>
            <a:r>
              <a:rPr lang="en-GB" cap="none" dirty="0" err="1" smtClean="0"/>
              <a:t>yfnod</a:t>
            </a:r>
            <a:r>
              <a:rPr lang="en-GB" cap="none" dirty="0" smtClean="0"/>
              <a:t> Sylfaen </a:t>
            </a:r>
            <a:r>
              <a:rPr lang="en-GB" cap="none" dirty="0" err="1" smtClean="0"/>
              <a:t>Haf</a:t>
            </a:r>
            <a:r>
              <a:rPr lang="en-GB" cap="none" dirty="0" smtClean="0"/>
              <a:t> 2015 </a:t>
            </a:r>
            <a:r>
              <a:rPr lang="en-GB" cap="none" dirty="0" err="1" smtClean="0"/>
              <a:t>ar</a:t>
            </a:r>
            <a:r>
              <a:rPr lang="en-GB" cap="none" dirty="0" smtClean="0"/>
              <a:t> y </a:t>
            </a:r>
            <a:r>
              <a:rPr lang="en-GB" cap="none" dirty="0" err="1" smtClean="0"/>
              <a:t>gorfestr</a:t>
            </a:r>
            <a:r>
              <a:rPr lang="en-GB" cap="none" dirty="0" smtClean="0"/>
              <a:t> AAA, </a:t>
            </a:r>
            <a:r>
              <a:rPr lang="en-GB" cap="none" dirty="0" err="1" smtClean="0"/>
              <a:t>llwyddodd</a:t>
            </a:r>
            <a:r>
              <a:rPr lang="en-GB" cap="none" dirty="0" smtClean="0"/>
              <a:t> 31% </a:t>
            </a:r>
            <a:r>
              <a:rPr lang="en-GB" cap="none" dirty="0" err="1" smtClean="0"/>
              <a:t>i</a:t>
            </a:r>
            <a:r>
              <a:rPr lang="en-GB" cap="none" dirty="0" smtClean="0"/>
              <a:t> </a:t>
            </a:r>
            <a:r>
              <a:rPr lang="en-GB" cap="none" dirty="0" err="1" smtClean="0"/>
              <a:t>gael</a:t>
            </a:r>
            <a:r>
              <a:rPr lang="en-GB" cap="none" dirty="0" smtClean="0"/>
              <a:t> </a:t>
            </a:r>
            <a:r>
              <a:rPr lang="en-GB" cap="none" dirty="0" err="1" smtClean="0"/>
              <a:t>sgor</a:t>
            </a:r>
            <a:r>
              <a:rPr lang="en-GB" cap="none" dirty="0" smtClean="0"/>
              <a:t>  115&gt; </a:t>
            </a:r>
            <a:r>
              <a:rPr lang="en-GB" cap="none" dirty="0" err="1" smtClean="0"/>
              <a:t>yn</a:t>
            </a:r>
            <a:r>
              <a:rPr lang="en-GB" cap="none" dirty="0" smtClean="0"/>
              <a:t> y </a:t>
            </a:r>
            <a:r>
              <a:rPr lang="en-GB" cap="none" dirty="0" err="1" smtClean="0"/>
              <a:t>prawf</a:t>
            </a:r>
            <a:r>
              <a:rPr lang="en-GB" cap="none" dirty="0" smtClean="0"/>
              <a:t> </a:t>
            </a:r>
            <a:r>
              <a:rPr lang="en-GB" cap="none" dirty="0" err="1"/>
              <a:t>R</a:t>
            </a:r>
            <a:r>
              <a:rPr lang="en-GB" cap="none" dirty="0" err="1" smtClean="0"/>
              <a:t>hifedd</a:t>
            </a:r>
            <a:r>
              <a:rPr lang="en-GB" cap="none" dirty="0" smtClean="0"/>
              <a:t> </a:t>
            </a:r>
            <a:r>
              <a:rPr lang="en-GB" cap="none" dirty="0" err="1"/>
              <a:t>G</a:t>
            </a:r>
            <a:r>
              <a:rPr lang="en-GB" cap="none" dirty="0" err="1" smtClean="0"/>
              <a:t>weithdrefnol</a:t>
            </a:r>
            <a:r>
              <a:rPr lang="en-GB" cap="none" dirty="0" smtClean="0"/>
              <a:t> a 44% </a:t>
            </a:r>
            <a:r>
              <a:rPr lang="en-GB" cap="none" dirty="0" err="1" smtClean="0"/>
              <a:t>yn</a:t>
            </a:r>
            <a:r>
              <a:rPr lang="en-GB" cap="none" dirty="0" smtClean="0"/>
              <a:t> </a:t>
            </a:r>
            <a:r>
              <a:rPr lang="en-GB" cap="none" dirty="0" err="1" smtClean="0"/>
              <a:t>prawf</a:t>
            </a:r>
            <a:r>
              <a:rPr lang="en-GB" cap="none" dirty="0" smtClean="0"/>
              <a:t> </a:t>
            </a:r>
            <a:r>
              <a:rPr lang="en-GB" cap="none" dirty="0" err="1" smtClean="0"/>
              <a:t>Rhesymu</a:t>
            </a:r>
            <a:r>
              <a:rPr lang="en-GB" cap="none" dirty="0" smtClean="0"/>
              <a:t>.</a:t>
            </a:r>
            <a:r>
              <a:rPr lang="cy-GB" cap="none" dirty="0" smtClean="0"/>
              <a:t> Yn ogystal, mae 75% o ddisgyblion blwyddyn 6 yn cael sgôr safonedig dros 100&gt; yn y ddau brawf.</a:t>
            </a:r>
          </a:p>
          <a:p>
            <a:r>
              <a:rPr lang="en-GB" cap="none" dirty="0" smtClean="0"/>
              <a:t>Y </a:t>
            </a:r>
            <a:r>
              <a:rPr lang="en-GB" cap="none" dirty="0" err="1" smtClean="0"/>
              <a:t>strategaethau</a:t>
            </a:r>
            <a:r>
              <a:rPr lang="en-GB" cap="none" dirty="0" smtClean="0"/>
              <a:t> a </a:t>
            </a:r>
            <a:r>
              <a:rPr lang="en-GB" cap="none" dirty="0" err="1" smtClean="0"/>
              <a:t>ddefnyddiwn</a:t>
            </a:r>
            <a:r>
              <a:rPr lang="en-GB" cap="none" dirty="0" smtClean="0"/>
              <a:t> </a:t>
            </a:r>
            <a:r>
              <a:rPr lang="en-GB" cap="none" dirty="0" err="1" smtClean="0"/>
              <a:t>yw</a:t>
            </a:r>
            <a:r>
              <a:rPr lang="en-GB" cap="none" dirty="0" smtClean="0"/>
              <a:t> ‘</a:t>
            </a:r>
            <a:r>
              <a:rPr lang="en-GB" cap="none" dirty="0" err="1" smtClean="0"/>
              <a:t>Safmeds</a:t>
            </a:r>
            <a:r>
              <a:rPr lang="en-GB" cap="none" dirty="0" smtClean="0"/>
              <a:t>’, Gems, </a:t>
            </a:r>
            <a:r>
              <a:rPr lang="en-GB" cap="none" dirty="0" err="1" smtClean="0"/>
              <a:t>Cardiau</a:t>
            </a:r>
            <a:r>
              <a:rPr lang="en-GB" cap="none" dirty="0" smtClean="0"/>
              <a:t> </a:t>
            </a:r>
            <a:r>
              <a:rPr lang="en-GB" cap="none" dirty="0" err="1" smtClean="0"/>
              <a:t>Saeth</a:t>
            </a:r>
            <a:r>
              <a:rPr lang="en-GB" cap="none" dirty="0" smtClean="0"/>
              <a:t>, </a:t>
            </a:r>
            <a:r>
              <a:rPr lang="en-GB" cap="none" dirty="0" err="1" smtClean="0"/>
              <a:t>cysondeb</a:t>
            </a:r>
            <a:r>
              <a:rPr lang="en-GB" cap="none" dirty="0" smtClean="0"/>
              <a:t> </a:t>
            </a:r>
            <a:r>
              <a:rPr lang="en-GB" cap="none" dirty="0" err="1" smtClean="0"/>
              <a:t>lliwiau</a:t>
            </a:r>
            <a:r>
              <a:rPr lang="en-GB" cap="none" dirty="0" smtClean="0"/>
              <a:t> </a:t>
            </a:r>
            <a:r>
              <a:rPr lang="en-GB" cap="none" dirty="0" err="1" smtClean="0"/>
              <a:t>gwerth</a:t>
            </a:r>
            <a:r>
              <a:rPr lang="en-GB" cap="none" dirty="0" smtClean="0"/>
              <a:t> </a:t>
            </a:r>
            <a:r>
              <a:rPr lang="en-GB" cap="none" dirty="0" err="1" smtClean="0"/>
              <a:t>lle</a:t>
            </a:r>
            <a:r>
              <a:rPr lang="en-GB" cap="none" dirty="0" smtClean="0"/>
              <a:t> </a:t>
            </a:r>
            <a:r>
              <a:rPr lang="en-GB" cap="none" dirty="0" err="1" smtClean="0"/>
              <a:t>ayyb</a:t>
            </a:r>
            <a:r>
              <a:rPr lang="en-GB" cap="none" dirty="0"/>
              <a:t> </a:t>
            </a:r>
            <a:r>
              <a:rPr lang="en-GB" cap="none" dirty="0" err="1" smtClean="0"/>
              <a:t>drwy’r</a:t>
            </a:r>
            <a:r>
              <a:rPr lang="en-GB" cap="none" dirty="0" smtClean="0"/>
              <a:t> </a:t>
            </a:r>
            <a:r>
              <a:rPr lang="en-GB" cap="none" dirty="0" err="1" smtClean="0"/>
              <a:t>ysgol</a:t>
            </a:r>
            <a:r>
              <a:rPr lang="en-GB" cap="none" dirty="0" smtClean="0"/>
              <a:t>, </a:t>
            </a:r>
            <a:r>
              <a:rPr lang="en-GB" cap="none" dirty="0" err="1" smtClean="0"/>
              <a:t>Clwb</a:t>
            </a:r>
            <a:r>
              <a:rPr lang="en-GB" cap="none" dirty="0" smtClean="0"/>
              <a:t> </a:t>
            </a:r>
            <a:r>
              <a:rPr lang="en-GB" cap="none" dirty="0" err="1" smtClean="0"/>
              <a:t>Rhif</a:t>
            </a:r>
            <a:r>
              <a:rPr lang="en-GB" cap="none" dirty="0" smtClean="0"/>
              <a:t> </a:t>
            </a:r>
            <a:r>
              <a:rPr lang="en-GB" cap="none" dirty="0" err="1" smtClean="0"/>
              <a:t>ar</a:t>
            </a:r>
            <a:r>
              <a:rPr lang="en-GB" cap="none" dirty="0" smtClean="0"/>
              <a:t> </a:t>
            </a:r>
            <a:r>
              <a:rPr lang="en-GB" cap="none" dirty="0" err="1" smtClean="0"/>
              <a:t>ol</a:t>
            </a:r>
            <a:r>
              <a:rPr lang="en-GB" cap="none" dirty="0" smtClean="0"/>
              <a:t> </a:t>
            </a:r>
            <a:r>
              <a:rPr lang="en-GB" cap="none" dirty="0" err="1" smtClean="0"/>
              <a:t>ysgol</a:t>
            </a:r>
            <a:r>
              <a:rPr lang="en-GB" cap="none" dirty="0" smtClean="0"/>
              <a:t>, IRIS, Numicon.</a:t>
            </a:r>
          </a:p>
          <a:p>
            <a:r>
              <a:rPr lang="en-GB" cap="none" dirty="0" err="1" smtClean="0"/>
              <a:t>Yr</a:t>
            </a:r>
            <a:r>
              <a:rPr lang="en-GB" cap="none" dirty="0" smtClean="0"/>
              <a:t> </a:t>
            </a:r>
            <a:r>
              <a:rPr lang="en-GB" cap="none" dirty="0" err="1" smtClean="0"/>
              <a:t>holl</a:t>
            </a:r>
            <a:r>
              <a:rPr lang="en-GB" cap="none" dirty="0" smtClean="0"/>
              <a:t> staff </a:t>
            </a:r>
            <a:r>
              <a:rPr lang="en-GB" cap="none" dirty="0" err="1" smtClean="0"/>
              <a:t>wedi</a:t>
            </a:r>
            <a:r>
              <a:rPr lang="en-GB" cap="none" dirty="0" smtClean="0"/>
              <a:t> </a:t>
            </a:r>
            <a:r>
              <a:rPr lang="en-GB" cap="none" dirty="0" err="1" smtClean="0"/>
              <a:t>derbyn</a:t>
            </a:r>
            <a:r>
              <a:rPr lang="en-GB" cap="none" dirty="0" smtClean="0"/>
              <a:t> </a:t>
            </a:r>
            <a:r>
              <a:rPr lang="en-GB" cap="none" dirty="0" err="1" smtClean="0"/>
              <a:t>hyfforddiant</a:t>
            </a:r>
            <a:r>
              <a:rPr lang="en-GB" cap="none" dirty="0" smtClean="0"/>
              <a:t> Carol Ayres a Numicon.</a:t>
            </a:r>
          </a:p>
          <a:p>
            <a:r>
              <a:rPr lang="en-GB" cap="none" dirty="0" err="1" smtClean="0"/>
              <a:t>Nosweithiau</a:t>
            </a:r>
            <a:r>
              <a:rPr lang="en-GB" cap="none" dirty="0" smtClean="0"/>
              <a:t> </a:t>
            </a:r>
            <a:r>
              <a:rPr lang="en-GB" cap="none" dirty="0" err="1" smtClean="0"/>
              <a:t>Cwricwlaidd</a:t>
            </a:r>
            <a:r>
              <a:rPr lang="en-GB" cap="none" dirty="0" smtClean="0"/>
              <a:t> </a:t>
            </a:r>
            <a:r>
              <a:rPr lang="en-GB" cap="none" dirty="0" err="1" smtClean="0"/>
              <a:t>Rhifedd</a:t>
            </a:r>
            <a:r>
              <a:rPr lang="en-GB" cap="non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9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Safmeds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1944710"/>
            <a:ext cx="10599939" cy="1867437"/>
          </a:xfrm>
        </p:spPr>
        <p:txBody>
          <a:bodyPr>
            <a:normAutofit fontScale="92500" lnSpcReduction="10000"/>
          </a:bodyPr>
          <a:lstStyle/>
          <a:p>
            <a:r>
              <a:rPr lang="en-GB" cap="none" dirty="0" err="1" smtClean="0"/>
              <a:t>Holiadur</a:t>
            </a:r>
            <a:r>
              <a:rPr lang="en-GB" cap="none" dirty="0" smtClean="0"/>
              <a:t> </a:t>
            </a:r>
            <a:r>
              <a:rPr lang="en-GB" cap="none" dirty="0" err="1" smtClean="0"/>
              <a:t>disgyblion</a:t>
            </a:r>
            <a:r>
              <a:rPr lang="en-GB" cap="none" dirty="0" smtClean="0"/>
              <a:t> </a:t>
            </a:r>
            <a:r>
              <a:rPr lang="en-GB" cap="none" dirty="0" err="1" smtClean="0"/>
              <a:t>yn</a:t>
            </a:r>
            <a:r>
              <a:rPr lang="en-GB" cap="none" dirty="0" smtClean="0"/>
              <a:t> </a:t>
            </a:r>
            <a:r>
              <a:rPr lang="en-GB" cap="none" dirty="0" err="1" smtClean="0"/>
              <a:t>dangos</a:t>
            </a:r>
            <a:r>
              <a:rPr lang="en-GB" cap="none" dirty="0" smtClean="0"/>
              <a:t> 80% o </a:t>
            </a:r>
            <a:r>
              <a:rPr lang="en-GB" cap="none" dirty="0" err="1" smtClean="0"/>
              <a:t>ddisgyblion</a:t>
            </a:r>
            <a:r>
              <a:rPr lang="en-GB" cap="none" dirty="0" smtClean="0"/>
              <a:t> </a:t>
            </a:r>
            <a:r>
              <a:rPr lang="en-GB" cap="none" dirty="0" err="1" smtClean="0"/>
              <a:t>blwyddyn</a:t>
            </a:r>
            <a:r>
              <a:rPr lang="en-GB" cap="none" dirty="0" smtClean="0"/>
              <a:t> 5 a 6 </a:t>
            </a:r>
            <a:r>
              <a:rPr lang="en-GB" cap="none" dirty="0" err="1" smtClean="0"/>
              <a:t>yn</a:t>
            </a:r>
            <a:r>
              <a:rPr lang="en-GB" cap="none" dirty="0" smtClean="0"/>
              <a:t> </a:t>
            </a:r>
            <a:r>
              <a:rPr lang="en-GB" cap="none" dirty="0" err="1" smtClean="0"/>
              <a:t>mwynhau</a:t>
            </a:r>
            <a:r>
              <a:rPr lang="en-GB" cap="none" dirty="0" smtClean="0"/>
              <a:t> </a:t>
            </a:r>
            <a:r>
              <a:rPr lang="en-GB" cap="none" dirty="0" err="1" smtClean="0"/>
              <a:t>defnyddio</a:t>
            </a:r>
            <a:r>
              <a:rPr lang="en-GB" cap="none" dirty="0" smtClean="0"/>
              <a:t> a 100% </a:t>
            </a:r>
            <a:r>
              <a:rPr lang="en-GB" cap="none" dirty="0" err="1" smtClean="0"/>
              <a:t>yn</a:t>
            </a:r>
            <a:r>
              <a:rPr lang="en-GB" cap="none" dirty="0" smtClean="0"/>
              <a:t> </a:t>
            </a:r>
            <a:r>
              <a:rPr lang="en-GB" cap="none" dirty="0" err="1" smtClean="0"/>
              <a:t>meddwl</a:t>
            </a:r>
            <a:r>
              <a:rPr lang="en-GB" cap="none" dirty="0" smtClean="0"/>
              <a:t> </a:t>
            </a:r>
            <a:r>
              <a:rPr lang="en-GB" cap="none" dirty="0" err="1" smtClean="0"/>
              <a:t>fod</a:t>
            </a:r>
            <a:r>
              <a:rPr lang="en-GB" cap="none" dirty="0" smtClean="0"/>
              <a:t> </a:t>
            </a:r>
            <a:r>
              <a:rPr lang="en-GB" cap="none" dirty="0" err="1" smtClean="0"/>
              <a:t>Safmeds</a:t>
            </a:r>
            <a:r>
              <a:rPr lang="en-GB" cap="none" dirty="0" smtClean="0"/>
              <a:t> </a:t>
            </a:r>
            <a:r>
              <a:rPr lang="en-GB" cap="none" dirty="0" err="1" smtClean="0"/>
              <a:t>yn</a:t>
            </a:r>
            <a:r>
              <a:rPr lang="en-GB" cap="none" dirty="0" smtClean="0"/>
              <a:t> </a:t>
            </a:r>
            <a:r>
              <a:rPr lang="en-GB" cap="none" dirty="0" err="1" smtClean="0"/>
              <a:t>helpu</a:t>
            </a:r>
            <a:r>
              <a:rPr lang="en-GB" cap="none" dirty="0" smtClean="0"/>
              <a:t> </a:t>
            </a:r>
            <a:r>
              <a:rPr lang="en-GB" cap="none" dirty="0" err="1" smtClean="0"/>
              <a:t>gyda</a:t>
            </a:r>
            <a:r>
              <a:rPr lang="en-GB" cap="none" dirty="0" smtClean="0"/>
              <a:t> </a:t>
            </a:r>
            <a:r>
              <a:rPr lang="en-GB" cap="none" dirty="0" err="1" smtClean="0"/>
              <a:t>gwaith</a:t>
            </a:r>
            <a:r>
              <a:rPr lang="en-GB" cap="none" dirty="0" smtClean="0"/>
              <a:t> </a:t>
            </a:r>
            <a:r>
              <a:rPr lang="en-GB" cap="none" dirty="0" err="1" smtClean="0"/>
              <a:t>Mathemateg</a:t>
            </a:r>
            <a:r>
              <a:rPr lang="en-GB" cap="none" dirty="0" smtClean="0"/>
              <a:t>.</a:t>
            </a:r>
          </a:p>
          <a:p>
            <a:r>
              <a:rPr lang="en-GB" cap="none" dirty="0" err="1" smtClean="0"/>
              <a:t>Yn</a:t>
            </a:r>
            <a:r>
              <a:rPr lang="en-GB" cap="none" dirty="0" smtClean="0"/>
              <a:t> </a:t>
            </a:r>
            <a:r>
              <a:rPr lang="en-GB" cap="none" dirty="0" err="1" smtClean="0"/>
              <a:t>dilyn</a:t>
            </a:r>
            <a:r>
              <a:rPr lang="en-GB" cap="none" dirty="0" smtClean="0"/>
              <a:t> </a:t>
            </a:r>
            <a:r>
              <a:rPr lang="en-GB" cap="none" dirty="0" err="1" smtClean="0"/>
              <a:t>cydweithio</a:t>
            </a:r>
            <a:r>
              <a:rPr lang="en-GB" cap="none" dirty="0" smtClean="0"/>
              <a:t> </a:t>
            </a:r>
            <a:r>
              <a:rPr lang="en-GB" cap="none" dirty="0" err="1" smtClean="0"/>
              <a:t>gyda</a:t>
            </a:r>
            <a:r>
              <a:rPr lang="en-GB" cap="none" dirty="0" smtClean="0"/>
              <a:t> </a:t>
            </a:r>
            <a:r>
              <a:rPr lang="en-GB" cap="none" dirty="0" err="1" smtClean="0"/>
              <a:t>adran</a:t>
            </a:r>
            <a:r>
              <a:rPr lang="en-GB" cap="none" dirty="0" smtClean="0"/>
              <a:t> </a:t>
            </a:r>
            <a:r>
              <a:rPr lang="en-GB" cap="none" dirty="0" err="1" smtClean="0"/>
              <a:t>Seicolegol</a:t>
            </a:r>
            <a:r>
              <a:rPr lang="en-GB" cap="none" dirty="0" smtClean="0"/>
              <a:t> </a:t>
            </a:r>
            <a:r>
              <a:rPr lang="en-GB" cap="none" dirty="0" err="1" smtClean="0"/>
              <a:t>Prifysgol</a:t>
            </a:r>
            <a:r>
              <a:rPr lang="en-GB" cap="none" dirty="0" smtClean="0"/>
              <a:t> Bangor, </a:t>
            </a:r>
            <a:r>
              <a:rPr lang="en-GB" cap="none" dirty="0" err="1"/>
              <a:t>d</a:t>
            </a:r>
            <a:r>
              <a:rPr lang="en-GB" cap="none" dirty="0" err="1" smtClean="0"/>
              <a:t>efnyddir</a:t>
            </a:r>
            <a:r>
              <a:rPr lang="en-GB" cap="none" dirty="0" smtClean="0"/>
              <a:t> </a:t>
            </a:r>
            <a:r>
              <a:rPr lang="en-GB" cap="none" dirty="0" err="1" smtClean="0"/>
              <a:t>safmeds</a:t>
            </a:r>
            <a:r>
              <a:rPr lang="en-GB" cap="none" dirty="0" smtClean="0"/>
              <a:t> </a:t>
            </a:r>
            <a:r>
              <a:rPr lang="en-GB" cap="none" dirty="0" err="1" smtClean="0"/>
              <a:t>adio</a:t>
            </a:r>
            <a:r>
              <a:rPr lang="en-GB" cap="none" dirty="0" smtClean="0"/>
              <a:t>, </a:t>
            </a:r>
            <a:r>
              <a:rPr lang="en-GB" cap="none" dirty="0" err="1" smtClean="0"/>
              <a:t>tynnu</a:t>
            </a:r>
            <a:r>
              <a:rPr lang="en-GB" cap="none" dirty="0" smtClean="0"/>
              <a:t>, </a:t>
            </a:r>
            <a:r>
              <a:rPr lang="en-GB" cap="none" dirty="0" err="1" smtClean="0"/>
              <a:t>amser</a:t>
            </a:r>
            <a:r>
              <a:rPr lang="en-GB" cap="none" dirty="0" smtClean="0"/>
              <a:t>, </a:t>
            </a:r>
            <a:r>
              <a:rPr lang="en-GB" cap="none" dirty="0" err="1" smtClean="0"/>
              <a:t>arian</a:t>
            </a:r>
            <a:r>
              <a:rPr lang="en-GB" cap="none" dirty="0" smtClean="0"/>
              <a:t>, </a:t>
            </a:r>
            <a:r>
              <a:rPr lang="en-GB" cap="none" dirty="0" err="1" smtClean="0"/>
              <a:t>rhannu</a:t>
            </a:r>
            <a:r>
              <a:rPr lang="en-GB" cap="none" dirty="0"/>
              <a:t> </a:t>
            </a:r>
            <a:r>
              <a:rPr lang="en-GB" cap="none" dirty="0" smtClean="0"/>
              <a:t>a </a:t>
            </a:r>
            <a:r>
              <a:rPr lang="en-GB" cap="none" dirty="0" err="1" smtClean="0"/>
              <a:t>lluosi</a:t>
            </a:r>
            <a:r>
              <a:rPr lang="en-GB" cap="none" dirty="0" smtClean="0"/>
              <a:t> </a:t>
            </a:r>
            <a:r>
              <a:rPr lang="en-GB" cap="none" dirty="0" err="1" smtClean="0"/>
              <a:t>yn</a:t>
            </a:r>
            <a:r>
              <a:rPr lang="en-GB" cap="none" dirty="0" smtClean="0"/>
              <a:t> </a:t>
            </a:r>
            <a:r>
              <a:rPr lang="en-GB" cap="none" dirty="0" err="1" smtClean="0"/>
              <a:t>ddyddiol</a:t>
            </a:r>
            <a:r>
              <a:rPr lang="en-GB" cap="none" dirty="0" smtClean="0"/>
              <a:t>. </a:t>
            </a:r>
            <a:r>
              <a:rPr lang="en-GB" cap="none" dirty="0" err="1" smtClean="0"/>
              <a:t>Gwelir</a:t>
            </a:r>
            <a:r>
              <a:rPr lang="en-GB" cap="none" dirty="0" smtClean="0"/>
              <a:t> </a:t>
            </a:r>
            <a:r>
              <a:rPr lang="en-GB" cap="none" dirty="0" err="1" smtClean="0"/>
              <a:t>cynnydd</a:t>
            </a:r>
            <a:r>
              <a:rPr lang="en-GB" cap="none" dirty="0" smtClean="0"/>
              <a:t> </a:t>
            </a:r>
            <a:r>
              <a:rPr lang="en-GB" cap="none" dirty="0" err="1" smtClean="0"/>
              <a:t>yn</a:t>
            </a:r>
            <a:r>
              <a:rPr lang="en-GB" cap="none" dirty="0" smtClean="0"/>
              <a:t> y </a:t>
            </a:r>
            <a:r>
              <a:rPr lang="en-GB" cap="none" dirty="0" err="1" smtClean="0"/>
              <a:t>graff</a:t>
            </a:r>
            <a:r>
              <a:rPr lang="en-GB" cap="none" dirty="0" smtClean="0"/>
              <a:t> </a:t>
            </a:r>
            <a:r>
              <a:rPr lang="en-GB" cap="none" dirty="0" err="1" smtClean="0"/>
              <a:t>isod</a:t>
            </a:r>
            <a:r>
              <a:rPr lang="en-GB" cap="none" dirty="0" smtClean="0"/>
              <a:t> o </a:t>
            </a:r>
            <a:r>
              <a:rPr lang="en-GB" cap="none" dirty="0" err="1" smtClean="0"/>
              <a:t>ddisgyblion</a:t>
            </a:r>
            <a:r>
              <a:rPr lang="en-GB" cap="none" dirty="0" smtClean="0"/>
              <a:t> </a:t>
            </a:r>
            <a:r>
              <a:rPr lang="en-GB" cap="none" dirty="0" err="1" smtClean="0"/>
              <a:t>blwyddyn</a:t>
            </a:r>
            <a:r>
              <a:rPr lang="en-GB" cap="none" dirty="0" smtClean="0"/>
              <a:t> 4 a 5 </a:t>
            </a:r>
            <a:r>
              <a:rPr lang="en-GB" cap="none" dirty="0" err="1" smtClean="0"/>
              <a:t>llynedd</a:t>
            </a:r>
            <a:r>
              <a:rPr lang="en-GB" cap="none" dirty="0"/>
              <a:t> </a:t>
            </a:r>
            <a:r>
              <a:rPr lang="en-GB" cap="none" dirty="0" smtClean="0"/>
              <a:t>o </a:t>
            </a:r>
            <a:r>
              <a:rPr lang="en-GB" cap="none" dirty="0" err="1" smtClean="0"/>
              <a:t>ddefnyddio’r</a:t>
            </a:r>
            <a:r>
              <a:rPr lang="en-GB" cap="none" dirty="0" smtClean="0"/>
              <a:t> </a:t>
            </a:r>
            <a:r>
              <a:rPr lang="en-GB" cap="none" dirty="0" err="1" smtClean="0"/>
              <a:t>cardiau</a:t>
            </a:r>
            <a:r>
              <a:rPr lang="en-GB" cap="none" dirty="0" smtClean="0"/>
              <a:t> </a:t>
            </a:r>
            <a:r>
              <a:rPr lang="en-GB" cap="none" dirty="0" err="1" smtClean="0"/>
              <a:t>Safmeds</a:t>
            </a:r>
            <a:r>
              <a:rPr lang="en-GB" cap="none" dirty="0" smtClean="0"/>
              <a:t> </a:t>
            </a:r>
            <a:r>
              <a:rPr lang="en-GB" cap="none" dirty="0" err="1" smtClean="0"/>
              <a:t>yn</a:t>
            </a:r>
            <a:r>
              <a:rPr lang="en-GB" cap="none" dirty="0" smtClean="0"/>
              <a:t> </a:t>
            </a:r>
            <a:r>
              <a:rPr lang="en-GB" cap="none" dirty="0" err="1" smtClean="0"/>
              <a:t>ddyddiol</a:t>
            </a:r>
            <a:r>
              <a:rPr lang="en-GB" cap="none" dirty="0" smtClean="0"/>
              <a:t>.</a:t>
            </a:r>
            <a:endParaRPr lang="cy-GB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84" y="3812147"/>
            <a:ext cx="3228304" cy="24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Gems / IRIS</a:t>
            </a:r>
            <a:endParaRPr lang="cy-GB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38" y="1099767"/>
            <a:ext cx="2994078" cy="2771707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60" y="1204307"/>
            <a:ext cx="2927621" cy="21957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60" y="3738092"/>
            <a:ext cx="2906332" cy="2179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77" y="4084074"/>
            <a:ext cx="2994078" cy="22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 smtClean="0"/>
              <a:t>Nosweithiau</a:t>
            </a:r>
            <a:r>
              <a:rPr lang="en-GB" cap="none" dirty="0" smtClean="0"/>
              <a:t> </a:t>
            </a:r>
            <a:r>
              <a:rPr lang="en-GB" cap="none" dirty="0" err="1" smtClean="0"/>
              <a:t>Rhifedd</a:t>
            </a:r>
            <a:r>
              <a:rPr lang="en-GB" cap="none" dirty="0" smtClean="0"/>
              <a:t> </a:t>
            </a:r>
            <a:r>
              <a:rPr lang="en-GB" cap="none" dirty="0" err="1" smtClean="0"/>
              <a:t>i</a:t>
            </a:r>
            <a:r>
              <a:rPr lang="en-GB" cap="none" dirty="0" smtClean="0"/>
              <a:t> </a:t>
            </a:r>
            <a:r>
              <a:rPr lang="en-GB" cap="none" dirty="0" err="1"/>
              <a:t>R</a:t>
            </a:r>
            <a:r>
              <a:rPr lang="en-GB" cap="none" dirty="0" err="1" smtClean="0"/>
              <a:t>hieni</a:t>
            </a:r>
            <a:endParaRPr lang="cy-GB" cap="non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35064" t="19217" r="34917" b="9944"/>
          <a:stretch/>
        </p:blipFill>
        <p:spPr>
          <a:xfrm>
            <a:off x="913775" y="1802295"/>
            <a:ext cx="3529437" cy="468259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/>
          <a:srcRect l="26282" t="18234" r="24659" b="14821"/>
          <a:stretch/>
        </p:blipFill>
        <p:spPr>
          <a:xfrm>
            <a:off x="5940706" y="1802295"/>
            <a:ext cx="4919549" cy="37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 smtClean="0"/>
              <a:t>Cardiau</a:t>
            </a:r>
            <a:r>
              <a:rPr lang="en-GB" cap="none" dirty="0" smtClean="0"/>
              <a:t> </a:t>
            </a:r>
            <a:r>
              <a:rPr lang="en-GB" cap="none" dirty="0" err="1"/>
              <a:t>S</a:t>
            </a:r>
            <a:r>
              <a:rPr lang="en-GB" cap="none" dirty="0" err="1" smtClean="0"/>
              <a:t>aeth</a:t>
            </a:r>
            <a:endParaRPr lang="cy-GB" cap="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39" y="967559"/>
            <a:ext cx="3333750" cy="33337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02" y="1486496"/>
            <a:ext cx="1855325" cy="938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63" y="1561103"/>
            <a:ext cx="1721453" cy="1721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3409406"/>
            <a:ext cx="5566065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57154"/>
            <a:ext cx="10364451" cy="1596177"/>
          </a:xfrm>
        </p:spPr>
        <p:txBody>
          <a:bodyPr/>
          <a:lstStyle/>
          <a:p>
            <a:r>
              <a:rPr lang="en-GB" cap="none" dirty="0" smtClean="0"/>
              <a:t>Numicon</a:t>
            </a:r>
            <a:endParaRPr lang="cy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err="1" smtClean="0"/>
              <a:t>lluniau</a:t>
            </a:r>
            <a:endParaRPr lang="cy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31" y="1193020"/>
            <a:ext cx="3175008" cy="21206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31" y="3964312"/>
            <a:ext cx="3327487" cy="2222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9183" t="5765" r="18260" b="14261"/>
          <a:stretch/>
        </p:blipFill>
        <p:spPr>
          <a:xfrm>
            <a:off x="913774" y="818060"/>
            <a:ext cx="3481587" cy="2502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07" y="2624618"/>
            <a:ext cx="3411978" cy="2278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3856364"/>
            <a:ext cx="3650731" cy="24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4" y="515486"/>
            <a:ext cx="10364451" cy="1596177"/>
          </a:xfrm>
        </p:spPr>
        <p:txBody>
          <a:bodyPr/>
          <a:lstStyle/>
          <a:p>
            <a:r>
              <a:rPr lang="en-GB" cap="none" dirty="0" err="1" smtClean="0"/>
              <a:t>Diweddglo</a:t>
            </a:r>
            <a:endParaRPr lang="cy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51667" y="1903453"/>
            <a:ext cx="5106026" cy="1792784"/>
          </a:xfrm>
        </p:spPr>
        <p:txBody>
          <a:bodyPr/>
          <a:lstStyle/>
          <a:p>
            <a:pPr marL="0" indent="0" algn="ctr">
              <a:buNone/>
            </a:pPr>
            <a:r>
              <a:rPr lang="cy-GB" cap="none" dirty="0"/>
              <a:t>Pan fo seren yn rhagori, </a:t>
            </a:r>
            <a:br>
              <a:rPr lang="cy-GB" cap="none" dirty="0"/>
            </a:br>
            <a:r>
              <a:rPr lang="cy-GB" cap="none" dirty="0"/>
              <a:t>Fe fydd pawb a’i olwg arni,</a:t>
            </a:r>
            <a:br>
              <a:rPr lang="cy-GB" cap="none" dirty="0"/>
            </a:br>
            <a:r>
              <a:rPr lang="cy-GB" cap="none" dirty="0"/>
              <a:t>Pan ddêl unwaith gwmwl drosti,</a:t>
            </a:r>
            <a:br>
              <a:rPr lang="cy-GB" cap="none" dirty="0"/>
            </a:br>
            <a:r>
              <a:rPr lang="cy-GB" cap="none" dirty="0"/>
              <a:t>Ni fydd mwy o sôn amdani.</a:t>
            </a:r>
            <a:endParaRPr lang="cy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78794" y="3855108"/>
            <a:ext cx="10148552" cy="2252130"/>
          </a:xfrm>
        </p:spPr>
        <p:txBody>
          <a:bodyPr>
            <a:normAutofit/>
          </a:bodyPr>
          <a:lstStyle/>
          <a:p>
            <a:pPr algn="ctr"/>
            <a:r>
              <a:rPr lang="cy-GB" sz="2800" cap="none" dirty="0" smtClean="0"/>
              <a:t>Ein gweledigaeth fel ysgol yw fod pob disgybl yn cael cyfle i serennu beth bynnag fo ei cefndir Ieithyddol, anghenion ychwanegol neu rhwystrau difreintedd. Ein dyletswydd fel ysgol yw hyrwyddo datblygiad pob disgybl i fod yn seren ddisglair.</a:t>
            </a:r>
            <a:endParaRPr lang="cy-GB" sz="2800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79" y="2325344"/>
            <a:ext cx="740759" cy="658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8" y="2141804"/>
            <a:ext cx="740759" cy="658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15" y="793740"/>
            <a:ext cx="1479617" cy="110971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9788" y="881061"/>
            <a:ext cx="912019" cy="94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16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919288" y="260350"/>
            <a:ext cx="1657350" cy="1493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y-GB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6096000" y="404813"/>
            <a:ext cx="1042988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cy-GB" sz="3600" kern="1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774826" y="2420939"/>
            <a:ext cx="1368425" cy="132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y-GB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3503613" y="2492376"/>
            <a:ext cx="1079500" cy="1184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y-GB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1992314" y="4581525"/>
            <a:ext cx="1330325" cy="153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y-GB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3432175" y="4581526"/>
            <a:ext cx="863600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y-GB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3575051" y="333375"/>
            <a:ext cx="1008063" cy="149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y-GB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7032625" y="260350"/>
            <a:ext cx="187325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y-GB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8759825" y="908051"/>
            <a:ext cx="1296988" cy="995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y-GB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6816725" y="2205038"/>
            <a:ext cx="1873250" cy="189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y-GB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9708" name="WordArt 12"/>
          <p:cNvSpPr>
            <a:spLocks noChangeArrowheads="1" noChangeShapeType="1" noTextEdit="1"/>
          </p:cNvSpPr>
          <p:nvPr/>
        </p:nvSpPr>
        <p:spPr bwMode="auto">
          <a:xfrm>
            <a:off x="8759825" y="2852738"/>
            <a:ext cx="1296988" cy="1255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y-GB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9709" name="WordArt 14"/>
          <p:cNvSpPr>
            <a:spLocks noChangeArrowheads="1" noChangeShapeType="1" noTextEdit="1"/>
          </p:cNvSpPr>
          <p:nvPr/>
        </p:nvSpPr>
        <p:spPr bwMode="auto">
          <a:xfrm>
            <a:off x="6816725" y="4581525"/>
            <a:ext cx="1728788" cy="189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y-GB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9710" name="WordArt 15"/>
          <p:cNvSpPr>
            <a:spLocks noChangeArrowheads="1" noChangeShapeType="1" noTextEdit="1"/>
          </p:cNvSpPr>
          <p:nvPr/>
        </p:nvSpPr>
        <p:spPr bwMode="auto">
          <a:xfrm>
            <a:off x="8616951" y="5229226"/>
            <a:ext cx="1439863" cy="1184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y-GB" sz="36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9711" name="Control 13"/>
          <p:cNvSpPr>
            <a:spLocks noChangeArrowheads="1" noChangeShapeType="1"/>
          </p:cNvSpPr>
          <p:nvPr/>
        </p:nvSpPr>
        <p:spPr bwMode="auto">
          <a:xfrm>
            <a:off x="2244726" y="3024189"/>
            <a:ext cx="61198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y-GB" altLang="cy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54878"/>
            <a:ext cx="10364451" cy="1596177"/>
          </a:xfrm>
        </p:spPr>
        <p:txBody>
          <a:bodyPr/>
          <a:lstStyle/>
          <a:p>
            <a:r>
              <a:rPr lang="cy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hyn</a:t>
            </a:r>
            <a:r>
              <a:rPr lang="cy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endParaRPr lang="cy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504692" y="1454840"/>
            <a:ext cx="9182614" cy="2575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504692" y="4231907"/>
            <a:ext cx="9182614" cy="24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54878"/>
            <a:ext cx="10364451" cy="1596177"/>
          </a:xfrm>
        </p:spPr>
        <p:txBody>
          <a:bodyPr/>
          <a:lstStyle/>
          <a:p>
            <a:r>
              <a:rPr lang="cy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hyn</a:t>
            </a:r>
            <a:r>
              <a:rPr lang="cy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endParaRPr lang="cy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504692" y="1454840"/>
            <a:ext cx="9182614" cy="2575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504692" y="4231907"/>
            <a:ext cx="9182614" cy="24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753239" y="978795"/>
            <a:ext cx="6685521" cy="49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016805" y="991673"/>
            <a:ext cx="10363826" cy="236177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016804" y="4045571"/>
            <a:ext cx="10363827" cy="214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16182"/>
          </a:xfrm>
        </p:spPr>
        <p:txBody>
          <a:bodyPr/>
          <a:lstStyle/>
          <a:p>
            <a:r>
              <a:rPr lang="cy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 yr ydym yn llwyddo</a:t>
            </a:r>
            <a:r>
              <a:rPr lang="en-GB" dirty="0" smtClean="0"/>
              <a:t>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134037"/>
            <a:ext cx="10363826" cy="5169781"/>
          </a:xfrm>
        </p:spPr>
        <p:txBody>
          <a:bodyPr/>
          <a:lstStyle/>
          <a:p>
            <a:r>
              <a:rPr lang="cy-GB" cap="none" dirty="0" smtClean="0"/>
              <a:t>Adnabod disgyblion yn gynnar drwy asesiadau athrawon, pontio gyda’r cylchoedd meithrin Unedau ABC.</a:t>
            </a:r>
          </a:p>
          <a:p>
            <a:r>
              <a:rPr lang="cy-GB" cap="none" dirty="0" smtClean="0"/>
              <a:t>Sefydlu grwpiau targed yn seiliedig ar ddadansoddi profion mewnol.</a:t>
            </a:r>
          </a:p>
          <a:p>
            <a:r>
              <a:rPr lang="cy-GB" cap="none" dirty="0" smtClean="0"/>
              <a:t>Tracio/Monitro cyson.</a:t>
            </a:r>
          </a:p>
          <a:p>
            <a:r>
              <a:rPr lang="cy-GB" cap="none" dirty="0" smtClean="0"/>
              <a:t>Defnydd GAD/GEY, amserlenni penodol i grwpiau ymyrraeth.</a:t>
            </a:r>
          </a:p>
          <a:p>
            <a:r>
              <a:rPr lang="cy-GB" cap="none" dirty="0" smtClean="0"/>
              <a:t>Nosweithiau cwricwlaidd </a:t>
            </a:r>
          </a:p>
          <a:p>
            <a:r>
              <a:rPr lang="cy-GB" cap="none" dirty="0" smtClean="0"/>
              <a:t>Blaenoriaethu o fewn y CDY</a:t>
            </a:r>
          </a:p>
          <a:p>
            <a:r>
              <a:rPr lang="cy-GB" cap="none" dirty="0" smtClean="0"/>
              <a:t>Hyfforddiant mewnol gan Athrawes Gwybyddiaeth a Dysgu sef Evelyn Williams ar ddulliau megis Holdaway a cwestiynu </a:t>
            </a:r>
            <a:r>
              <a:rPr lang="cy-GB" cap="none" dirty="0" err="1" smtClean="0"/>
              <a:t>Blank</a:t>
            </a:r>
            <a:r>
              <a:rPr lang="cy-GB" cap="none" dirty="0" smtClean="0"/>
              <a:t>.</a:t>
            </a:r>
          </a:p>
          <a:p>
            <a:r>
              <a:rPr lang="en-GB" cap="none" dirty="0" err="1" smtClean="0"/>
              <a:t>Clybiau</a:t>
            </a:r>
            <a:r>
              <a:rPr lang="en-GB" cap="none" dirty="0" smtClean="0"/>
              <a:t> </a:t>
            </a:r>
            <a:r>
              <a:rPr lang="en-GB" cap="none" dirty="0" err="1" smtClean="0"/>
              <a:t>Darllen</a:t>
            </a:r>
            <a:r>
              <a:rPr lang="en-GB" cap="none" dirty="0" smtClean="0"/>
              <a:t> a </a:t>
            </a:r>
            <a:r>
              <a:rPr lang="en-GB" cap="none" dirty="0" err="1" smtClean="0"/>
              <a:t>Rhifedd</a:t>
            </a:r>
            <a:r>
              <a:rPr lang="en-GB" cap="none" dirty="0" smtClean="0"/>
              <a:t> </a:t>
            </a:r>
            <a:r>
              <a:rPr lang="en-GB" cap="none" dirty="0" err="1" smtClean="0"/>
              <a:t>ar</a:t>
            </a:r>
            <a:r>
              <a:rPr lang="en-GB" cap="none" dirty="0" smtClean="0"/>
              <a:t> </a:t>
            </a:r>
            <a:r>
              <a:rPr lang="en-GB" cap="none" dirty="0" err="1" smtClean="0"/>
              <a:t>ôl</a:t>
            </a:r>
            <a:r>
              <a:rPr lang="en-GB" cap="none" dirty="0" smtClean="0"/>
              <a:t> </a:t>
            </a:r>
            <a:r>
              <a:rPr lang="en-GB" cap="none" dirty="0" err="1" smtClean="0"/>
              <a:t>ysgol</a:t>
            </a:r>
            <a:r>
              <a:rPr lang="en-GB" cap="none" dirty="0" smtClean="0"/>
              <a:t>.</a:t>
            </a:r>
            <a:endParaRPr lang="cy-GB" cap="none" dirty="0" smtClean="0"/>
          </a:p>
          <a:p>
            <a:endParaRPr lang="cy-GB" cap="none" dirty="0" smtClean="0"/>
          </a:p>
          <a:p>
            <a:endParaRPr lang="cy-GB" cap="none" dirty="0" smtClean="0"/>
          </a:p>
          <a:p>
            <a:endParaRPr lang="cy-GB" cap="none" dirty="0" smtClean="0"/>
          </a:p>
          <a:p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8200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04631"/>
          </a:xfrm>
        </p:spPr>
        <p:txBody>
          <a:bodyPr/>
          <a:lstStyle/>
          <a:p>
            <a:r>
              <a:rPr lang="cy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GAD/GEY</a:t>
            </a:r>
            <a:endParaRPr lang="cy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723148"/>
            <a:ext cx="10363826" cy="44975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y-GB" cap="none" dirty="0" smtClean="0"/>
              <a:t>Cyfansymiau grant 2014-15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y-GB" cap="none" dirty="0"/>
              <a:t> </a:t>
            </a:r>
            <a:r>
              <a:rPr lang="cy-GB" cap="none" dirty="0" smtClean="0"/>
              <a:t>                      - GAD £20,196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y-GB" cap="none" dirty="0"/>
              <a:t> </a:t>
            </a:r>
            <a:r>
              <a:rPr lang="cy-GB" cap="none" dirty="0" smtClean="0"/>
              <a:t>                      - GEY £1,164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y-GB" cap="none" dirty="0"/>
              <a:t> </a:t>
            </a:r>
            <a:r>
              <a:rPr lang="cy-GB" cap="none" dirty="0" smtClean="0"/>
              <a:t>                      - GEY Llythrennedd a Rhifedd £2,327</a:t>
            </a:r>
          </a:p>
          <a:p>
            <a:r>
              <a:rPr lang="cy-GB" cap="none" dirty="0" smtClean="0"/>
              <a:t>Cynnal Clybiau ar ôl ysgol </a:t>
            </a:r>
            <a:r>
              <a:rPr lang="cy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Tymor yr Hydref </a:t>
            </a:r>
            <a:r>
              <a:rPr lang="cy-GB" cap="none" dirty="0" smtClean="0"/>
              <a:t>yn canolbwyntio ar ddatblygu sgiliau darllen, </a:t>
            </a:r>
            <a:r>
              <a:rPr lang="cy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Tymor y Gwanwyn</a:t>
            </a:r>
            <a:r>
              <a:rPr lang="cy-GB" cap="none" dirty="0" smtClean="0"/>
              <a:t> canolbwyntio ar ddatblygu gwaith Rhifedd.</a:t>
            </a:r>
          </a:p>
          <a:p>
            <a:r>
              <a:rPr lang="cy-GB" cap="none" dirty="0" smtClean="0"/>
              <a:t>Cyflogi cymhorthyddyddion i dargedu grwpiau penodol. </a:t>
            </a:r>
          </a:p>
          <a:p>
            <a:r>
              <a:rPr lang="cy-GB" cap="none" dirty="0" smtClean="0"/>
              <a:t>Prynu adnoddau targedu megis Numicon, Trugs ayyb.</a:t>
            </a:r>
          </a:p>
          <a:p>
            <a:r>
              <a:rPr lang="cy-GB" cap="none" dirty="0" smtClean="0"/>
              <a:t>Hyfforddiant penodol ar yr adnoddau yn ogystal Pie Corbett a Carol Ayres.</a:t>
            </a:r>
          </a:p>
          <a:p>
            <a:endParaRPr lang="cy-GB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87" y="4315026"/>
            <a:ext cx="1235568" cy="9266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096" y="5714451"/>
            <a:ext cx="2376859" cy="5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7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Datblygu Llafaredd</a:t>
            </a:r>
            <a:endParaRPr lang="cy-GB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142517"/>
            <a:ext cx="10363826" cy="3978290"/>
          </a:xfrm>
        </p:spPr>
        <p:txBody>
          <a:bodyPr/>
          <a:lstStyle/>
          <a:p>
            <a:r>
              <a:rPr lang="cy-GB" cap="none" dirty="0" smtClean="0"/>
              <a:t>Oherwydd cefndir ieithyddol, sef 48.38% o ddisgyblion yn siarad Cymraeg adref yn unig rhaid yn gyson a rheolaidd, arfogi’r disgyblion gyda geirfa gyfoethog a gwneir hynny drwy dull Pie Corbett</a:t>
            </a:r>
            <a:r>
              <a:rPr lang="cy-GB" cap="none" dirty="0"/>
              <a:t> </a:t>
            </a:r>
            <a:r>
              <a:rPr lang="cy-GB" cap="none" dirty="0" smtClean="0"/>
              <a:t>‘O ddweud stori i greu stori’.</a:t>
            </a:r>
          </a:p>
          <a:p>
            <a:pPr>
              <a:lnSpc>
                <a:spcPct val="100000"/>
              </a:lnSpc>
            </a:pPr>
            <a:r>
              <a:rPr lang="cy-GB" cap="none" dirty="0" smtClean="0"/>
              <a:t>Ein gweledigaeth     Dwedai hen ŵr llwyd o’r gornel,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y-GB" cap="none" dirty="0"/>
              <a:t> </a:t>
            </a:r>
            <a:r>
              <a:rPr lang="cy-GB" cap="none" dirty="0" smtClean="0"/>
              <a:t>                                “Gan fy nhad fe glywais chwedl,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y-GB" cap="none" dirty="0" smtClean="0"/>
              <a:t>                                 A chan ei daid y clywsai yntau,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y-GB" cap="none" dirty="0" smtClean="0"/>
              <a:t>                                 Ac ar ei ôl mi gofiai innau.”</a:t>
            </a:r>
          </a:p>
          <a:p>
            <a:pPr>
              <a:lnSpc>
                <a:spcPct val="100000"/>
              </a:lnSpc>
            </a:pPr>
            <a:r>
              <a:rPr lang="cy-GB" cap="none" dirty="0" smtClean="0"/>
              <a:t>Fideo</a:t>
            </a:r>
          </a:p>
          <a:p>
            <a:pPr>
              <a:lnSpc>
                <a:spcPct val="100000"/>
              </a:lnSpc>
            </a:pPr>
            <a:r>
              <a:rPr lang="en-GB" cap="none" dirty="0" smtClean="0"/>
              <a:t>Set Boeth a ‘Sbectol </a:t>
            </a:r>
            <a:r>
              <a:rPr lang="en-GB" cap="none" dirty="0" err="1" smtClean="0"/>
              <a:t>Serennu</a:t>
            </a:r>
            <a:r>
              <a:rPr lang="en-GB" cap="none" dirty="0" smtClean="0"/>
              <a:t>’!</a:t>
            </a:r>
            <a:endParaRPr lang="cy-GB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9" y="466119"/>
            <a:ext cx="15240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48483" t="47315" r="36274" b="16064"/>
          <a:stretch/>
        </p:blipFill>
        <p:spPr>
          <a:xfrm>
            <a:off x="1075322" y="450589"/>
            <a:ext cx="1139844" cy="1539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90" y="5359422"/>
            <a:ext cx="1352416" cy="888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20" y="3690737"/>
            <a:ext cx="1714500" cy="1285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85" y="5177306"/>
            <a:ext cx="1942134" cy="14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10.xml><?xml version="1.0" encoding="utf-8"?>
<a:theme xmlns:a="http://schemas.openxmlformats.org/drawingml/2006/main" name="9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11.xml><?xml version="1.0" encoding="utf-8"?>
<a:theme xmlns:a="http://schemas.openxmlformats.org/drawingml/2006/main" name="10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12.xml><?xml version="1.0" encoding="utf-8"?>
<a:theme xmlns:a="http://schemas.openxmlformats.org/drawingml/2006/main" name="11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13.xml><?xml version="1.0" encoding="utf-8"?>
<a:theme xmlns:a="http://schemas.openxmlformats.org/drawingml/2006/main" name="12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14.xml><?xml version="1.0" encoding="utf-8"?>
<a:theme xmlns:a="http://schemas.openxmlformats.org/drawingml/2006/main" name="13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15.xml><?xml version="1.0" encoding="utf-8"?>
<a:theme xmlns:a="http://schemas.openxmlformats.org/drawingml/2006/main" name="14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16.xml><?xml version="1.0" encoding="utf-8"?>
<a:theme xmlns:a="http://schemas.openxmlformats.org/drawingml/2006/main" name="15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17.xml><?xml version="1.0" encoding="utf-8"?>
<a:theme xmlns:a="http://schemas.openxmlformats.org/drawingml/2006/main" name="16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18.xml><?xml version="1.0" encoding="utf-8"?>
<a:theme xmlns:a="http://schemas.openxmlformats.org/drawingml/2006/main" name="17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19.xml><?xml version="1.0" encoding="utf-8"?>
<a:theme xmlns:a="http://schemas.openxmlformats.org/drawingml/2006/main" name="18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0.xml><?xml version="1.0" encoding="utf-8"?>
<a:theme xmlns:a="http://schemas.openxmlformats.org/drawingml/2006/main" name="19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1.xml><?xml version="1.0" encoding="utf-8"?>
<a:theme xmlns:a="http://schemas.openxmlformats.org/drawingml/2006/main" name="20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2.xml><?xml version="1.0" encoding="utf-8"?>
<a:theme xmlns:a="http://schemas.openxmlformats.org/drawingml/2006/main" name="21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3.xml><?xml version="1.0" encoding="utf-8"?>
<a:theme xmlns:a="http://schemas.openxmlformats.org/drawingml/2006/main" name="22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4.xml><?xml version="1.0" encoding="utf-8"?>
<a:theme xmlns:a="http://schemas.openxmlformats.org/drawingml/2006/main" name="23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5.xml><?xml version="1.0" encoding="utf-8"?>
<a:theme xmlns:a="http://schemas.openxmlformats.org/drawingml/2006/main" name="24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6.xml><?xml version="1.0" encoding="utf-8"?>
<a:theme xmlns:a="http://schemas.openxmlformats.org/drawingml/2006/main" name="25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7.xml><?xml version="1.0" encoding="utf-8"?>
<a:theme xmlns:a="http://schemas.openxmlformats.org/drawingml/2006/main" name="26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3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4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5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6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8.xml><?xml version="1.0" encoding="utf-8"?>
<a:theme xmlns:a="http://schemas.openxmlformats.org/drawingml/2006/main" name="7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9.xml><?xml version="1.0" encoding="utf-8"?>
<a:theme xmlns:a="http://schemas.openxmlformats.org/drawingml/2006/main" name="8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1536</TotalTime>
  <Words>1019</Words>
  <Application>Microsoft Office PowerPoint</Application>
  <PresentationFormat>Custom</PresentationFormat>
  <Paragraphs>90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27</vt:i4>
      </vt:variant>
      <vt:variant>
        <vt:lpstr>Slide Titles</vt:lpstr>
      </vt:variant>
      <vt:variant>
        <vt:i4>28</vt:i4>
      </vt:variant>
    </vt:vector>
  </HeadingPairs>
  <TitlesOfParts>
    <vt:vector size="55" baseType="lpstr">
      <vt:lpstr>Droplet</vt:lpstr>
      <vt:lpstr>1_Droplet</vt:lpstr>
      <vt:lpstr>2_Droplet</vt:lpstr>
      <vt:lpstr>3_Droplet</vt:lpstr>
      <vt:lpstr>4_Droplet</vt:lpstr>
      <vt:lpstr>5_Droplet</vt:lpstr>
      <vt:lpstr>6_Droplet</vt:lpstr>
      <vt:lpstr>7_Droplet</vt:lpstr>
      <vt:lpstr>8_Droplet</vt:lpstr>
      <vt:lpstr>9_Droplet</vt:lpstr>
      <vt:lpstr>10_Droplet</vt:lpstr>
      <vt:lpstr>11_Droplet</vt:lpstr>
      <vt:lpstr>12_Droplet</vt:lpstr>
      <vt:lpstr>13_Droplet</vt:lpstr>
      <vt:lpstr>14_Droplet</vt:lpstr>
      <vt:lpstr>15_Droplet</vt:lpstr>
      <vt:lpstr>16_Droplet</vt:lpstr>
      <vt:lpstr>17_Droplet</vt:lpstr>
      <vt:lpstr>18_Droplet</vt:lpstr>
      <vt:lpstr>19_Droplet</vt:lpstr>
      <vt:lpstr>20_Droplet</vt:lpstr>
      <vt:lpstr>21_Droplet</vt:lpstr>
      <vt:lpstr>22_Droplet</vt:lpstr>
      <vt:lpstr>23_Droplet</vt:lpstr>
      <vt:lpstr>24_Droplet</vt:lpstr>
      <vt:lpstr>25_Droplet</vt:lpstr>
      <vt:lpstr>26_Droplet</vt:lpstr>
      <vt:lpstr>Pan fo seren yn rhagori,  Fe fydd pawb a’i olwg arni, Pan ddêl unwaith gwmwl drosti, Ni fydd mwy o sôn amdani.</vt:lpstr>
      <vt:lpstr>Cefndir yr Ysgol</vt:lpstr>
      <vt:lpstr>Er hyn…..</vt:lpstr>
      <vt:lpstr>Er hyn…..</vt:lpstr>
      <vt:lpstr>PowerPoint Presentation</vt:lpstr>
      <vt:lpstr>PowerPoint Presentation</vt:lpstr>
      <vt:lpstr>Sut yr ydym yn llwyddo……</vt:lpstr>
      <vt:lpstr>GAD/GEY</vt:lpstr>
      <vt:lpstr>Datblygu Llafaredd</vt:lpstr>
      <vt:lpstr>PowerPoint Presentation</vt:lpstr>
      <vt:lpstr>Trafod Testun Siarad a Gwrando</vt:lpstr>
      <vt:lpstr>Datblygu Darllen</vt:lpstr>
      <vt:lpstr>Tric a Chlic / Dull Holdaway</vt:lpstr>
      <vt:lpstr>Rhestr Ymyrraeth / IRIS</vt:lpstr>
      <vt:lpstr>Mewn holiadur mynegodd 93.1% o ddisgyblion blwyddyn 4,5 a 6 eu bod yn mwynhau defnyddio Trugs a 100% yn meddwl fod Trugs yn gwella darllen.</vt:lpstr>
      <vt:lpstr>Darllen a Deall</vt:lpstr>
      <vt:lpstr>Posau Darllen</vt:lpstr>
      <vt:lpstr>Pwy ydw i…/ Beth fyddai angen?</vt:lpstr>
      <vt:lpstr>Nosweithiau Darllen / Dewch i Darllen</vt:lpstr>
      <vt:lpstr>Datblygu Ysgrifennu</vt:lpstr>
      <vt:lpstr>Datblygu Rhifedd</vt:lpstr>
      <vt:lpstr>Safmeds</vt:lpstr>
      <vt:lpstr>Gems / IRIS</vt:lpstr>
      <vt:lpstr>Nosweithiau Rhifedd i Rhieni</vt:lpstr>
      <vt:lpstr>Cardiau Saeth</vt:lpstr>
      <vt:lpstr>Numicon</vt:lpstr>
      <vt:lpstr>Diweddglo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 fo seren yn rhagori,- Cyflwyniad GWE</dc:title>
  <dc:creator>Einir Evans</dc:creator>
  <dc:description>Pan fo seren yn rhagori, _x000d_Fe fydd pawb a’i olwg arni,_x000d_Pan ddêl unwaith gwmwl drosti,_x000d_Ni fydd mwy o sôn amdani.</dc:description>
  <cp:lastModifiedBy>Maddocks Peter Gwyn (GwE)</cp:lastModifiedBy>
  <cp:revision>89</cp:revision>
  <cp:lastPrinted>2015-11-04T13:27:17Z</cp:lastPrinted>
  <dcterms:created xsi:type="dcterms:W3CDTF">2015-11-02T09:44:23Z</dcterms:created>
  <dcterms:modified xsi:type="dcterms:W3CDTF">2015-11-16T14:59:04Z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Pan fo seren yn rhagori,- Cyflwyniad GWE</vt:lpwstr>
  </property>
  <property fmtid="{D5CDD505-2E9C-101B-9397-08002B2CF9AE}" pid="3" name="SlideDescription">
    <vt:lpwstr>Pan fo seren yn rhagori, _x000d_Fe fydd pawb a’i olwg arni,_x000d_Pan ddêl unwaith gwmwl drosti,_x000d_Ni fydd mwy o sôn amdani.</vt:lpwstr>
  </property>
</Properties>
</file>