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2" r:id="rId1"/>
    <p:sldMasterId id="2147484380" r:id="rId2"/>
    <p:sldMasterId id="2147484392" r:id="rId3"/>
  </p:sldMasterIdLst>
  <p:notesMasterIdLst>
    <p:notesMasterId r:id="rId21"/>
  </p:notesMasterIdLst>
  <p:sldIdLst>
    <p:sldId id="316" r:id="rId4"/>
    <p:sldId id="317" r:id="rId5"/>
    <p:sldId id="277" r:id="rId6"/>
    <p:sldId id="281" r:id="rId7"/>
    <p:sldId id="282" r:id="rId8"/>
    <p:sldId id="309" r:id="rId9"/>
    <p:sldId id="283" r:id="rId10"/>
    <p:sldId id="284" r:id="rId11"/>
    <p:sldId id="285" r:id="rId12"/>
    <p:sldId id="289" r:id="rId13"/>
    <p:sldId id="288" r:id="rId14"/>
    <p:sldId id="290" r:id="rId15"/>
    <p:sldId id="291" r:id="rId16"/>
    <p:sldId id="293" r:id="rId17"/>
    <p:sldId id="310" r:id="rId18"/>
    <p:sldId id="314" r:id="rId19"/>
    <p:sldId id="31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IEREI Introduction - CH" id="{CA4E3454-DBFA-8745-BC95-AF45F05F6841}">
          <p14:sldIdLst>
            <p14:sldId id="316"/>
            <p14:sldId id="317"/>
          </p14:sldIdLst>
        </p14:section>
        <p14:section name="SAFMEDS - SH" id="{35041E7F-E9F6-7644-962B-CBA0F0FB76DE}">
          <p14:sldIdLst>
            <p14:sldId id="277"/>
            <p14:sldId id="281"/>
            <p14:sldId id="282"/>
            <p14:sldId id="309"/>
            <p14:sldId id="283"/>
            <p14:sldId id="284"/>
            <p14:sldId id="285"/>
            <p14:sldId id="289"/>
            <p14:sldId id="288"/>
            <p14:sldId id="290"/>
            <p14:sldId id="291"/>
            <p14:sldId id="293"/>
          </p14:sldIdLst>
        </p14:section>
        <p14:section name="Projects 17-18" id="{CCFB30B1-C43D-1848-84F5-2A13700C62CD}">
          <p14:sldIdLst>
            <p14:sldId id="310"/>
          </p14:sldIdLst>
        </p14:section>
        <p14:section name="Not in " id="{795A10BC-7882-B346-AB04-6AED06BF7300}">
          <p14:sldIdLst>
            <p14:sldId id="314"/>
            <p14:sldId id="31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9851" autoAdjust="0"/>
    <p:restoredTop sz="92857" autoAdjust="0"/>
  </p:normalViewPr>
  <p:slideViewPr>
    <p:cSldViewPr snapToGrid="0" snapToObjects="1">
      <p:cViewPr varScale="1">
        <p:scale>
          <a:sx n="75" d="100"/>
          <a:sy n="75" d="100"/>
        </p:scale>
        <p:origin x="-1890" y="-84"/>
      </p:cViewPr>
      <p:guideLst>
        <p:guide orient="horz" pos="2160"/>
        <p:guide pos="2880"/>
      </p:guideLst>
    </p:cSldViewPr>
  </p:slideViewPr>
  <p:outlineViewPr>
    <p:cViewPr>
      <p:scale>
        <a:sx n="33" d="100"/>
        <a:sy n="33" d="100"/>
      </p:scale>
      <p:origin x="0" y="-5208"/>
    </p:cViewPr>
  </p:outlineViewPr>
  <p:notesTextViewPr>
    <p:cViewPr>
      <p:scale>
        <a:sx n="100" d="100"/>
        <a:sy n="100" d="100"/>
      </p:scale>
      <p:origin x="0" y="0"/>
    </p:cViewPr>
  </p:notesTextViewPr>
  <p:sorterViewPr>
    <p:cViewPr>
      <p:scale>
        <a:sx n="164" d="100"/>
        <a:sy n="164" d="100"/>
      </p:scale>
      <p:origin x="0" y="0"/>
    </p:cViewPr>
  </p:sorterViewPr>
  <p:notesViewPr>
    <p:cSldViewPr snapToGrid="0" snapToObjects="1">
      <p:cViewPr varScale="1">
        <p:scale>
          <a:sx n="90" d="100"/>
          <a:sy n="90" d="100"/>
        </p:scale>
        <p:origin x="38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tacey%20Hunter\Desktop\STEM\SAFMEDS\Math%20SAFMEDS%20project\results\Friars\yr%207%20friars.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localhost\\Users\pss466\Desktop\SAFMEDS\RLC\Rhyl%20high\Rhyl%20High.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openxmlformats.org/officeDocument/2006/relationships/chartUserShapes" Target="../drawings/drawing2.xml"/><Relationship Id="rId1" Type="http://schemas.openxmlformats.org/officeDocument/2006/relationships/oleObject" Target="file:///\\localhost\\Users\pss466\Desktop\SAFMEDS\RLC\Llandulas\Ysgol%20Llandulas.xlsx" TargetMode="External"/><Relationship Id="rId4"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spPr>
            <a:solidFill>
              <a:srgbClr val="0070C0"/>
            </a:solidFill>
            <a:ln>
              <a:solidFill>
                <a:schemeClr val="tx1"/>
              </a:solidFill>
            </a:ln>
          </c:spPr>
          <c:invertIfNegative val="0"/>
          <c:val>
            <c:numRef>
              <c:f>improvement!$D$3:$D$40</c:f>
              <c:numCache>
                <c:formatCode>General</c:formatCode>
                <c:ptCount val="38"/>
                <c:pt idx="0">
                  <c:v>8</c:v>
                </c:pt>
                <c:pt idx="1">
                  <c:v>13</c:v>
                </c:pt>
                <c:pt idx="2">
                  <c:v>14</c:v>
                </c:pt>
                <c:pt idx="3">
                  <c:v>18</c:v>
                </c:pt>
                <c:pt idx="4">
                  <c:v>22</c:v>
                </c:pt>
                <c:pt idx="5">
                  <c:v>22</c:v>
                </c:pt>
                <c:pt idx="6">
                  <c:v>23</c:v>
                </c:pt>
                <c:pt idx="7">
                  <c:v>23</c:v>
                </c:pt>
                <c:pt idx="8">
                  <c:v>24</c:v>
                </c:pt>
                <c:pt idx="9">
                  <c:v>24</c:v>
                </c:pt>
                <c:pt idx="10">
                  <c:v>26</c:v>
                </c:pt>
                <c:pt idx="11">
                  <c:v>29</c:v>
                </c:pt>
                <c:pt idx="12">
                  <c:v>30</c:v>
                </c:pt>
                <c:pt idx="13">
                  <c:v>31</c:v>
                </c:pt>
                <c:pt idx="14">
                  <c:v>31</c:v>
                </c:pt>
                <c:pt idx="15">
                  <c:v>32</c:v>
                </c:pt>
                <c:pt idx="16">
                  <c:v>33</c:v>
                </c:pt>
                <c:pt idx="17">
                  <c:v>34</c:v>
                </c:pt>
                <c:pt idx="18">
                  <c:v>35</c:v>
                </c:pt>
                <c:pt idx="19">
                  <c:v>42</c:v>
                </c:pt>
                <c:pt idx="20">
                  <c:v>43</c:v>
                </c:pt>
                <c:pt idx="21">
                  <c:v>-1</c:v>
                </c:pt>
                <c:pt idx="22">
                  <c:v>0</c:v>
                </c:pt>
                <c:pt idx="23">
                  <c:v>1</c:v>
                </c:pt>
                <c:pt idx="24">
                  <c:v>1</c:v>
                </c:pt>
                <c:pt idx="25">
                  <c:v>1</c:v>
                </c:pt>
                <c:pt idx="26">
                  <c:v>2</c:v>
                </c:pt>
                <c:pt idx="27">
                  <c:v>3</c:v>
                </c:pt>
                <c:pt idx="28">
                  <c:v>6</c:v>
                </c:pt>
                <c:pt idx="29">
                  <c:v>6</c:v>
                </c:pt>
                <c:pt idx="30">
                  <c:v>6</c:v>
                </c:pt>
                <c:pt idx="31">
                  <c:v>7</c:v>
                </c:pt>
                <c:pt idx="32">
                  <c:v>7</c:v>
                </c:pt>
                <c:pt idx="33">
                  <c:v>9</c:v>
                </c:pt>
                <c:pt idx="34">
                  <c:v>9</c:v>
                </c:pt>
                <c:pt idx="35">
                  <c:v>12</c:v>
                </c:pt>
                <c:pt idx="36">
                  <c:v>13</c:v>
                </c:pt>
                <c:pt idx="37">
                  <c:v>17</c:v>
                </c:pt>
              </c:numCache>
            </c:numRef>
          </c:val>
        </c:ser>
        <c:dLbls>
          <c:showLegendKey val="0"/>
          <c:showVal val="0"/>
          <c:showCatName val="0"/>
          <c:showSerName val="0"/>
          <c:showPercent val="0"/>
          <c:showBubbleSize val="0"/>
        </c:dLbls>
        <c:gapWidth val="0"/>
        <c:axId val="230951552"/>
        <c:axId val="230961536"/>
      </c:barChart>
      <c:catAx>
        <c:axId val="230951552"/>
        <c:scaling>
          <c:orientation val="minMax"/>
        </c:scaling>
        <c:delete val="1"/>
        <c:axPos val="b"/>
        <c:majorTickMark val="out"/>
        <c:minorTickMark val="none"/>
        <c:tickLblPos val="nextTo"/>
        <c:crossAx val="230961536"/>
        <c:crosses val="autoZero"/>
        <c:auto val="1"/>
        <c:lblAlgn val="ctr"/>
        <c:lblOffset val="100"/>
        <c:noMultiLvlLbl val="0"/>
      </c:catAx>
      <c:valAx>
        <c:axId val="230961536"/>
        <c:scaling>
          <c:orientation val="minMax"/>
        </c:scaling>
        <c:delete val="0"/>
        <c:axPos val="l"/>
        <c:numFmt formatCode="General" sourceLinked="1"/>
        <c:majorTickMark val="out"/>
        <c:minorTickMark val="none"/>
        <c:tickLblPos val="nextTo"/>
        <c:crossAx val="2309515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7830926705793E-2"/>
          <c:y val="9.9171531735328597E-2"/>
          <c:w val="0.90856216907329401"/>
          <c:h val="0.71555073617160403"/>
        </c:manualLayout>
      </c:layout>
      <c:barChart>
        <c:barDir val="col"/>
        <c:grouping val="clustered"/>
        <c:varyColors val="0"/>
        <c:ser>
          <c:idx val="0"/>
          <c:order val="0"/>
          <c:tx>
            <c:strRef>
              <c:f>'Fluency probe addition '!$U$23</c:f>
              <c:strCache>
                <c:ptCount val="1"/>
                <c:pt idx="0">
                  <c:v>SAFMEDS</c:v>
                </c:pt>
              </c:strCache>
            </c:strRef>
          </c:tx>
          <c:spPr>
            <a:solidFill>
              <a:schemeClr val="accent1"/>
            </a:solidFill>
            <a:ln>
              <a:noFill/>
            </a:ln>
            <a:effectLst/>
          </c:spPr>
          <c:invertIfNegative val="0"/>
          <c:cat>
            <c:strRef>
              <c:f>'Fluency probe addition '!$V$22:$W$22</c:f>
              <c:strCache>
                <c:ptCount val="2"/>
                <c:pt idx="0">
                  <c:v>Pre</c:v>
                </c:pt>
                <c:pt idx="1">
                  <c:v>Post</c:v>
                </c:pt>
              </c:strCache>
            </c:strRef>
          </c:cat>
          <c:val>
            <c:numRef>
              <c:f>'Fluency probe addition '!$V$23:$W$23</c:f>
              <c:numCache>
                <c:formatCode>General</c:formatCode>
                <c:ptCount val="2"/>
                <c:pt idx="0">
                  <c:v>2.5</c:v>
                </c:pt>
                <c:pt idx="1">
                  <c:v>6.5</c:v>
                </c:pt>
              </c:numCache>
            </c:numRef>
          </c:val>
        </c:ser>
        <c:ser>
          <c:idx val="1"/>
          <c:order val="1"/>
          <c:tx>
            <c:strRef>
              <c:f>'Fluency probe addition '!$U$24</c:f>
              <c:strCache>
                <c:ptCount val="1"/>
                <c:pt idx="0">
                  <c:v>No SAFMEDS</c:v>
                </c:pt>
              </c:strCache>
            </c:strRef>
          </c:tx>
          <c:spPr>
            <a:solidFill>
              <a:srgbClr val="0070C0"/>
            </a:solidFill>
            <a:ln>
              <a:noFill/>
            </a:ln>
            <a:effectLst/>
          </c:spPr>
          <c:invertIfNegative val="0"/>
          <c:cat>
            <c:strRef>
              <c:f>'Fluency probe addition '!$V$22:$W$22</c:f>
              <c:strCache>
                <c:ptCount val="2"/>
                <c:pt idx="0">
                  <c:v>Pre</c:v>
                </c:pt>
                <c:pt idx="1">
                  <c:v>Post</c:v>
                </c:pt>
              </c:strCache>
            </c:strRef>
          </c:cat>
          <c:val>
            <c:numRef>
              <c:f>'Fluency probe addition '!$V$24:$W$24</c:f>
              <c:numCache>
                <c:formatCode>General</c:formatCode>
                <c:ptCount val="2"/>
                <c:pt idx="0">
                  <c:v>5.4838709677419351</c:v>
                </c:pt>
                <c:pt idx="1">
                  <c:v>5.5483870967741939</c:v>
                </c:pt>
              </c:numCache>
            </c:numRef>
          </c:val>
        </c:ser>
        <c:dLbls>
          <c:showLegendKey val="0"/>
          <c:showVal val="0"/>
          <c:showCatName val="0"/>
          <c:showSerName val="0"/>
          <c:showPercent val="0"/>
          <c:showBubbleSize val="0"/>
        </c:dLbls>
        <c:gapWidth val="219"/>
        <c:overlap val="-27"/>
        <c:axId val="232088704"/>
        <c:axId val="232090240"/>
      </c:barChart>
      <c:catAx>
        <c:axId val="23208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2090240"/>
        <c:crosses val="autoZero"/>
        <c:auto val="1"/>
        <c:lblAlgn val="ctr"/>
        <c:lblOffset val="100"/>
        <c:noMultiLvlLbl val="0"/>
      </c:catAx>
      <c:valAx>
        <c:axId val="232090240"/>
        <c:scaling>
          <c:orientation val="minMax"/>
          <c:max val="1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smtClean="0"/>
                  <a:t>Number correct</a:t>
                </a:r>
                <a:endParaRPr lang="en-US" sz="1400" baseline="0" dirty="0"/>
              </a:p>
            </c:rich>
          </c:tx>
          <c:layout>
            <c:manualLayout>
              <c:xMode val="edge"/>
              <c:yMode val="edge"/>
              <c:x val="1.7619095965120998E-2"/>
              <c:y val="0.28308170588275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20887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8423738590856103E-2"/>
          <c:y val="0.10833827511746801"/>
          <c:w val="0.24098155767162299"/>
          <c:h val="0.2573470744933710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8095472440899"/>
          <c:y val="9.7222222222222196E-2"/>
          <c:w val="0.84591904527559103"/>
          <c:h val="0.69605465938797695"/>
        </c:manualLayout>
      </c:layout>
      <c:barChart>
        <c:barDir val="col"/>
        <c:grouping val="clustered"/>
        <c:varyColors val="0"/>
        <c:ser>
          <c:idx val="0"/>
          <c:order val="0"/>
          <c:tx>
            <c:strRef>
              <c:f>Addition!$R$15</c:f>
              <c:strCache>
                <c:ptCount val="1"/>
                <c:pt idx="0">
                  <c:v>SAFMEDS</c:v>
                </c:pt>
              </c:strCache>
            </c:strRef>
          </c:tx>
          <c:spPr>
            <a:solidFill>
              <a:schemeClr val="accent1"/>
            </a:solidFill>
            <a:ln>
              <a:noFill/>
            </a:ln>
            <a:effectLst/>
          </c:spPr>
          <c:invertIfNegative val="0"/>
          <c:cat>
            <c:strRef>
              <c:f>Addition!$S$14:$T$14</c:f>
              <c:strCache>
                <c:ptCount val="2"/>
                <c:pt idx="0">
                  <c:v>pre</c:v>
                </c:pt>
                <c:pt idx="1">
                  <c:v>post</c:v>
                </c:pt>
              </c:strCache>
            </c:strRef>
          </c:cat>
          <c:val>
            <c:numRef>
              <c:f>Addition!$S$15:$T$15</c:f>
              <c:numCache>
                <c:formatCode>General</c:formatCode>
                <c:ptCount val="2"/>
                <c:pt idx="0">
                  <c:v>2.7</c:v>
                </c:pt>
                <c:pt idx="1">
                  <c:v>5.5</c:v>
                </c:pt>
              </c:numCache>
            </c:numRef>
          </c:val>
        </c:ser>
        <c:ser>
          <c:idx val="1"/>
          <c:order val="1"/>
          <c:tx>
            <c:strRef>
              <c:f>Addition!$R$16</c:f>
              <c:strCache>
                <c:ptCount val="1"/>
                <c:pt idx="0">
                  <c:v>No SAFMEDS</c:v>
                </c:pt>
              </c:strCache>
            </c:strRef>
          </c:tx>
          <c:spPr>
            <a:solidFill>
              <a:srgbClr val="0070C0"/>
            </a:solidFill>
            <a:ln>
              <a:noFill/>
            </a:ln>
            <a:effectLst/>
          </c:spPr>
          <c:invertIfNegative val="0"/>
          <c:cat>
            <c:strRef>
              <c:f>Addition!$S$14:$T$14</c:f>
              <c:strCache>
                <c:ptCount val="2"/>
                <c:pt idx="0">
                  <c:v>pre</c:v>
                </c:pt>
                <c:pt idx="1">
                  <c:v>post</c:v>
                </c:pt>
              </c:strCache>
            </c:strRef>
          </c:cat>
          <c:val>
            <c:numRef>
              <c:f>Addition!$S$16:$T$16</c:f>
              <c:numCache>
                <c:formatCode>General</c:formatCode>
                <c:ptCount val="2"/>
                <c:pt idx="0">
                  <c:v>3.384615384615385</c:v>
                </c:pt>
                <c:pt idx="1">
                  <c:v>4.6923076923076916</c:v>
                </c:pt>
              </c:numCache>
            </c:numRef>
          </c:val>
        </c:ser>
        <c:dLbls>
          <c:showLegendKey val="0"/>
          <c:showVal val="0"/>
          <c:showCatName val="0"/>
          <c:showSerName val="0"/>
          <c:showPercent val="0"/>
          <c:showBubbleSize val="0"/>
        </c:dLbls>
        <c:gapWidth val="219"/>
        <c:overlap val="-27"/>
        <c:axId val="234428672"/>
        <c:axId val="234434560"/>
      </c:barChart>
      <c:catAx>
        <c:axId val="23442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434560"/>
        <c:crosses val="autoZero"/>
        <c:auto val="1"/>
        <c:lblAlgn val="ctr"/>
        <c:lblOffset val="100"/>
        <c:noMultiLvlLbl val="0"/>
      </c:catAx>
      <c:valAx>
        <c:axId val="234434560"/>
        <c:scaling>
          <c:orientation val="minMax"/>
          <c:max val="10"/>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4428672"/>
        <c:crosses val="autoZero"/>
        <c:crossBetween val="between"/>
      </c:valAx>
      <c:spPr>
        <a:noFill/>
        <a:ln>
          <a:noFill/>
        </a:ln>
        <a:effectLst/>
      </c:spPr>
    </c:plotArea>
    <c:legend>
      <c:legendPos val="b"/>
      <c:layout>
        <c:manualLayout>
          <c:xMode val="edge"/>
          <c:yMode val="edge"/>
          <c:x val="9.5820620078740107E-2"/>
          <c:y val="7.3110568911412099E-2"/>
          <c:w val="0.21304625984252001"/>
          <c:h val="0.28206809638648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0.035</cdr:x>
      <cdr:y>0.74933</cdr:y>
    </cdr:from>
    <cdr:to>
      <cdr:x>0.97999</cdr:x>
      <cdr:y>0.75814</cdr:y>
    </cdr:to>
    <cdr:cxnSp macro="">
      <cdr:nvCxnSpPr>
        <cdr:cNvPr id="2" name="Straight Connector 1"/>
        <cdr:cNvCxnSpPr/>
      </cdr:nvCxnSpPr>
      <cdr:spPr>
        <a:xfrm xmlns:a="http://schemas.openxmlformats.org/drawingml/2006/main" flipV="1">
          <a:off x="288032" y="3240360"/>
          <a:ext cx="7776864" cy="38100"/>
        </a:xfrm>
        <a:prstGeom xmlns:a="http://schemas.openxmlformats.org/drawingml/2006/main" prst="line">
          <a:avLst/>
        </a:prstGeom>
        <a:ln xmlns:a="http://schemas.openxmlformats.org/drawingml/2006/main">
          <a:solidFill>
            <a:schemeClr val="tx1"/>
          </a:solidFill>
          <a:prstDash val="sys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0.56874</cdr:x>
      <cdr:y>0.01665</cdr:y>
    </cdr:from>
    <cdr:to>
      <cdr:x>0.56874</cdr:x>
      <cdr:y>1</cdr:y>
    </cdr:to>
    <cdr:cxnSp macro="">
      <cdr:nvCxnSpPr>
        <cdr:cNvPr id="4" name="Straight Connector 3"/>
        <cdr:cNvCxnSpPr/>
      </cdr:nvCxnSpPr>
      <cdr:spPr>
        <a:xfrm xmlns:a="http://schemas.openxmlformats.org/drawingml/2006/main">
          <a:off x="4680520" y="72000"/>
          <a:ext cx="0" cy="42523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0.13125</cdr:x>
      <cdr:y>0.06661</cdr:y>
    </cdr:from>
    <cdr:to>
      <cdr:x>0.40249</cdr:x>
      <cdr:y>0.16652</cdr:y>
    </cdr:to>
    <cdr:sp macro="" textlink="">
      <cdr:nvSpPr>
        <cdr:cNvPr id="6" name="TextBox 5"/>
        <cdr:cNvSpPr txBox="1"/>
      </cdr:nvSpPr>
      <cdr:spPr>
        <a:xfrm xmlns:a="http://schemas.openxmlformats.org/drawingml/2006/main">
          <a:off x="1080120" y="288032"/>
          <a:ext cx="223224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smtClean="0"/>
            <a:t>Experimental</a:t>
          </a:r>
          <a:r>
            <a:rPr lang="en-GB" sz="1100" dirty="0" smtClean="0"/>
            <a:t> </a:t>
          </a:r>
          <a:endParaRPr lang="en-GB" sz="1100" dirty="0"/>
        </a:p>
      </cdr:txBody>
    </cdr:sp>
  </cdr:relSizeAnchor>
  <cdr:relSizeAnchor xmlns:cdr="http://schemas.openxmlformats.org/drawingml/2006/chartDrawing">
    <cdr:from>
      <cdr:x>0.63874</cdr:x>
      <cdr:y>0.04996</cdr:y>
    </cdr:from>
    <cdr:to>
      <cdr:x>0.95374</cdr:x>
      <cdr:y>0.28308</cdr:y>
    </cdr:to>
    <cdr:sp macro="" textlink="">
      <cdr:nvSpPr>
        <cdr:cNvPr id="7" name="TextBox 6"/>
        <cdr:cNvSpPr txBox="1"/>
      </cdr:nvSpPr>
      <cdr:spPr>
        <a:xfrm xmlns:a="http://schemas.openxmlformats.org/drawingml/2006/main">
          <a:off x="5256584" y="216024"/>
          <a:ext cx="2592288" cy="1008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smtClean="0"/>
            <a:t>Contro</a:t>
          </a:r>
          <a:r>
            <a:rPr lang="en-GB" dirty="0"/>
            <a:t>l</a:t>
          </a:r>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0.0261</cdr:x>
      <cdr:y>0</cdr:y>
    </cdr:from>
    <cdr:to>
      <cdr:x>0.08698</cdr:x>
      <cdr:y>0.64161</cdr:y>
    </cdr:to>
    <cdr:sp macro="" textlink="">
      <cdr:nvSpPr>
        <cdr:cNvPr id="2" name="TextBox 1"/>
        <cdr:cNvSpPr txBox="1"/>
      </cdr:nvSpPr>
      <cdr:spPr>
        <a:xfrm xmlns:a="http://schemas.openxmlformats.org/drawingml/2006/main" rot="16200000">
          <a:off x="-810431" y="1022578"/>
          <a:ext cx="2540003" cy="4948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Mean number correct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1BAB0-F04F-E843-B725-FC1DAE2ABE39}" type="datetimeFigureOut">
              <a:rPr lang="en-US" smtClean="0"/>
              <a:t>3/22/2017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A6C0B-0077-114D-9FAA-8CAC900BA395}" type="slidenum">
              <a:rPr lang="en-GB" smtClean="0"/>
              <a:t>‹#›</a:t>
            </a:fld>
            <a:endParaRPr lang="en-GB"/>
          </a:p>
        </p:txBody>
      </p:sp>
    </p:spTree>
    <p:extLst>
      <p:ext uri="{BB962C8B-B14F-4D97-AF65-F5344CB8AC3E}">
        <p14:creationId xmlns:p14="http://schemas.microsoft.com/office/powerpoint/2010/main" val="2872731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DA6C0B-0077-114D-9FAA-8CAC900BA395}" type="slidenum">
              <a:rPr lang="en-GB" smtClean="0"/>
              <a:t>3</a:t>
            </a:fld>
            <a:endParaRPr lang="en-GB"/>
          </a:p>
        </p:txBody>
      </p:sp>
    </p:spTree>
    <p:extLst>
      <p:ext uri="{BB962C8B-B14F-4D97-AF65-F5344CB8AC3E}">
        <p14:creationId xmlns:p14="http://schemas.microsoft.com/office/powerpoint/2010/main" val="362804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learner knows best, if the student is not progressing</a:t>
            </a:r>
            <a:r>
              <a:rPr lang="en-GB" baseline="0" dirty="0" smtClean="0"/>
              <a:t> then the form of teaching is not appropriate for that particular individual. </a:t>
            </a:r>
          </a:p>
          <a:p>
            <a:endParaRPr lang="en-GB" baseline="0" dirty="0" smtClean="0"/>
          </a:p>
          <a:p>
            <a:r>
              <a:rPr lang="en-GB" baseline="0" dirty="0" smtClean="0"/>
              <a:t>Rate is used as a measure – number of responses per minute</a:t>
            </a:r>
          </a:p>
          <a:p>
            <a:endParaRPr lang="en-GB" baseline="0" dirty="0" smtClean="0"/>
          </a:p>
          <a:p>
            <a:r>
              <a:rPr lang="en-GB" baseline="0" dirty="0" smtClean="0"/>
              <a:t>Each timing is recorded and students scores are also charted</a:t>
            </a:r>
          </a:p>
          <a:p>
            <a:endParaRPr lang="en-GB" baseline="0" dirty="0" smtClean="0"/>
          </a:p>
          <a:p>
            <a:r>
              <a:rPr lang="en-GB" baseline="0" dirty="0" smtClean="0"/>
              <a:t>The timing element allows to assess not only acquisition but fluency</a:t>
            </a:r>
          </a:p>
          <a:p>
            <a:endParaRPr lang="en-GB" baseline="0" dirty="0" smtClean="0"/>
          </a:p>
          <a:p>
            <a:r>
              <a:rPr lang="en-GB" baseline="0" dirty="0" smtClean="0"/>
              <a:t>Providing immediate and corrective feedback has been shown to be vital in learning.</a:t>
            </a:r>
            <a:endParaRPr lang="en-GB" dirty="0"/>
          </a:p>
        </p:txBody>
      </p:sp>
      <p:sp>
        <p:nvSpPr>
          <p:cNvPr id="4" name="Slide Number Placeholder 3"/>
          <p:cNvSpPr>
            <a:spLocks noGrp="1"/>
          </p:cNvSpPr>
          <p:nvPr>
            <p:ph type="sldNum" sz="quarter" idx="10"/>
          </p:nvPr>
        </p:nvSpPr>
        <p:spPr/>
        <p:txBody>
          <a:bodyPr/>
          <a:lstStyle/>
          <a:p>
            <a:fld id="{E61FE079-BBCF-44B3-A6E5-A04F8F5D7053}" type="slidenum">
              <a:rPr lang="en-GB" smtClean="0"/>
              <a:t>4</a:t>
            </a:fld>
            <a:endParaRPr lang="en-GB"/>
          </a:p>
        </p:txBody>
      </p:sp>
    </p:spTree>
    <p:extLst>
      <p:ext uri="{BB962C8B-B14F-4D97-AF65-F5344CB8AC3E}">
        <p14:creationId xmlns:p14="http://schemas.microsoft.com/office/powerpoint/2010/main" val="34414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SAFMEDS</a:t>
            </a:r>
            <a:r>
              <a:rPr lang="en-GB" baseline="0" dirty="0" smtClean="0"/>
              <a:t> – which stands for say all fast minute everyday shuffled are a set of flashcards which was developed by Graf and </a:t>
            </a:r>
            <a:r>
              <a:rPr lang="en-GB" baseline="0" dirty="0" err="1" smtClean="0"/>
              <a:t>Lindsley</a:t>
            </a:r>
            <a:r>
              <a:rPr lang="en-GB" baseline="0" dirty="0" smtClean="0"/>
              <a:t> are a practice and assessment procedure to help students learn key facts (Graf &amp; </a:t>
            </a:r>
            <a:r>
              <a:rPr lang="en-GB" baseline="0" dirty="0" err="1" smtClean="0"/>
              <a:t>Lindsley</a:t>
            </a:r>
            <a:r>
              <a:rPr lang="en-GB" baseline="0" dirty="0" smtClean="0"/>
              <a:t> 2002). SAFMEDS have a question on the front of the card and the corresponding answer on the back, this provides the learner immediate feedback. SAFMEDS are usually timed in one minute time frames, this allows fluency to be measures, it also adds a game element for the learner. Learners record their scores on tables and SCC this allows the student and teacher to monitor daily learning and also provides a visual representation of their learning.</a:t>
            </a:r>
          </a:p>
          <a:p>
            <a:endParaRPr lang="en-GB" baseline="0" dirty="0" smtClean="0"/>
          </a:p>
        </p:txBody>
      </p:sp>
      <p:sp>
        <p:nvSpPr>
          <p:cNvPr id="4" name="Slide Number Placeholder 3"/>
          <p:cNvSpPr>
            <a:spLocks noGrp="1"/>
          </p:cNvSpPr>
          <p:nvPr>
            <p:ph type="sldNum" sz="quarter" idx="10"/>
          </p:nvPr>
        </p:nvSpPr>
        <p:spPr/>
        <p:txBody>
          <a:bodyPr/>
          <a:lstStyle/>
          <a:p>
            <a:fld id="{E61FE079-BBCF-44B3-A6E5-A04F8F5D7053}" type="slidenum">
              <a:rPr lang="en-GB" smtClean="0"/>
              <a:t>5</a:t>
            </a:fld>
            <a:endParaRPr lang="en-GB"/>
          </a:p>
        </p:txBody>
      </p:sp>
    </p:spTree>
    <p:extLst>
      <p:ext uri="{BB962C8B-B14F-4D97-AF65-F5344CB8AC3E}">
        <p14:creationId xmlns:p14="http://schemas.microsoft.com/office/powerpoint/2010/main" val="114666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1FE079-BBCF-44B3-A6E5-A04F8F5D7053}" type="slidenum">
              <a:rPr lang="en-GB" smtClean="0"/>
              <a:t>8</a:t>
            </a:fld>
            <a:endParaRPr lang="en-GB"/>
          </a:p>
        </p:txBody>
      </p:sp>
    </p:spTree>
    <p:extLst>
      <p:ext uri="{BB962C8B-B14F-4D97-AF65-F5344CB8AC3E}">
        <p14:creationId xmlns:p14="http://schemas.microsoft.com/office/powerpoint/2010/main" val="32477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r>
              <a:rPr lang="en-GB" dirty="0"/>
              <a:t>218 primary school students aged 6-11 took part in this research. The research was conducted in North wales. In Wales new maths test were introduced into the curriculum, the SAFMEDS were based on the new tests. All teachers and students were fully trained in the use of SAFMEDS prior to the intervention. All students completed a pre-test which was developed by the researcher which used the same questions as the SAFMEDS, students were given 10 minutes to complete the pre-test. Students worked in pairs completing the SAFMEDS, with one student taking the role as the timer and the other student completing the SAFMEDS. Students would look at the question and say the answer out loud, they would then turn the card over to see if they had answered correctly. If the student had answered correctly they would place the card in their correct pile, however if the student answered the question incorrectly they would then read the correct answer out loud and put the card in their not yet pile. After the one minute timing the student would stop and count both piles, the students would record their answers on their table and after completing all four one minute timings the student would then chart their best score. </a:t>
            </a:r>
          </a:p>
          <a:p>
            <a:r>
              <a:rPr lang="en-GB" dirty="0"/>
              <a:t>After the 4 week intervention all students completed the post-test which was identical to the pre-test. Students also completed the same test one month and six months after the post-test. </a:t>
            </a:r>
          </a:p>
          <a:p>
            <a:endParaRPr lang="en-US" dirty="0"/>
          </a:p>
        </p:txBody>
      </p:sp>
      <p:sp>
        <p:nvSpPr>
          <p:cNvPr id="4" name="Slide Number Placeholder 3"/>
          <p:cNvSpPr>
            <a:spLocks noGrp="1"/>
          </p:cNvSpPr>
          <p:nvPr>
            <p:ph type="sldNum" sz="quarter" idx="10"/>
          </p:nvPr>
        </p:nvSpPr>
        <p:spPr/>
        <p:txBody>
          <a:bodyPr/>
          <a:lstStyle/>
          <a:p>
            <a:fld id="{E61FE079-BBCF-44B3-A6E5-A04F8F5D7053}" type="slidenum">
              <a:rPr lang="en-GB" smtClean="0"/>
              <a:t>9</a:t>
            </a:fld>
            <a:endParaRPr lang="en-GB"/>
          </a:p>
        </p:txBody>
      </p:sp>
    </p:spTree>
    <p:extLst>
      <p:ext uri="{BB962C8B-B14F-4D97-AF65-F5344CB8AC3E}">
        <p14:creationId xmlns:p14="http://schemas.microsoft.com/office/powerpoint/2010/main" val="83386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Classwide results</a:t>
            </a:r>
            <a:r>
              <a:rPr lang="en-GB" baseline="0" dirty="0" smtClean="0"/>
              <a:t> – primary school</a:t>
            </a:r>
            <a:endParaRPr lang="en-GB" dirty="0"/>
          </a:p>
        </p:txBody>
      </p:sp>
      <p:sp>
        <p:nvSpPr>
          <p:cNvPr id="4" name="Slide Number Placeholder 3"/>
          <p:cNvSpPr>
            <a:spLocks noGrp="1"/>
          </p:cNvSpPr>
          <p:nvPr>
            <p:ph type="sldNum" sz="quarter" idx="10"/>
          </p:nvPr>
        </p:nvSpPr>
        <p:spPr/>
        <p:txBody>
          <a:bodyPr/>
          <a:lstStyle/>
          <a:p>
            <a:fld id="{E61FE079-BBCF-44B3-A6E5-A04F8F5D7053}" type="slidenum">
              <a:rPr lang="en-GB" smtClean="0"/>
              <a:t>10</a:t>
            </a:fld>
            <a:endParaRPr lang="en-GB"/>
          </a:p>
        </p:txBody>
      </p:sp>
    </p:spTree>
    <p:extLst>
      <p:ext uri="{BB962C8B-B14F-4D97-AF65-F5344CB8AC3E}">
        <p14:creationId xmlns:p14="http://schemas.microsoft.com/office/powerpoint/2010/main" val="36239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E61FE079-BBCF-44B3-A6E5-A04F8F5D7053}" type="slidenum">
              <a:rPr lang="en-GB" smtClean="0"/>
              <a:t>11</a:t>
            </a:fld>
            <a:endParaRPr lang="en-GB"/>
          </a:p>
        </p:txBody>
      </p:sp>
    </p:spTree>
    <p:extLst>
      <p:ext uri="{BB962C8B-B14F-4D97-AF65-F5344CB8AC3E}">
        <p14:creationId xmlns:p14="http://schemas.microsoft.com/office/powerpoint/2010/main" val="130259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DA6C0B-0077-114D-9FAA-8CAC900BA395}" type="slidenum">
              <a:rPr lang="en-GB" smtClean="0"/>
              <a:t>13</a:t>
            </a:fld>
            <a:endParaRPr lang="en-GB"/>
          </a:p>
        </p:txBody>
      </p:sp>
    </p:spTree>
    <p:extLst>
      <p:ext uri="{BB962C8B-B14F-4D97-AF65-F5344CB8AC3E}">
        <p14:creationId xmlns:p14="http://schemas.microsoft.com/office/powerpoint/2010/main" val="1766755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7290E63C-C9CE-F44B-99CF-6E7A4C8C229E}" type="datetimeFigureOut">
              <a:rPr lang="en-US" smtClean="0"/>
              <a:t>3/22/2017</a:t>
            </a:fld>
            <a:endParaRPr lang="en-GB"/>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GB"/>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D01F9C1-2F40-D14B-94A8-E21CD9FC1DAF}" type="slidenum">
              <a:rPr lang="en-GB" smtClean="0"/>
              <a:t>‹#›</a:t>
            </a:fld>
            <a:endParaRPr lang="en-GB"/>
          </a:p>
        </p:txBody>
      </p:sp>
    </p:spTree>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0E63C-C9CE-F44B-99CF-6E7A4C8C229E}" type="datetimeFigureOut">
              <a:rPr lang="en-US" smtClean="0"/>
              <a:t>3/22/2017</a:t>
            </a:fld>
            <a:endParaRPr lang="en-GB"/>
          </a:p>
        </p:txBody>
      </p:sp>
      <p:sp>
        <p:nvSpPr>
          <p:cNvPr id="6" name="Footer Placeholder 5"/>
          <p:cNvSpPr>
            <a:spLocks noGrp="1"/>
          </p:cNvSpPr>
          <p:nvPr>
            <p:ph type="ftr" sz="quarter" idx="11"/>
          </p:nvPr>
        </p:nvSpPr>
        <p:spPr/>
        <p:txBody>
          <a:bodyPr/>
          <a:lstStyle/>
          <a:p>
            <a:endParaRPr lang="en-GB"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0E63C-C9CE-F44B-99CF-6E7A4C8C229E}" type="datetimeFigureOut">
              <a:rPr lang="en-US" smtClean="0"/>
              <a:t>3/22/2017</a:t>
            </a:fld>
            <a:endParaRPr lang="en-GB"/>
          </a:p>
        </p:txBody>
      </p:sp>
      <p:sp>
        <p:nvSpPr>
          <p:cNvPr id="5" name="Footer Placeholder 4"/>
          <p:cNvSpPr>
            <a:spLocks noGrp="1"/>
          </p:cNvSpPr>
          <p:nvPr>
            <p:ph type="ftr" sz="quarter" idx="11"/>
          </p:nvPr>
        </p:nvSpPr>
        <p:spPr/>
        <p:txBody>
          <a:bodyPr/>
          <a:lstStyle/>
          <a:p>
            <a:endParaRPr lang="en-GB"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0E63C-C9CE-F44B-99CF-6E7A4C8C229E}" type="datetimeFigureOut">
              <a:rPr lang="en-US" smtClean="0"/>
              <a:t>3/22/2017</a:t>
            </a:fld>
            <a:endParaRPr lang="en-GB"/>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0E63C-C9CE-F44B-99CF-6E7A4C8C229E}" type="datetimeFigureOut">
              <a:rPr lang="en-US" smtClean="0"/>
              <a:t>3/22/2017</a:t>
            </a:fld>
            <a:endParaRPr lang="en-GB"/>
          </a:p>
        </p:txBody>
      </p:sp>
      <p:sp>
        <p:nvSpPr>
          <p:cNvPr id="5" name="Footer Placeholder 4"/>
          <p:cNvSpPr>
            <a:spLocks noGrp="1"/>
          </p:cNvSpPr>
          <p:nvPr>
            <p:ph type="ftr" sz="quarter" idx="11"/>
          </p:nvPr>
        </p:nvSpPr>
        <p:spPr/>
        <p:txBody>
          <a:bodyPr/>
          <a:lstStyle/>
          <a:p>
            <a:endParaRPr lang="en-GB"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290E63C-C9CE-F44B-99CF-6E7A4C8C229E}" type="datetimeFigureOut">
              <a:rPr lang="en-US" smtClean="0"/>
              <a:t>3/22/2017</a:t>
            </a:fld>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290E63C-C9CE-F44B-99CF-6E7A4C8C229E}" type="datetimeFigureOut">
              <a:rPr lang="en-US" smtClean="0"/>
              <a:t>3/22/2017</a:t>
            </a:fld>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7290E63C-C9CE-F44B-99CF-6E7A4C8C229E}" type="datetimeFigureOut">
              <a:rPr lang="en-US" smtClean="0"/>
              <a:t>3/22/2017</a:t>
            </a:fld>
            <a:endParaRPr lang="en-GB"/>
          </a:p>
        </p:txBody>
      </p:sp>
      <p:sp>
        <p:nvSpPr>
          <p:cNvPr id="5" name="Footer Placeholder 4"/>
          <p:cNvSpPr>
            <a:spLocks noGrp="1"/>
          </p:cNvSpPr>
          <p:nvPr>
            <p:ph type="ftr" sz="quarter" idx="11"/>
          </p:nvPr>
        </p:nvSpPr>
        <p:spPr>
          <a:xfrm>
            <a:off x="516133" y="6387910"/>
            <a:ext cx="3859795" cy="228660"/>
          </a:xfrm>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90E63C-C9CE-F44B-99CF-6E7A4C8C229E}" type="datetimeFigureOut">
              <a:rPr lang="en-US" smtClean="0"/>
              <a:t>3/22/2017</a:t>
            </a:fld>
            <a:endParaRPr lang="en-GB"/>
          </a:p>
        </p:txBody>
      </p:sp>
      <p:sp>
        <p:nvSpPr>
          <p:cNvPr id="5" name="Footer Placeholder 4"/>
          <p:cNvSpPr>
            <a:spLocks noGrp="1"/>
          </p:cNvSpPr>
          <p:nvPr>
            <p:ph type="ftr" sz="quarter" idx="11"/>
          </p:nvPr>
        </p:nvSpPr>
        <p:spPr>
          <a:xfrm>
            <a:off x="538546" y="6365498"/>
            <a:ext cx="3859795" cy="228660"/>
          </a:xfrm>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extLst>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57448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11739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90E63C-C9CE-F44B-99CF-6E7A4C8C229E}" type="datetimeFigureOut">
              <a:rPr lang="en-US" smtClean="0"/>
              <a:t>3/22/2017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23443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89693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939675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104481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24079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273532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53531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51561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1058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71676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0E63C-C9CE-F44B-99CF-6E7A4C8C229E}" type="datetimeFigureOut">
              <a:rPr lang="en-US" smtClean="0"/>
              <a:t>3/22/2017</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085391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23535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17314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940698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927068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8135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872608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823535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149198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84074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90E63C-C9CE-F44B-99CF-6E7A4C8C229E}" type="datetimeFigureOut">
              <a:rPr lang="en-US" smtClean="0"/>
              <a:t>3/22/2017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290E63C-C9CE-F44B-99CF-6E7A4C8C229E}" type="datetimeFigureOut">
              <a:rPr lang="en-US" smtClean="0"/>
              <a:t>3/22/2017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290E63C-C9CE-F44B-99CF-6E7A4C8C229E}" type="datetimeFigureOut">
              <a:rPr lang="en-US" smtClean="0"/>
              <a:t>3/22/2017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D01F9C1-2F40-D14B-94A8-E21CD9FC1DA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7290E63C-C9CE-F44B-99CF-6E7A4C8C229E}" type="datetimeFigureOut">
              <a:rPr lang="en-US" smtClean="0"/>
              <a:t>3/22/2017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0E63C-C9CE-F44B-99CF-6E7A4C8C229E}" type="datetimeFigureOut">
              <a:rPr lang="en-US" smtClean="0"/>
              <a:t>3/22/2017</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0E63C-C9CE-F44B-99CF-6E7A4C8C229E}" type="datetimeFigureOut">
              <a:rPr lang="en-US" smtClean="0"/>
              <a:t>3/22/2017</a:t>
            </a:fld>
            <a:endParaRPr lang="en-GB"/>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D01F9C1-2F40-D14B-94A8-E21CD9FC1DA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package" Target="../embeddings/Microsoft_Word_Document1.docx"/><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vmlDrawing" Target="../drawings/vmlDrawing2.vml"/><Relationship Id="rId1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17" Type="http://schemas.openxmlformats.org/officeDocument/2006/relationships/package" Target="../embeddings/Microsoft_Word_Document2.docx"/><Relationship Id="rId2" Type="http://schemas.openxmlformats.org/officeDocument/2006/relationships/slideLayout" Target="../slideLayouts/slideLayout19.xml"/><Relationship Id="rId16" Type="http://schemas.openxmlformats.org/officeDocument/2006/relationships/oleObject" Target="../embeddings/oleObject2.bin"/><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7290E63C-C9CE-F44B-99CF-6E7A4C8C229E}" type="datetimeFigureOut">
              <a:rPr lang="en-US" smtClean="0"/>
              <a:t>3/22/2017</a:t>
            </a:fld>
            <a:endParaRPr lang="en-GB"/>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D01F9C1-2F40-D14B-94A8-E21CD9FC1DAF}" type="slidenum">
              <a:rPr lang="en-GB" smtClean="0"/>
              <a:t>‹#›</a:t>
            </a:fld>
            <a:endParaRPr lang="en-GB"/>
          </a:p>
        </p:txBody>
      </p:sp>
      <p:pic>
        <p:nvPicPr>
          <p:cNvPr id="27" name="Picture 26" descr="Screen Shot 2017-02-13 at 18.57.01.pn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95581" y="5847770"/>
            <a:ext cx="2277048" cy="873706"/>
          </a:xfrm>
          <a:prstGeom prst="rect">
            <a:avLst/>
          </a:prstGeom>
        </p:spPr>
      </p:pic>
      <p:pic>
        <p:nvPicPr>
          <p:cNvPr id="28" name="Picture 27"/>
          <p:cNvPicPr/>
          <p:nvPr userDrawn="1"/>
        </p:nvPicPr>
        <p:blipFill>
          <a:blip r:embed="rId22" cstate="print">
            <a:extLst>
              <a:ext uri="{28A0092B-C50C-407E-A947-70E740481C1C}">
                <a14:useLocalDpi xmlns:a14="http://schemas.microsoft.com/office/drawing/2010/main" val="0"/>
              </a:ext>
            </a:extLst>
          </a:blip>
          <a:stretch>
            <a:fillRect/>
          </a:stretch>
        </p:blipFill>
        <p:spPr>
          <a:xfrm>
            <a:off x="7769192" y="5941622"/>
            <a:ext cx="1069430" cy="779854"/>
          </a:xfrm>
          <a:prstGeom prst="rect">
            <a:avLst/>
          </a:prstGeom>
        </p:spPr>
      </p:pic>
      <p:graphicFrame>
        <p:nvGraphicFramePr>
          <p:cNvPr id="29" name="Object 2"/>
          <p:cNvGraphicFramePr>
            <a:graphicFrameLocks noChangeAspect="1"/>
          </p:cNvGraphicFramePr>
          <p:nvPr userDrawn="1">
            <p:extLst>
              <p:ext uri="{D42A27DB-BD31-4B8C-83A1-F6EECF244321}">
                <p14:modId xmlns:p14="http://schemas.microsoft.com/office/powerpoint/2010/main" val="2143776198"/>
              </p:ext>
            </p:extLst>
          </p:nvPr>
        </p:nvGraphicFramePr>
        <p:xfrm>
          <a:off x="4365363" y="5759055"/>
          <a:ext cx="823106" cy="1009096"/>
        </p:xfrm>
        <a:graphic>
          <a:graphicData uri="http://schemas.openxmlformats.org/presentationml/2006/ole">
            <mc:AlternateContent xmlns:mc="http://schemas.openxmlformats.org/markup-compatibility/2006">
              <mc:Choice xmlns:v="urn:schemas-microsoft-com:vml" Requires="v">
                <p:oleObj spid="_x0000_s54330" name="Document" r:id="rId24" imgW="4215873" imgH="6400000" progId="Word.Document.12">
                  <p:embed/>
                </p:oleObj>
              </mc:Choice>
              <mc:Fallback>
                <p:oleObj name="Document" r:id="rId24" imgW="4215873" imgH="6400000" progId="Word.Document.12">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65363" y="5759055"/>
                        <a:ext cx="823106" cy="100909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37309310"/>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77" r:id="rId15"/>
    <p:sldLayoutId id="2147484378" r:id="rId16"/>
    <p:sldLayoutId id="214748437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mt="2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7" name="Picture 6" descr="Screen Shot 2017-02-13 at 18.57.01.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5581" y="5847770"/>
            <a:ext cx="2277048" cy="873706"/>
          </a:xfrm>
          <a:prstGeom prst="rect">
            <a:avLst/>
          </a:prstGeom>
        </p:spPr>
      </p:pic>
      <p:pic>
        <p:nvPicPr>
          <p:cNvPr id="8" name="Picture 7"/>
          <p:cNvPicPr/>
          <p:nvPr userDrawn="1"/>
        </p:nvPicPr>
        <p:blipFill>
          <a:blip r:embed="rId15" cstate="print">
            <a:extLst>
              <a:ext uri="{28A0092B-C50C-407E-A947-70E740481C1C}">
                <a14:useLocalDpi xmlns:a14="http://schemas.microsoft.com/office/drawing/2010/main" val="0"/>
              </a:ext>
            </a:extLst>
          </a:blip>
          <a:stretch>
            <a:fillRect/>
          </a:stretch>
        </p:blipFill>
        <p:spPr>
          <a:xfrm>
            <a:off x="7769192" y="5941622"/>
            <a:ext cx="1069430" cy="779854"/>
          </a:xfrm>
          <a:prstGeom prst="rect">
            <a:avLst/>
          </a:prstGeom>
        </p:spPr>
      </p:pic>
      <p:graphicFrame>
        <p:nvGraphicFramePr>
          <p:cNvPr id="9" name="Object 2"/>
          <p:cNvGraphicFramePr>
            <a:graphicFrameLocks noChangeAspect="1"/>
          </p:cNvGraphicFramePr>
          <p:nvPr userDrawn="1">
            <p:extLst>
              <p:ext uri="{D42A27DB-BD31-4B8C-83A1-F6EECF244321}">
                <p14:modId xmlns:p14="http://schemas.microsoft.com/office/powerpoint/2010/main" val="933845246"/>
              </p:ext>
            </p:extLst>
          </p:nvPr>
        </p:nvGraphicFramePr>
        <p:xfrm>
          <a:off x="4365363" y="5759055"/>
          <a:ext cx="823106" cy="1009096"/>
        </p:xfrm>
        <a:graphic>
          <a:graphicData uri="http://schemas.openxmlformats.org/presentationml/2006/ole">
            <mc:AlternateContent xmlns:mc="http://schemas.openxmlformats.org/markup-compatibility/2006">
              <mc:Choice xmlns:v="urn:schemas-microsoft-com:vml" Requires="v">
                <p:oleObj spid="_x0000_s58405" name="Document" r:id="rId17" imgW="4215873" imgH="6400000" progId="Word.Document.12">
                  <p:embed/>
                </p:oleObj>
              </mc:Choice>
              <mc:Fallback>
                <p:oleObj name="Document" r:id="rId17" imgW="4215873" imgH="6400000" progId="Word.Document.12">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65363" y="5759055"/>
                        <a:ext cx="823106" cy="100909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79583057"/>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57200" rtl="0" eaLnBrk="1" latinLnBrk="0" hangingPunct="1">
        <a:spcBef>
          <a:spcPct val="0"/>
        </a:spcBef>
        <a:buNone/>
        <a:defRPr sz="44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0E63C-C9CE-F44B-99CF-6E7A4C8C229E}" type="datetimeFigureOut">
              <a:rPr lang="en-US" smtClean="0">
                <a:solidFill>
                  <a:prstClr val="black">
                    <a:tint val="75000"/>
                  </a:prstClr>
                </a:solidFill>
                <a:latin typeface="Calibri"/>
              </a:rPr>
              <a:pPr/>
              <a:t>3/22/2017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1F9C1-2F40-D14B-94A8-E21CD9FC1DAF}"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pic>
        <p:nvPicPr>
          <p:cNvPr id="7" name="Picture 6" descr="Screen Shot 2017-02-13 at 18.57.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581" y="5847770"/>
            <a:ext cx="2277048" cy="873706"/>
          </a:xfrm>
          <a:prstGeom prst="rect">
            <a:avLst/>
          </a:prstGeom>
        </p:spPr>
      </p:pic>
    </p:spTree>
    <p:extLst>
      <p:ext uri="{BB962C8B-B14F-4D97-AF65-F5344CB8AC3E}">
        <p14:creationId xmlns:p14="http://schemas.microsoft.com/office/powerpoint/2010/main" val="430743125"/>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package" Target="../embeddings/Microsoft_Word_Document3.docx"/></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oleObject" Target="../embeddings/Microsoft_Excel_97-2003_Worksheet1.xls"/><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package" Target="../embeddings/Microsoft_Word_Document4.docx"/><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9552" y="2204864"/>
            <a:ext cx="7772400" cy="2810576"/>
          </a:xfrm>
        </p:spPr>
        <p:txBody>
          <a:bodyPr>
            <a:noAutofit/>
          </a:bodyPr>
          <a:lstStyle/>
          <a:p>
            <a:r>
              <a:rPr lang="cy-GB" sz="3200" b="1" dirty="0"/>
              <a:t>Collaborative Institute for Education Research, Evidence and impact (CIEREI</a:t>
            </a:r>
            <a:r>
              <a:rPr lang="cy-GB" sz="3200" b="1" dirty="0" smtClean="0"/>
              <a:t>)</a:t>
            </a:r>
            <a:r>
              <a:rPr lang="cy-GB" sz="3200" b="1" dirty="0"/>
              <a:t/>
            </a:r>
            <a:br>
              <a:rPr lang="cy-GB" sz="3200" b="1" dirty="0"/>
            </a:br>
            <a:r>
              <a:rPr lang="cy-GB" sz="3200" b="1" dirty="0" smtClean="0"/>
              <a:t/>
            </a:r>
            <a:br>
              <a:rPr lang="cy-GB" sz="3200" b="1" dirty="0" smtClean="0"/>
            </a:br>
            <a:r>
              <a:rPr lang="en-US" sz="3200" b="1" i="1" dirty="0" err="1" smtClean="0"/>
              <a:t>Sefydliad</a:t>
            </a:r>
            <a:r>
              <a:rPr lang="en-US" sz="3200" b="1" i="1" dirty="0" smtClean="0"/>
              <a:t> </a:t>
            </a:r>
            <a:r>
              <a:rPr lang="en-US" sz="3200" b="1" i="1" dirty="0" err="1"/>
              <a:t>Cydweithredol</a:t>
            </a:r>
            <a:r>
              <a:rPr lang="en-US" sz="3200" b="1" i="1" dirty="0"/>
              <a:t> </a:t>
            </a:r>
            <a:r>
              <a:rPr lang="en-US" sz="3200" b="1" i="1" dirty="0" err="1"/>
              <a:t>ar</a:t>
            </a:r>
            <a:r>
              <a:rPr lang="en-US" sz="3200" b="1" i="1" dirty="0"/>
              <a:t> </a:t>
            </a:r>
            <a:r>
              <a:rPr lang="en-US" sz="3200" b="1" i="1" dirty="0" err="1"/>
              <a:t>Gyfer</a:t>
            </a:r>
            <a:r>
              <a:rPr lang="en-US" sz="3200" b="1" i="1" dirty="0"/>
              <a:t> </a:t>
            </a:r>
            <a:r>
              <a:rPr lang="en-US" sz="3200" b="1" i="1" dirty="0" err="1"/>
              <a:t>Ymchwil</a:t>
            </a:r>
            <a:r>
              <a:rPr lang="en-US" sz="3200" b="1" i="1" dirty="0"/>
              <a:t>, </a:t>
            </a:r>
            <a:r>
              <a:rPr lang="en-US" sz="3200" b="1" i="1" dirty="0" err="1"/>
              <a:t>Tystiolaeth</a:t>
            </a:r>
            <a:r>
              <a:rPr lang="en-US" sz="3200" b="1" i="1" dirty="0"/>
              <a:t> ac </a:t>
            </a:r>
            <a:r>
              <a:rPr lang="en-US" sz="3200" b="1" i="1" dirty="0" err="1"/>
              <a:t>Ardrawiad</a:t>
            </a:r>
            <a:r>
              <a:rPr lang="en-US" sz="3200" b="1" i="1" dirty="0"/>
              <a:t> </a:t>
            </a:r>
            <a:r>
              <a:rPr lang="en-US" sz="3200" b="1" i="1" dirty="0" err="1"/>
              <a:t>Mewn</a:t>
            </a:r>
            <a:r>
              <a:rPr lang="en-US" sz="3200" b="1" i="1" dirty="0"/>
              <a:t> </a:t>
            </a:r>
            <a:r>
              <a:rPr lang="en-US" sz="3200" b="1" i="1" dirty="0" err="1"/>
              <a:t>Addysg</a:t>
            </a:r>
            <a:r>
              <a:rPr lang="en-GB" sz="3200" dirty="0"/>
              <a:t/>
            </a:r>
            <a:br>
              <a:rPr lang="en-GB" sz="3200" dirty="0"/>
            </a:br>
            <a:r>
              <a:rPr lang="en-GB" sz="3200" dirty="0"/>
              <a:t/>
            </a:r>
            <a:br>
              <a:rPr lang="en-GB" sz="3200" dirty="0"/>
            </a:br>
            <a:r>
              <a:rPr lang="en-GB" sz="2800" dirty="0"/>
              <a:t/>
            </a:r>
            <a:br>
              <a:rPr lang="en-GB" sz="2800" dirty="0"/>
            </a:br>
            <a:r>
              <a:rPr lang="en-GB" sz="2800" dirty="0"/>
              <a:t/>
            </a:r>
            <a:br>
              <a:rPr lang="en-GB" sz="2800" dirty="0"/>
            </a:br>
            <a:r>
              <a:rPr lang="en-GB" sz="2800" dirty="0" smtClean="0"/>
              <a:t>February 2017</a:t>
            </a:r>
            <a:r>
              <a:rPr lang="en-GB" sz="2800" dirty="0"/>
              <a:t/>
            </a:r>
            <a:br>
              <a:rPr lang="en-GB" sz="2800" dirty="0"/>
            </a:br>
            <a:endParaRPr lang="en-GB" sz="2800" dirty="0"/>
          </a:p>
        </p:txBody>
      </p:sp>
      <p:graphicFrame>
        <p:nvGraphicFramePr>
          <p:cNvPr id="4" name="Object 2"/>
          <p:cNvGraphicFramePr>
            <a:graphicFrameLocks noChangeAspect="1"/>
          </p:cNvGraphicFramePr>
          <p:nvPr>
            <p:extLst>
              <p:ext uri="{D42A27DB-BD31-4B8C-83A1-F6EECF244321}">
                <p14:modId xmlns:p14="http://schemas.microsoft.com/office/powerpoint/2010/main" val="2375475529"/>
              </p:ext>
            </p:extLst>
          </p:nvPr>
        </p:nvGraphicFramePr>
        <p:xfrm>
          <a:off x="298359" y="176165"/>
          <a:ext cx="1073241" cy="1315752"/>
        </p:xfrm>
        <a:graphic>
          <a:graphicData uri="http://schemas.openxmlformats.org/presentationml/2006/ole">
            <mc:AlternateContent xmlns:mc="http://schemas.openxmlformats.org/markup-compatibility/2006">
              <mc:Choice xmlns:v="urn:schemas-microsoft-com:vml" Requires="v">
                <p:oleObj spid="_x0000_s60450" name="Document" r:id="rId4" imgW="4215873" imgH="6400000" progId="Word.Document.12">
                  <p:embed/>
                </p:oleObj>
              </mc:Choice>
              <mc:Fallback>
                <p:oleObj name="Document" r:id="rId4" imgW="4215873" imgH="64000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359" y="176165"/>
                        <a:ext cx="1073241" cy="1315752"/>
                      </a:xfrm>
                      <a:prstGeom prst="rect">
                        <a:avLst/>
                      </a:prstGeom>
                      <a:noFill/>
                      <a:ln>
                        <a:noFill/>
                      </a:ln>
                      <a:effectLst/>
                      <a:extLst/>
                    </p:spPr>
                  </p:pic>
                </p:oleObj>
              </mc:Fallback>
            </mc:AlternateContent>
          </a:graphicData>
        </a:graphic>
      </p:graphicFrame>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7589519" y="225746"/>
            <a:ext cx="1371600" cy="1248375"/>
          </a:xfrm>
          <a:prstGeom prst="rect">
            <a:avLst/>
          </a:prstGeom>
        </p:spPr>
      </p:pic>
    </p:spTree>
    <p:extLst>
      <p:ext uri="{BB962C8B-B14F-4D97-AF65-F5344CB8AC3E}">
        <p14:creationId xmlns:p14="http://schemas.microsoft.com/office/powerpoint/2010/main" val="4039752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lang="en-GB" dirty="0" smtClean="0"/>
              <a:t>Results – Year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661739"/>
              </p:ext>
            </p:extLst>
          </p:nvPr>
        </p:nvGraphicFramePr>
        <p:xfrm>
          <a:off x="200522" y="2153102"/>
          <a:ext cx="8496622" cy="4591645"/>
        </p:xfrm>
        <a:graphic>
          <a:graphicData uri="http://schemas.openxmlformats.org/presentationml/2006/ole">
            <mc:AlternateContent xmlns:mc="http://schemas.openxmlformats.org/markup-compatibility/2006">
              <mc:Choice xmlns:v="urn:schemas-microsoft-com:vml" Requires="v">
                <p:oleObj spid="_x0000_s56378" r:id="rId5" imgW="7626757" imgH="2981202" progId="Excel.Chart.8">
                  <p:embed/>
                </p:oleObj>
              </mc:Choice>
              <mc:Fallback>
                <p:oleObj r:id="rId5" imgW="7626757" imgH="2981202"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22" y="2153102"/>
                        <a:ext cx="8496622" cy="4591645"/>
                      </a:xfrm>
                      <a:prstGeom prst="rect">
                        <a:avLst/>
                      </a:prstGeom>
                      <a:noFill/>
                      <a:ln>
                        <a:noFill/>
                      </a:ln>
                    </p:spPr>
                  </p:pic>
                </p:oleObj>
              </mc:Fallback>
            </mc:AlternateContent>
          </a:graphicData>
        </a:graphic>
      </p:graphicFrame>
      <p:grpSp>
        <p:nvGrpSpPr>
          <p:cNvPr id="7" name="Group 6"/>
          <p:cNvGrpSpPr/>
          <p:nvPr/>
        </p:nvGrpSpPr>
        <p:grpSpPr>
          <a:xfrm>
            <a:off x="4809252" y="2255319"/>
            <a:ext cx="1488024" cy="869575"/>
            <a:chOff x="4809252" y="2255319"/>
            <a:chExt cx="1488024" cy="869575"/>
          </a:xfrm>
        </p:grpSpPr>
        <p:sp>
          <p:nvSpPr>
            <p:cNvPr id="3" name="TextBox 2"/>
            <p:cNvSpPr txBox="1"/>
            <p:nvPr/>
          </p:nvSpPr>
          <p:spPr>
            <a:xfrm>
              <a:off x="5337270" y="2255319"/>
              <a:ext cx="960006" cy="369332"/>
            </a:xfrm>
            <a:prstGeom prst="rect">
              <a:avLst/>
            </a:prstGeom>
            <a:noFill/>
            <a:ln>
              <a:solidFill>
                <a:schemeClr val="accent2"/>
              </a:solidFill>
            </a:ln>
          </p:spPr>
          <p:txBody>
            <a:bodyPr wrap="none" rtlCol="0">
              <a:spAutoFit/>
            </a:bodyPr>
            <a:lstStyle/>
            <a:p>
              <a:r>
                <a:rPr lang="en-GB" dirty="0" smtClean="0">
                  <a:solidFill>
                    <a:srgbClr val="FF0000"/>
                  </a:solidFill>
                </a:rPr>
                <a:t>A child</a:t>
              </a:r>
              <a:endParaRPr lang="en-GB" dirty="0">
                <a:solidFill>
                  <a:srgbClr val="FF0000"/>
                </a:solidFill>
              </a:endParaRPr>
            </a:p>
          </p:txBody>
        </p:sp>
        <p:cxnSp>
          <p:nvCxnSpPr>
            <p:cNvPr id="6" name="Straight Arrow Connector 5"/>
            <p:cNvCxnSpPr/>
            <p:nvPr/>
          </p:nvCxnSpPr>
          <p:spPr>
            <a:xfrm flipH="1">
              <a:off x="4809252" y="2624651"/>
              <a:ext cx="742080" cy="500243"/>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7149659" y="2153102"/>
            <a:ext cx="1789250" cy="1699507"/>
            <a:chOff x="7149659" y="2153102"/>
            <a:chExt cx="1789250" cy="1699507"/>
          </a:xfrm>
        </p:grpSpPr>
        <p:sp>
          <p:nvSpPr>
            <p:cNvPr id="9" name="TextBox 8"/>
            <p:cNvSpPr txBox="1"/>
            <p:nvPr/>
          </p:nvSpPr>
          <p:spPr>
            <a:xfrm>
              <a:off x="7377702" y="2153102"/>
              <a:ext cx="1561207" cy="369332"/>
            </a:xfrm>
            <a:prstGeom prst="rect">
              <a:avLst/>
            </a:prstGeom>
            <a:noFill/>
            <a:ln>
              <a:solidFill>
                <a:schemeClr val="accent2"/>
              </a:solidFill>
            </a:ln>
          </p:spPr>
          <p:txBody>
            <a:bodyPr wrap="none" rtlCol="0">
              <a:spAutoFit/>
            </a:bodyPr>
            <a:lstStyle/>
            <a:p>
              <a:r>
                <a:rPr lang="en-GB" dirty="0" smtClean="0">
                  <a:solidFill>
                    <a:srgbClr val="FF0000"/>
                  </a:solidFill>
                </a:rPr>
                <a:t>Sig. Change</a:t>
              </a:r>
              <a:endParaRPr lang="en-GB" dirty="0">
                <a:solidFill>
                  <a:srgbClr val="FF0000"/>
                </a:solidFill>
              </a:endParaRPr>
            </a:p>
          </p:txBody>
        </p:sp>
        <p:cxnSp>
          <p:nvCxnSpPr>
            <p:cNvPr id="10" name="Straight Arrow Connector 9"/>
            <p:cNvCxnSpPr/>
            <p:nvPr/>
          </p:nvCxnSpPr>
          <p:spPr>
            <a:xfrm flipH="1">
              <a:off x="7149659" y="2522434"/>
              <a:ext cx="1008647" cy="1330175"/>
            </a:xfrm>
            <a:prstGeom prst="straightConnector1">
              <a:avLst/>
            </a:prstGeom>
            <a:ln w="381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730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64"/>
            <a:ext cx="7626170" cy="1066800"/>
          </a:xfrm>
        </p:spPr>
        <p:txBody>
          <a:bodyPr/>
          <a:lstStyle/>
          <a:p>
            <a:r>
              <a:rPr lang="en-GB" dirty="0" smtClean="0"/>
              <a:t>Results – Year 7</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8819216"/>
              </p:ext>
            </p:extLst>
          </p:nvPr>
        </p:nvGraphicFramePr>
        <p:xfrm>
          <a:off x="439079" y="2008425"/>
          <a:ext cx="8229600"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577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p>
            <a:r>
              <a:rPr lang="en-US" dirty="0" err="1" smtClean="0"/>
              <a:t>Rhyl</a:t>
            </a:r>
            <a:r>
              <a:rPr lang="en-US" dirty="0" smtClean="0"/>
              <a:t> Learning Community RLC Results so far</a:t>
            </a:r>
            <a:r>
              <a:rPr lang="mr-IN" dirty="0" smtClean="0"/>
              <a:t>…</a:t>
            </a:r>
            <a:endParaRPr lang="en-US" dirty="0"/>
          </a:p>
        </p:txBody>
      </p:sp>
      <p:sp>
        <p:nvSpPr>
          <p:cNvPr id="5" name="Content Placeholder 4"/>
          <p:cNvSpPr>
            <a:spLocks noGrp="1"/>
          </p:cNvSpPr>
          <p:nvPr>
            <p:ph idx="1"/>
          </p:nvPr>
        </p:nvSpPr>
        <p:spPr/>
        <p:txBody>
          <a:bodyPr>
            <a:normAutofit/>
          </a:bodyPr>
          <a:lstStyle/>
          <a:p>
            <a:r>
              <a:rPr lang="en-US" sz="2400" dirty="0" smtClean="0"/>
              <a:t>Current project</a:t>
            </a:r>
          </a:p>
          <a:p>
            <a:r>
              <a:rPr lang="en-US" sz="2400" dirty="0" smtClean="0"/>
              <a:t>10 schools</a:t>
            </a:r>
          </a:p>
          <a:p>
            <a:r>
              <a:rPr lang="en-US" sz="2400" dirty="0" smtClean="0"/>
              <a:t>10 student per school</a:t>
            </a:r>
          </a:p>
          <a:p>
            <a:r>
              <a:rPr lang="en-US" sz="2400" dirty="0" smtClean="0"/>
              <a:t>Up skilling TAs</a:t>
            </a:r>
          </a:p>
          <a:p>
            <a:r>
              <a:rPr lang="en-US" sz="2400" dirty="0" smtClean="0"/>
              <a:t>Assessments</a:t>
            </a:r>
          </a:p>
          <a:p>
            <a:r>
              <a:rPr lang="en-US" sz="2400" dirty="0" smtClean="0"/>
              <a:t>Observations / ongoing support</a:t>
            </a:r>
          </a:p>
        </p:txBody>
      </p:sp>
    </p:spTree>
    <p:extLst>
      <p:ext uri="{BB962C8B-B14F-4D97-AF65-F5344CB8AC3E}">
        <p14:creationId xmlns:p14="http://schemas.microsoft.com/office/powerpoint/2010/main" val="1759155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7 </a:t>
            </a:r>
            <a:r>
              <a:rPr lang="mr-IN" dirty="0" smtClean="0"/>
              <a:t>–</a:t>
            </a:r>
            <a:r>
              <a:rPr lang="en-US" dirty="0" smtClean="0"/>
              <a:t> Addition with decimals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333035"/>
              </p:ext>
            </p:extLst>
          </p:nvPr>
        </p:nvGraphicFramePr>
        <p:xfrm>
          <a:off x="449943" y="2075543"/>
          <a:ext cx="7968343" cy="39442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8414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2 - Addition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057946"/>
              </p:ext>
            </p:extLst>
          </p:nvPr>
        </p:nvGraphicFramePr>
        <p:xfrm>
          <a:off x="406400" y="2061029"/>
          <a:ext cx="8128000" cy="3958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8913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in joining the SAFMEDS project?</a:t>
            </a:r>
            <a:endParaRPr lang="en-US" dirty="0"/>
          </a:p>
        </p:txBody>
      </p:sp>
      <p:sp>
        <p:nvSpPr>
          <p:cNvPr id="3" name="Content Placeholder 2"/>
          <p:cNvSpPr>
            <a:spLocks noGrp="1"/>
          </p:cNvSpPr>
          <p:nvPr>
            <p:ph sz="half" idx="1"/>
          </p:nvPr>
        </p:nvSpPr>
        <p:spPr>
          <a:xfrm>
            <a:off x="346596" y="2277648"/>
            <a:ext cx="5161923" cy="3530603"/>
          </a:xfrm>
        </p:spPr>
        <p:txBody>
          <a:bodyPr>
            <a:normAutofit fontScale="85000" lnSpcReduction="20000"/>
          </a:bodyPr>
          <a:lstStyle/>
          <a:p>
            <a:r>
              <a:rPr lang="en-US" sz="2200" b="1" dirty="0" smtClean="0"/>
              <a:t>Deliverables : </a:t>
            </a:r>
          </a:p>
          <a:p>
            <a:r>
              <a:rPr lang="en-US" sz="2200" dirty="0" smtClean="0"/>
              <a:t>Training </a:t>
            </a:r>
            <a:endParaRPr lang="en-US" sz="2200" dirty="0"/>
          </a:p>
          <a:p>
            <a:r>
              <a:rPr lang="en-US" sz="2200" dirty="0"/>
              <a:t>Assessments </a:t>
            </a:r>
          </a:p>
          <a:p>
            <a:r>
              <a:rPr lang="en-US" sz="2200" dirty="0"/>
              <a:t>Resources </a:t>
            </a:r>
          </a:p>
          <a:p>
            <a:r>
              <a:rPr lang="en-US" sz="2200" dirty="0"/>
              <a:t>In-depth support for 10 students per school </a:t>
            </a:r>
            <a:r>
              <a:rPr lang="en-US" sz="2200" dirty="0" smtClean="0"/>
              <a:t>, Impact reports</a:t>
            </a:r>
            <a:endParaRPr lang="en-US" sz="2200" dirty="0"/>
          </a:p>
          <a:p>
            <a:pPr marL="0" indent="0">
              <a:buNone/>
            </a:pPr>
            <a:endParaRPr lang="en-US" sz="2200" dirty="0" smtClean="0"/>
          </a:p>
          <a:p>
            <a:r>
              <a:rPr lang="en-US" sz="2200" dirty="0" smtClean="0"/>
              <a:t>Cluster Model: min. 20 schools</a:t>
            </a:r>
          </a:p>
          <a:p>
            <a:r>
              <a:rPr lang="en-US" sz="2200" dirty="0" smtClean="0"/>
              <a:t>Year 2 focus on basic skills fluency</a:t>
            </a:r>
          </a:p>
          <a:p>
            <a:r>
              <a:rPr lang="en-US" sz="2200" dirty="0"/>
              <a:t>Costing model – 1 child’s PDG</a:t>
            </a:r>
          </a:p>
          <a:p>
            <a:pPr marL="0" indent="0">
              <a:buNone/>
            </a:pPr>
            <a:endParaRPr lang="en-US" dirty="0" smtClean="0"/>
          </a:p>
        </p:txBody>
      </p:sp>
      <p:pic>
        <p:nvPicPr>
          <p:cNvPr id="4" name="Picture 2" descr="https://pbs.twimg.com/media/CzQMLAYWIAEaXjS.jpg:lar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520" y="2256971"/>
            <a:ext cx="3635480" cy="363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904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146"/>
            <a:ext cx="8229600" cy="1143000"/>
          </a:xfrm>
        </p:spPr>
        <p:txBody>
          <a:bodyPr/>
          <a:lstStyle/>
          <a:p>
            <a:r>
              <a:rPr lang="en-GB" dirty="0" smtClean="0"/>
              <a:t>Two Proposals for 2017-18</a:t>
            </a:r>
            <a:endParaRPr lang="en-GB" dirty="0"/>
          </a:p>
        </p:txBody>
      </p:sp>
      <p:sp>
        <p:nvSpPr>
          <p:cNvPr id="5" name="Content Placeholder 4"/>
          <p:cNvSpPr>
            <a:spLocks noGrp="1"/>
          </p:cNvSpPr>
          <p:nvPr>
            <p:ph idx="1"/>
          </p:nvPr>
        </p:nvSpPr>
        <p:spPr>
          <a:xfrm>
            <a:off x="285417" y="1153434"/>
            <a:ext cx="8633818" cy="4667111"/>
          </a:xfrm>
        </p:spPr>
        <p:txBody>
          <a:bodyPr>
            <a:normAutofit fontScale="92500" lnSpcReduction="20000"/>
          </a:bodyPr>
          <a:lstStyle/>
          <a:p>
            <a:pPr marL="514350" indent="-514350">
              <a:buFont typeface="+mj-lt"/>
              <a:buAutoNum type="arabicPeriod"/>
            </a:pPr>
            <a:r>
              <a:rPr lang="en-GB" b="1" dirty="0"/>
              <a:t>Large Scale SAFMEDS basic skills fluency evaluation </a:t>
            </a:r>
            <a:endParaRPr lang="en-GB" b="1" dirty="0" smtClean="0"/>
          </a:p>
          <a:p>
            <a:pPr marL="914400" lvl="1" indent="-514350"/>
            <a:r>
              <a:rPr lang="en-GB" dirty="0" smtClean="0"/>
              <a:t>School cluster model – </a:t>
            </a:r>
            <a:r>
              <a:rPr lang="en-GB" dirty="0" err="1" smtClean="0"/>
              <a:t>yr</a:t>
            </a:r>
            <a:r>
              <a:rPr lang="en-GB" dirty="0" smtClean="0"/>
              <a:t> 2 basic skills focus</a:t>
            </a:r>
          </a:p>
          <a:p>
            <a:pPr marL="914400" lvl="1" indent="-514350"/>
            <a:r>
              <a:rPr lang="en-GB" dirty="0" smtClean="0"/>
              <a:t>PDG / </a:t>
            </a:r>
            <a:r>
              <a:rPr lang="en-GB" dirty="0" err="1" smtClean="0"/>
              <a:t>eFSM</a:t>
            </a:r>
            <a:r>
              <a:rPr lang="en-GB" dirty="0" smtClean="0"/>
              <a:t> lower band on national tests</a:t>
            </a:r>
          </a:p>
          <a:p>
            <a:pPr marL="914400" lvl="1" indent="-514350"/>
            <a:r>
              <a:rPr lang="en-GB" dirty="0" smtClean="0"/>
              <a:t>Training, support, </a:t>
            </a:r>
            <a:r>
              <a:rPr lang="en-GB" dirty="0" err="1" smtClean="0"/>
              <a:t>amessments</a:t>
            </a:r>
            <a:r>
              <a:rPr lang="en-GB" dirty="0" smtClean="0"/>
              <a:t>, materials,</a:t>
            </a:r>
            <a:endParaRPr lang="en-GB" b="1" dirty="0"/>
          </a:p>
          <a:p>
            <a:pPr marL="514350" indent="-514350">
              <a:buFont typeface="+mj-lt"/>
              <a:buAutoNum type="arabicPeriod"/>
            </a:pPr>
            <a:r>
              <a:rPr lang="en-GB" b="1" dirty="0" smtClean="0"/>
              <a:t>Headsprout </a:t>
            </a:r>
            <a:r>
              <a:rPr lang="en-GB" b="1" dirty="0"/>
              <a:t>Early Reading: Trans-Regional implementation Primary Project (NorthWORTS-TRIPP)</a:t>
            </a:r>
          </a:p>
          <a:p>
            <a:pPr lvl="1"/>
            <a:r>
              <a:rPr lang="en-GB" b="1" dirty="0"/>
              <a:t>Minimum 20 primary schools (hope for MANY more)</a:t>
            </a:r>
          </a:p>
          <a:p>
            <a:pPr lvl="1"/>
            <a:r>
              <a:rPr lang="en-GB" dirty="0"/>
              <a:t>significant number of pupils score in the lower band of national reading tests and/or </a:t>
            </a:r>
            <a:r>
              <a:rPr lang="en-GB" dirty="0" err="1"/>
              <a:t>eFSM</a:t>
            </a:r>
            <a:r>
              <a:rPr lang="en-GB" dirty="0"/>
              <a:t> pupils are deemed to be struggling readers. </a:t>
            </a:r>
            <a:endParaRPr lang="en-GB" b="1" dirty="0"/>
          </a:p>
        </p:txBody>
      </p:sp>
    </p:spTree>
    <p:extLst>
      <p:ext uri="{BB962C8B-B14F-4D97-AF65-F5344CB8AC3E}">
        <p14:creationId xmlns:p14="http://schemas.microsoft.com/office/powerpoint/2010/main" val="1366569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844" y="613771"/>
            <a:ext cx="8497120" cy="5145284"/>
          </a:xfrm>
        </p:spPr>
        <p:txBody>
          <a:bodyPr>
            <a:normAutofit/>
          </a:bodyPr>
          <a:lstStyle/>
          <a:p>
            <a:pPr algn="l"/>
            <a:r>
              <a:rPr lang="en-US" sz="3600" dirty="0" smtClean="0"/>
              <a:t>Interest in CIEREI / SAFMEDS projects </a:t>
            </a:r>
            <a:br>
              <a:rPr lang="en-US" sz="3600" dirty="0" smtClean="0"/>
            </a:br>
            <a:r>
              <a:rPr lang="en-US" sz="3600" dirty="0"/>
              <a:t/>
            </a:r>
            <a:br>
              <a:rPr lang="en-US" sz="3600" dirty="0"/>
            </a:br>
            <a:r>
              <a:rPr lang="en-US" sz="2800" dirty="0" err="1" smtClean="0"/>
              <a:t>Drichard</a:t>
            </a:r>
            <a:r>
              <a:rPr lang="en-US" sz="2800" dirty="0" smtClean="0"/>
              <a:t> </a:t>
            </a:r>
            <a:r>
              <a:rPr lang="en-US" sz="2800" dirty="0"/>
              <a:t>Watkins </a:t>
            </a:r>
            <a:r>
              <a:rPr lang="en-US" sz="2800" dirty="0" smtClean="0"/>
              <a:t>(</a:t>
            </a:r>
            <a:r>
              <a:rPr lang="en-US" sz="2800" dirty="0" err="1"/>
              <a:t>GwE</a:t>
            </a:r>
            <a:r>
              <a:rPr lang="en-US" sz="2800" dirty="0" smtClean="0"/>
              <a:t>): </a:t>
            </a:r>
            <a:r>
              <a:rPr lang="en-US" sz="2800" dirty="0" err="1" smtClean="0"/>
              <a:t>richardwatkins</a:t>
            </a:r>
            <a:r>
              <a:rPr lang="en-US" sz="2800" dirty="0" err="1"/>
              <a:t>@</a:t>
            </a:r>
            <a:r>
              <a:rPr lang="en-US" sz="2800" dirty="0" err="1" smtClean="0"/>
              <a:t>gwegogledd.cymru</a:t>
            </a:r>
            <a:r>
              <a:rPr lang="en-US" sz="2800" dirty="0" smtClean="0"/>
              <a:t/>
            </a:r>
            <a:br>
              <a:rPr lang="en-US" sz="2800" dirty="0" smtClean="0"/>
            </a:br>
            <a:r>
              <a:rPr lang="en-US" sz="2800" dirty="0"/>
              <a:t/>
            </a:r>
            <a:br>
              <a:rPr lang="en-US" sz="2800" dirty="0"/>
            </a:br>
            <a:r>
              <a:rPr lang="en-US" sz="2800" dirty="0" err="1" smtClean="0"/>
              <a:t>Dr</a:t>
            </a:r>
            <a:r>
              <a:rPr lang="en-US" sz="2800" dirty="0" smtClean="0"/>
              <a:t> </a:t>
            </a:r>
            <a:r>
              <a:rPr lang="en-US" sz="2800" dirty="0"/>
              <a:t>Stacey </a:t>
            </a:r>
            <a:r>
              <a:rPr lang="en-US" sz="2800" dirty="0" smtClean="0"/>
              <a:t>Hunter: </a:t>
            </a:r>
            <a:r>
              <a:rPr lang="en-US" sz="2800" dirty="0" err="1" smtClean="0"/>
              <a:t>stacey.hunter</a:t>
            </a:r>
            <a:r>
              <a:rPr lang="en-US" sz="2800" dirty="0" err="1"/>
              <a:t>@</a:t>
            </a:r>
            <a:r>
              <a:rPr lang="en-US" sz="2800" dirty="0" err="1" smtClean="0"/>
              <a:t>bangor.ac.uk</a:t>
            </a:r>
            <a:r>
              <a:rPr lang="en-US" sz="2800" dirty="0" smtClean="0"/>
              <a:t/>
            </a:r>
            <a:br>
              <a:rPr lang="en-US" sz="2800" dirty="0" smtClean="0"/>
            </a:br>
            <a:r>
              <a:rPr lang="en-US" sz="2800" dirty="0"/>
              <a:t/>
            </a:r>
            <a:br>
              <a:rPr lang="en-US" sz="2800" dirty="0"/>
            </a:br>
            <a:r>
              <a:rPr lang="en-US" sz="2800" dirty="0" err="1" smtClean="0"/>
              <a:t>Dr</a:t>
            </a:r>
            <a:r>
              <a:rPr lang="en-US" sz="2800" dirty="0" smtClean="0"/>
              <a:t> Carl Hughes: </a:t>
            </a:r>
            <a:r>
              <a:rPr lang="en-US" sz="2800" dirty="0" err="1" smtClean="0"/>
              <a:t>c.hughes@bangor.ac.uk</a:t>
            </a:r>
            <a:endParaRPr lang="en-US" sz="2800" dirty="0"/>
          </a:p>
        </p:txBody>
      </p:sp>
    </p:spTree>
    <p:extLst>
      <p:ext uri="{BB962C8B-B14F-4D97-AF65-F5344CB8AC3E}">
        <p14:creationId xmlns:p14="http://schemas.microsoft.com/office/powerpoint/2010/main" val="523185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5590785"/>
              </p:ext>
            </p:extLst>
          </p:nvPr>
        </p:nvGraphicFramePr>
        <p:xfrm>
          <a:off x="80386" y="81059"/>
          <a:ext cx="9063614" cy="6567751"/>
        </p:xfrm>
        <a:graphic>
          <a:graphicData uri="http://schemas.openxmlformats.org/drawingml/2006/table">
            <a:tbl>
              <a:tblPr firstRow="1" bandRow="1">
                <a:tableStyleId>{5C22544A-7EE6-4342-B048-85BDC9FD1C3A}</a:tableStyleId>
              </a:tblPr>
              <a:tblGrid>
                <a:gridCol w="2527360"/>
                <a:gridCol w="6536254"/>
              </a:tblGrid>
              <a:tr h="450404">
                <a:tc>
                  <a:txBody>
                    <a:bodyPr/>
                    <a:lstStyle/>
                    <a:p>
                      <a:endParaRPr lang="en-GB" dirty="0" smtClean="0"/>
                    </a:p>
                  </a:txBody>
                  <a:tcPr/>
                </a:tc>
                <a:tc>
                  <a:txBody>
                    <a:bodyPr/>
                    <a:lstStyle/>
                    <a:p>
                      <a:r>
                        <a:rPr lang="en-GB" sz="2800" dirty="0" smtClean="0"/>
                        <a:t>THE CIEREI VISION</a:t>
                      </a:r>
                      <a:endParaRPr lang="en-GB" sz="2800" dirty="0"/>
                    </a:p>
                  </a:txBody>
                  <a:tcPr/>
                </a:tc>
              </a:tr>
              <a:tr h="12129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smtClean="0">
                          <a:solidFill>
                            <a:srgbClr val="FF0000"/>
                          </a:solidFill>
                        </a:rPr>
                        <a:t>COLLABORATIVE</a:t>
                      </a:r>
                      <a:endParaRPr lang="en-GB" sz="24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000" dirty="0" smtClean="0"/>
                        <a:t>To foster collaborative working drawing the </a:t>
                      </a:r>
                      <a:r>
                        <a:rPr lang="en-GB" sz="2000" b="1" dirty="0" smtClean="0"/>
                        <a:t>perspective and knowledge of stakeholders </a:t>
                      </a:r>
                      <a:r>
                        <a:rPr lang="en-GB" sz="2000" b="0" dirty="0" smtClean="0"/>
                        <a:t>and</a:t>
                      </a:r>
                      <a:r>
                        <a:rPr lang="en-GB" sz="2000" b="0" baseline="0" dirty="0" smtClean="0"/>
                        <a:t> to </a:t>
                      </a:r>
                      <a:r>
                        <a:rPr lang="en-GB" sz="2000" dirty="0" smtClean="0"/>
                        <a:t>bring together a group of </a:t>
                      </a:r>
                      <a:r>
                        <a:rPr lang="en-GB" sz="2000" b="1" dirty="0" smtClean="0"/>
                        <a:t>researchers</a:t>
                      </a:r>
                      <a:r>
                        <a:rPr lang="en-GB" sz="2000" b="1" baseline="0" dirty="0" smtClean="0"/>
                        <a:t> </a:t>
                      </a:r>
                      <a:r>
                        <a:rPr lang="en-GB" sz="2000" b="1" dirty="0" smtClean="0"/>
                        <a:t>and practitioners </a:t>
                      </a:r>
                      <a:r>
                        <a:rPr lang="en-GB" sz="2000" dirty="0" smtClean="0"/>
                        <a:t>with similar </a:t>
                      </a:r>
                      <a:r>
                        <a:rPr lang="en-GB" sz="2000" b="1" dirty="0" smtClean="0"/>
                        <a:t>ambitious goals</a:t>
                      </a:r>
                      <a:r>
                        <a:rPr lang="en-GB" sz="2000" dirty="0" smtClean="0"/>
                        <a:t>.</a:t>
                      </a:r>
                      <a:r>
                        <a:rPr lang="en-GB" sz="2000" baseline="0" dirty="0" smtClean="0"/>
                        <a:t> </a:t>
                      </a:r>
                    </a:p>
                  </a:txBody>
                  <a:tcPr/>
                </a:tc>
              </a:tr>
              <a:tr h="9440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smtClean="0">
                          <a:solidFill>
                            <a:srgbClr val="FF0000"/>
                          </a:solidFill>
                        </a:rPr>
                        <a:t>INSTITUTE</a:t>
                      </a:r>
                    </a:p>
                  </a:txBody>
                  <a:tcPr/>
                </a:tc>
                <a:tc>
                  <a:txBody>
                    <a:bodyPr/>
                    <a:lstStyle/>
                    <a:p>
                      <a:r>
                        <a:rPr lang="en-GB" sz="2000" b="1" dirty="0" smtClean="0"/>
                        <a:t>To bring together groups and centres</a:t>
                      </a:r>
                      <a:r>
                        <a:rPr lang="en-GB" sz="2000" b="0" baseline="0" dirty="0" smtClean="0"/>
                        <a:t> &amp;</a:t>
                      </a:r>
                      <a:r>
                        <a:rPr lang="en-GB" sz="2000" dirty="0" smtClean="0"/>
                        <a:t> </a:t>
                      </a:r>
                      <a:r>
                        <a:rPr lang="en-GB" sz="2000" b="1" dirty="0" smtClean="0"/>
                        <a:t>build Research and Practice networks</a:t>
                      </a:r>
                      <a:r>
                        <a:rPr lang="en-GB" sz="2000" dirty="0" smtClean="0"/>
                        <a:t>.</a:t>
                      </a:r>
                    </a:p>
                  </a:txBody>
                  <a:tcPr/>
                </a:tc>
              </a:tr>
              <a:tr h="9537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smtClean="0">
                          <a:solidFill>
                            <a:srgbClr val="FF0000"/>
                          </a:solidFill>
                        </a:rPr>
                        <a:t>EDUCATION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smtClean="0"/>
                        <a:t>To</a:t>
                      </a:r>
                      <a:r>
                        <a:rPr lang="en-GB" sz="2000" b="1" baseline="0" dirty="0" smtClean="0"/>
                        <a:t> i</a:t>
                      </a:r>
                      <a:r>
                        <a:rPr lang="en-GB" sz="2000" b="1" dirty="0" smtClean="0"/>
                        <a:t>mproving the outcomes for pupils </a:t>
                      </a:r>
                      <a:r>
                        <a:rPr lang="en-GB" sz="2000" dirty="0" smtClean="0"/>
                        <a:t>(standards and wellbeing) through educational settings</a:t>
                      </a:r>
                    </a:p>
                  </a:txBody>
                  <a:tcPr/>
                </a:tc>
              </a:tr>
              <a:tr h="4443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smtClean="0">
                          <a:solidFill>
                            <a:srgbClr val="FF0000"/>
                          </a:solidFill>
                        </a:rPr>
                        <a:t>RESEARCH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solidFill>
                            <a:prstClr val="black"/>
                          </a:solidFill>
                        </a:rPr>
                        <a:t>To</a:t>
                      </a:r>
                      <a:r>
                        <a:rPr lang="en-GB" sz="2000" baseline="0" dirty="0" smtClean="0">
                          <a:solidFill>
                            <a:prstClr val="black"/>
                          </a:solidFill>
                        </a:rPr>
                        <a:t> f</a:t>
                      </a:r>
                      <a:r>
                        <a:rPr lang="en-GB" sz="2000" dirty="0" smtClean="0">
                          <a:solidFill>
                            <a:prstClr val="black"/>
                          </a:solidFill>
                        </a:rPr>
                        <a:t>ind out </a:t>
                      </a:r>
                      <a:r>
                        <a:rPr lang="en-GB" sz="2000" b="1" dirty="0" smtClean="0">
                          <a:solidFill>
                            <a:prstClr val="black"/>
                          </a:solidFill>
                        </a:rPr>
                        <a:t>what works </a:t>
                      </a:r>
                      <a:r>
                        <a:rPr lang="en-GB" sz="2000" b="0" dirty="0" smtClean="0">
                          <a:solidFill>
                            <a:prstClr val="black"/>
                          </a:solidFill>
                        </a:rPr>
                        <a:t>&amp;</a:t>
                      </a:r>
                      <a:r>
                        <a:rPr lang="en-GB" sz="2000" b="1" dirty="0" smtClean="0">
                          <a:solidFill>
                            <a:prstClr val="black"/>
                          </a:solidFill>
                        </a:rPr>
                        <a:t> why</a:t>
                      </a:r>
                      <a:endParaRPr lang="en-GB" sz="2000" b="1" dirty="0" smtClean="0">
                        <a:solidFill>
                          <a:srgbClr val="FF0000"/>
                        </a:solidFill>
                      </a:endParaRPr>
                    </a:p>
                  </a:txBody>
                  <a:tcPr/>
                </a:tc>
              </a:tr>
              <a:tr h="10376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smtClean="0">
                          <a:solidFill>
                            <a:srgbClr val="FF0000"/>
                          </a:solidFill>
                        </a:rPr>
                        <a:t>EVIDENCE</a:t>
                      </a:r>
                    </a:p>
                    <a:p>
                      <a:endParaRPr lang="en-GB" sz="24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2000" b="0" dirty="0" smtClean="0"/>
                        <a:t>To</a:t>
                      </a:r>
                      <a:r>
                        <a:rPr lang="en-GB" sz="2000" b="0" baseline="0" dirty="0" smtClean="0"/>
                        <a:t> b</a:t>
                      </a:r>
                      <a:r>
                        <a:rPr lang="en-GB" sz="2000" b="0" dirty="0" smtClean="0"/>
                        <a:t>uild local </a:t>
                      </a:r>
                      <a:r>
                        <a:rPr lang="en-GB" sz="2000" b="1" dirty="0" smtClean="0"/>
                        <a:t>capacity </a:t>
                      </a:r>
                      <a:r>
                        <a:rPr lang="en-GB" sz="2000" dirty="0" smtClean="0"/>
                        <a:t>to </a:t>
                      </a:r>
                      <a:r>
                        <a:rPr lang="en-GB" sz="2000" b="1" dirty="0" smtClean="0"/>
                        <a:t>apply a greater range of evidence-based practices</a:t>
                      </a:r>
                      <a:r>
                        <a:rPr lang="en-GB" sz="2000" b="0" baseline="0" dirty="0" smtClean="0"/>
                        <a:t> &amp;</a:t>
                      </a:r>
                      <a:r>
                        <a:rPr lang="en-GB" sz="2000" dirty="0" smtClean="0"/>
                        <a:t> support </a:t>
                      </a:r>
                      <a:r>
                        <a:rPr lang="en-GB" sz="2000" b="1" dirty="0" smtClean="0"/>
                        <a:t>innovation and evaluation</a:t>
                      </a:r>
                      <a:r>
                        <a:rPr lang="en-GB" sz="2000" b="1" baseline="0" dirty="0" smtClean="0"/>
                        <a:t> of</a:t>
                      </a:r>
                      <a:r>
                        <a:rPr lang="en-GB" sz="2000" b="1" dirty="0" smtClean="0"/>
                        <a:t> practice</a:t>
                      </a:r>
                      <a:r>
                        <a:rPr lang="en-GB" sz="2000" dirty="0" smtClean="0"/>
                        <a:t>. </a:t>
                      </a:r>
                    </a:p>
                    <a:p>
                      <a:pPr lvl="0">
                        <a:buFont typeface="Wingdings" panose="05000000000000000000" pitchFamily="2" charset="2"/>
                        <a:buNone/>
                      </a:pPr>
                      <a:endParaRPr lang="en-GB" sz="2000" dirty="0" smtClean="0"/>
                    </a:p>
                  </a:txBody>
                  <a:tcPr/>
                </a:tc>
              </a:tr>
              <a:tr h="11710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smtClean="0">
                          <a:solidFill>
                            <a:srgbClr val="FF0000"/>
                          </a:solidFill>
                        </a:rPr>
                        <a:t>IMPACT</a:t>
                      </a:r>
                    </a:p>
                  </a:txBody>
                  <a:tcPr/>
                </a:tc>
                <a:tc>
                  <a:txBody>
                    <a:bodyPr/>
                    <a:lstStyle/>
                    <a:p>
                      <a:pPr lvl="0">
                        <a:buFont typeface="Wingdings" panose="05000000000000000000" pitchFamily="2" charset="2"/>
                        <a:buNone/>
                      </a:pPr>
                      <a:r>
                        <a:rPr lang="en-GB" sz="2000" b="0" dirty="0" smtClean="0"/>
                        <a:t>To</a:t>
                      </a:r>
                      <a:r>
                        <a:rPr lang="en-GB" sz="2000" b="0" baseline="0" dirty="0" smtClean="0"/>
                        <a:t> i</a:t>
                      </a:r>
                      <a:r>
                        <a:rPr lang="en-GB" sz="2000" b="0" dirty="0" smtClean="0"/>
                        <a:t>mprove </a:t>
                      </a:r>
                      <a:r>
                        <a:rPr lang="en-GB" sz="2000" b="1" dirty="0" smtClean="0"/>
                        <a:t>academic</a:t>
                      </a:r>
                      <a:r>
                        <a:rPr lang="en-GB" sz="2000" b="1" baseline="0" dirty="0" smtClean="0"/>
                        <a:t> and wellbeing outcomes </a:t>
                      </a:r>
                      <a:r>
                        <a:rPr lang="en-GB" sz="2000" b="0" baseline="0" dirty="0" smtClean="0"/>
                        <a:t>for children, teachers and parents</a:t>
                      </a:r>
                      <a:r>
                        <a:rPr lang="en-GB" sz="2000" b="1" baseline="0" dirty="0" smtClean="0"/>
                        <a:t>, </a:t>
                      </a:r>
                      <a:r>
                        <a:rPr lang="en-GB" sz="2000" b="0" baseline="0" dirty="0" smtClean="0"/>
                        <a:t>and the </a:t>
                      </a:r>
                      <a:r>
                        <a:rPr lang="en-GB" sz="2000" b="1" dirty="0" smtClean="0"/>
                        <a:t>impact of schools</a:t>
                      </a:r>
                      <a:r>
                        <a:rPr lang="en-GB" sz="2000" baseline="0" dirty="0" smtClean="0"/>
                        <a:t>.</a:t>
                      </a:r>
                    </a:p>
                  </a:txBody>
                  <a:tcPr/>
                </a:tc>
              </a:tr>
            </a:tbl>
          </a:graphicData>
        </a:graphic>
      </p:graphicFrame>
    </p:spTree>
    <p:extLst>
      <p:ext uri="{BB962C8B-B14F-4D97-AF65-F5344CB8AC3E}">
        <p14:creationId xmlns:p14="http://schemas.microsoft.com/office/powerpoint/2010/main" val="806731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6724" y="1170051"/>
            <a:ext cx="7772400" cy="1948803"/>
          </a:xfrm>
        </p:spPr>
        <p:txBody>
          <a:bodyPr>
            <a:noAutofit/>
          </a:bodyPr>
          <a:lstStyle/>
          <a:p>
            <a:pPr algn="ctr"/>
            <a:r>
              <a:rPr lang="en-GB" sz="3200" dirty="0" smtClean="0"/>
              <a:t/>
            </a:r>
            <a:br>
              <a:rPr lang="en-GB" sz="3200" dirty="0" smtClean="0"/>
            </a:br>
            <a:r>
              <a:rPr lang="en-GB" sz="3200" dirty="0" smtClean="0"/>
              <a:t>        </a:t>
            </a:r>
            <a:r>
              <a:rPr lang="en-GB" sz="4800" dirty="0" smtClean="0"/>
              <a:t>Increasing basic numeracy fluency: </a:t>
            </a:r>
            <a:br>
              <a:rPr lang="en-GB" sz="4800" dirty="0" smtClean="0"/>
            </a:br>
            <a:r>
              <a:rPr lang="en-GB" sz="4800" dirty="0" smtClean="0"/>
              <a:t>       SAFMEDS</a:t>
            </a:r>
            <a:endParaRPr lang="en-GB" sz="4800" dirty="0"/>
          </a:p>
        </p:txBody>
      </p:sp>
      <p:sp>
        <p:nvSpPr>
          <p:cNvPr id="5" name="Subtitle 4"/>
          <p:cNvSpPr>
            <a:spLocks noGrp="1"/>
          </p:cNvSpPr>
          <p:nvPr>
            <p:ph type="subTitle" idx="1"/>
          </p:nvPr>
        </p:nvSpPr>
        <p:spPr>
          <a:xfrm>
            <a:off x="236934" y="3509264"/>
            <a:ext cx="8662760" cy="729469"/>
          </a:xfrm>
        </p:spPr>
        <p:txBody>
          <a:bodyPr>
            <a:noAutofit/>
          </a:bodyPr>
          <a:lstStyle/>
          <a:p>
            <a:pPr algn="ctr"/>
            <a:r>
              <a:rPr lang="en-GB" sz="2400" b="1" dirty="0" smtClean="0">
                <a:solidFill>
                  <a:schemeClr val="bg1"/>
                </a:solidFill>
              </a:rPr>
              <a:t>Dr Stacey Hunter, BCBA</a:t>
            </a:r>
          </a:p>
          <a:p>
            <a:pPr algn="ctr"/>
            <a:r>
              <a:rPr lang="en-GB" sz="1600" b="1" dirty="0" smtClean="0">
                <a:solidFill>
                  <a:schemeClr val="bg1"/>
                </a:solidFill>
              </a:rPr>
              <a:t>Dr </a:t>
            </a:r>
            <a:r>
              <a:rPr lang="en-GB" sz="1600" b="1" dirty="0">
                <a:solidFill>
                  <a:schemeClr val="bg1"/>
                </a:solidFill>
              </a:rPr>
              <a:t>Carl </a:t>
            </a:r>
            <a:r>
              <a:rPr lang="en-GB" sz="1600" b="1" dirty="0" smtClean="0">
                <a:solidFill>
                  <a:schemeClr val="bg1"/>
                </a:solidFill>
              </a:rPr>
              <a:t>Hughes, BCBA-D</a:t>
            </a:r>
            <a:endParaRPr lang="en-GB" sz="1600" b="1" dirty="0">
              <a:solidFill>
                <a:schemeClr val="bg1"/>
              </a:solidFill>
            </a:endParaRPr>
          </a:p>
          <a:p>
            <a:pPr algn="ctr"/>
            <a:r>
              <a:rPr lang="en-GB" sz="1600" b="1" dirty="0">
                <a:solidFill>
                  <a:schemeClr val="bg1"/>
                </a:solidFill>
              </a:rPr>
              <a:t>School of Psychology, Bangor University</a:t>
            </a:r>
          </a:p>
          <a:p>
            <a:pPr algn="ctr"/>
            <a:endParaRPr lang="en-GB" sz="1600" b="1" dirty="0" smtClean="0">
              <a:solidFill>
                <a:schemeClr val="bg1"/>
              </a:solidFill>
            </a:endParaRPr>
          </a:p>
          <a:p>
            <a:pPr algn="ctr"/>
            <a:r>
              <a:rPr lang="en-GB" sz="1600" b="1" dirty="0" smtClean="0">
                <a:solidFill>
                  <a:schemeClr val="bg1"/>
                </a:solidFill>
              </a:rPr>
              <a:t>Dr </a:t>
            </a:r>
            <a:r>
              <a:rPr lang="en-GB" sz="1600" b="1" dirty="0">
                <a:solidFill>
                  <a:schemeClr val="bg1"/>
                </a:solidFill>
              </a:rPr>
              <a:t>Richard </a:t>
            </a:r>
            <a:r>
              <a:rPr lang="en-GB" sz="1600" b="1" dirty="0" smtClean="0">
                <a:solidFill>
                  <a:schemeClr val="bg1"/>
                </a:solidFill>
              </a:rPr>
              <a:t>Watkins</a:t>
            </a:r>
          </a:p>
          <a:p>
            <a:pPr algn="ctr"/>
            <a:r>
              <a:rPr lang="en-GB" sz="1600" b="1" dirty="0" smtClean="0">
                <a:solidFill>
                  <a:schemeClr val="bg1"/>
                </a:solidFill>
              </a:rPr>
              <a:t>Regional </a:t>
            </a:r>
            <a:r>
              <a:rPr lang="en-GB" sz="1600" b="1" dirty="0">
                <a:solidFill>
                  <a:schemeClr val="bg1"/>
                </a:solidFill>
              </a:rPr>
              <a:t>School Effectiveness and Improvement </a:t>
            </a:r>
            <a:endParaRPr lang="en-GB" sz="1600" b="1" dirty="0" smtClean="0">
              <a:solidFill>
                <a:schemeClr val="bg1"/>
              </a:solidFill>
            </a:endParaRPr>
          </a:p>
          <a:p>
            <a:pPr algn="ctr"/>
            <a:r>
              <a:rPr lang="en-GB" sz="1600" b="1" dirty="0" smtClean="0">
                <a:solidFill>
                  <a:schemeClr val="bg1"/>
                </a:solidFill>
              </a:rPr>
              <a:t>Service </a:t>
            </a:r>
            <a:r>
              <a:rPr lang="en-GB" sz="1600" b="1" dirty="0">
                <a:solidFill>
                  <a:schemeClr val="bg1"/>
                </a:solidFill>
              </a:rPr>
              <a:t>for North </a:t>
            </a:r>
            <a:r>
              <a:rPr lang="en-GB" sz="1600" b="1" dirty="0" smtClean="0">
                <a:solidFill>
                  <a:schemeClr val="bg1"/>
                </a:solidFill>
              </a:rPr>
              <a:t>Wales (GwE)</a:t>
            </a:r>
            <a:endParaRPr lang="en-GB" sz="1600" b="1" dirty="0">
              <a:solidFill>
                <a:schemeClr val="bg1"/>
              </a:solidFill>
            </a:endParaRPr>
          </a:p>
          <a:p>
            <a:pPr algn="ctr"/>
            <a:endParaRPr lang="en-GB" sz="1600" b="1" dirty="0">
              <a:solidFill>
                <a:srgbClr val="0070C0"/>
              </a:solidFill>
            </a:endParaRPr>
          </a:p>
          <a:p>
            <a:endParaRPr lang="en-GB" sz="1600" dirty="0">
              <a:solidFill>
                <a:srgbClr val="0070C0"/>
              </a:solidFill>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052564025"/>
              </p:ext>
            </p:extLst>
          </p:nvPr>
        </p:nvGraphicFramePr>
        <p:xfrm>
          <a:off x="28620" y="5666601"/>
          <a:ext cx="971807" cy="1191399"/>
        </p:xfrm>
        <a:graphic>
          <a:graphicData uri="http://schemas.openxmlformats.org/presentationml/2006/ole">
            <mc:AlternateContent xmlns:mc="http://schemas.openxmlformats.org/markup-compatibility/2006">
              <mc:Choice xmlns:v="urn:schemas-microsoft-com:vml" Requires="v">
                <p:oleObj spid="_x0000_s1143" name="Document" r:id="rId5" imgW="4215873" imgH="6400000" progId="Word.Document.12">
                  <p:embed/>
                </p:oleObj>
              </mc:Choice>
              <mc:Fallback>
                <p:oleObj name="Document" r:id="rId5" imgW="4215873" imgH="6400000"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20" y="5666601"/>
                        <a:ext cx="971807" cy="1191399"/>
                      </a:xfrm>
                      <a:prstGeom prst="rect">
                        <a:avLst/>
                      </a:prstGeom>
                      <a:noFill/>
                      <a:ln>
                        <a:noFill/>
                      </a:ln>
                      <a:effectLst/>
                      <a:extLst/>
                    </p:spPr>
                  </p:pic>
                </p:oleObj>
              </mc:Fallback>
            </mc:AlternateContent>
          </a:graphicData>
        </a:graphic>
      </p:graphicFrame>
      <p:pic>
        <p:nvPicPr>
          <p:cNvPr id="6" name="Picture 5"/>
          <p:cNvPicPr/>
          <p:nvPr/>
        </p:nvPicPr>
        <p:blipFill>
          <a:blip r:embed="rId7" cstate="print">
            <a:extLst>
              <a:ext uri="{28A0092B-C50C-407E-A947-70E740481C1C}">
                <a14:useLocalDpi xmlns:a14="http://schemas.microsoft.com/office/drawing/2010/main" val="0"/>
              </a:ext>
            </a:extLst>
          </a:blip>
          <a:stretch>
            <a:fillRect/>
          </a:stretch>
        </p:blipFill>
        <p:spPr>
          <a:xfrm>
            <a:off x="7772400" y="5609625"/>
            <a:ext cx="1371600" cy="1248375"/>
          </a:xfrm>
          <a:prstGeom prst="rect">
            <a:avLst/>
          </a:prstGeom>
        </p:spPr>
      </p:pic>
    </p:spTree>
    <p:extLst>
      <p:ext uri="{BB962C8B-B14F-4D97-AF65-F5344CB8AC3E}">
        <p14:creationId xmlns:p14="http://schemas.microsoft.com/office/powerpoint/2010/main" val="2102454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60" y="684526"/>
            <a:ext cx="7154206" cy="1027744"/>
          </a:xfrm>
        </p:spPr>
        <p:txBody>
          <a:bodyPr/>
          <a:lstStyle/>
          <a:p>
            <a:r>
              <a:rPr lang="en-GB" dirty="0"/>
              <a:t>L</a:t>
            </a:r>
            <a:r>
              <a:rPr lang="en-GB" dirty="0" smtClean="0"/>
              <a:t>earning </a:t>
            </a:r>
            <a:r>
              <a:rPr lang="en-GB" dirty="0"/>
              <a:t>principles from Precision </a:t>
            </a:r>
            <a:r>
              <a:rPr lang="en-GB" dirty="0" smtClean="0"/>
              <a:t>Teaching evidence</a:t>
            </a:r>
            <a:endParaRPr lang="en-GB" dirty="0"/>
          </a:p>
        </p:txBody>
      </p:sp>
      <p:sp>
        <p:nvSpPr>
          <p:cNvPr id="3" name="Content Placeholder 2"/>
          <p:cNvSpPr>
            <a:spLocks noGrp="1"/>
          </p:cNvSpPr>
          <p:nvPr>
            <p:ph idx="1"/>
          </p:nvPr>
        </p:nvSpPr>
        <p:spPr>
          <a:xfrm>
            <a:off x="516321" y="2228455"/>
            <a:ext cx="8103228" cy="3530600"/>
          </a:xfrm>
        </p:spPr>
        <p:txBody>
          <a:bodyPr>
            <a:normAutofit fontScale="92500"/>
          </a:bodyPr>
          <a:lstStyle/>
          <a:p>
            <a:pPr marL="457200" indent="-457200">
              <a:buFont typeface="+mj-lt"/>
              <a:buAutoNum type="arabicPeriod"/>
            </a:pPr>
            <a:r>
              <a:rPr lang="en-GB" sz="2400" dirty="0" smtClean="0"/>
              <a:t>The learner knows best (the child is always right)</a:t>
            </a:r>
          </a:p>
          <a:p>
            <a:pPr marL="457200" indent="-457200">
              <a:buFont typeface="+mj-lt"/>
              <a:buAutoNum type="arabicPeriod"/>
            </a:pPr>
            <a:r>
              <a:rPr lang="en-GB" sz="2400" dirty="0"/>
              <a:t>M</a:t>
            </a:r>
            <a:r>
              <a:rPr lang="en-GB" sz="2400" dirty="0" smtClean="0"/>
              <a:t>onitoring learning often, </a:t>
            </a:r>
            <a:r>
              <a:rPr lang="en-GB" sz="2400" dirty="0"/>
              <a:t>helps learning happen</a:t>
            </a:r>
          </a:p>
          <a:p>
            <a:pPr marL="457200" indent="-457200">
              <a:buFont typeface="+mj-lt"/>
              <a:buAutoNum type="arabicPeriod"/>
            </a:pPr>
            <a:r>
              <a:rPr lang="en-GB" sz="2400" dirty="0" smtClean="0"/>
              <a:t>Making learning visible (charts) </a:t>
            </a:r>
            <a:r>
              <a:rPr lang="en-GB" sz="2400" dirty="0"/>
              <a:t>- helps learning happen</a:t>
            </a:r>
          </a:p>
          <a:p>
            <a:pPr marL="457200" indent="-457200">
              <a:buFont typeface="+mj-lt"/>
              <a:buAutoNum type="arabicPeriod"/>
            </a:pPr>
            <a:r>
              <a:rPr lang="en-GB" sz="2400" dirty="0" smtClean="0"/>
              <a:t>Immediate feedback helps learning happen</a:t>
            </a:r>
          </a:p>
          <a:p>
            <a:pPr marL="457200" indent="-457200">
              <a:buFont typeface="+mj-lt"/>
              <a:buAutoNum type="arabicPeriod"/>
            </a:pPr>
            <a:r>
              <a:rPr lang="en-GB" sz="2400" dirty="0"/>
              <a:t>Mastery learning – prerequisite skills Fluency (national tests</a:t>
            </a:r>
            <a:r>
              <a:rPr lang="en-GB" sz="2400" dirty="0" smtClean="0"/>
              <a:t>)- helps learning stick</a:t>
            </a:r>
          </a:p>
          <a:p>
            <a:r>
              <a:rPr lang="en-GB" sz="2400" dirty="0" err="1" smtClean="0"/>
              <a:t>Rhyl</a:t>
            </a:r>
            <a:r>
              <a:rPr lang="en-GB" sz="2400" dirty="0"/>
              <a:t> </a:t>
            </a:r>
            <a:r>
              <a:rPr lang="en-GB" sz="2400" dirty="0" smtClean="0"/>
              <a:t>Learning Community: Identified the need to improve maths fluency </a:t>
            </a:r>
            <a:endParaRPr lang="en-GB" sz="2400" dirty="0"/>
          </a:p>
        </p:txBody>
      </p:sp>
    </p:spTree>
    <p:extLst>
      <p:ext uri="{BB962C8B-B14F-4D97-AF65-F5344CB8AC3E}">
        <p14:creationId xmlns:p14="http://schemas.microsoft.com/office/powerpoint/2010/main" val="208285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SAFMEDS?</a:t>
            </a:r>
            <a:endParaRPr lang="en-GB" dirty="0"/>
          </a:p>
        </p:txBody>
      </p:sp>
      <p:sp>
        <p:nvSpPr>
          <p:cNvPr id="3" name="Content Placeholder 2"/>
          <p:cNvSpPr>
            <a:spLocks noGrp="1"/>
          </p:cNvSpPr>
          <p:nvPr>
            <p:ph idx="1"/>
          </p:nvPr>
        </p:nvSpPr>
        <p:spPr>
          <a:xfrm>
            <a:off x="135803" y="2329544"/>
            <a:ext cx="3488974" cy="3429511"/>
          </a:xfrm>
        </p:spPr>
        <p:txBody>
          <a:bodyPr>
            <a:noAutofit/>
          </a:bodyPr>
          <a:lstStyle/>
          <a:p>
            <a:r>
              <a:rPr lang="en-GB" sz="2000" dirty="0" smtClean="0"/>
              <a:t>Focused Flashcards: SAY ALL FAST MINUTE EVERY DAY SHUFFLED</a:t>
            </a:r>
          </a:p>
          <a:p>
            <a:r>
              <a:rPr lang="en-GB" sz="2000" dirty="0" smtClean="0"/>
              <a:t>Question (front) Answer (back)</a:t>
            </a:r>
          </a:p>
          <a:p>
            <a:r>
              <a:rPr lang="en-GB" sz="2000" dirty="0" smtClean="0"/>
              <a:t>FAST - One minute</a:t>
            </a:r>
          </a:p>
          <a:p>
            <a:r>
              <a:rPr lang="en-GB" sz="2000" dirty="0" smtClean="0"/>
              <a:t>Say aloud</a:t>
            </a:r>
          </a:p>
          <a:p>
            <a:r>
              <a:rPr lang="en-GB" sz="2000" dirty="0" smtClean="0"/>
              <a:t>Correct / not yet pile</a:t>
            </a:r>
          </a:p>
        </p:txBody>
      </p:sp>
      <p:pic>
        <p:nvPicPr>
          <p:cNvPr id="4" name="Picture 3" descr="IMG_358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3160" y="2329544"/>
            <a:ext cx="5340211" cy="3560140"/>
          </a:xfrm>
          <a:prstGeom prst="rect">
            <a:avLst/>
          </a:prstGeom>
        </p:spPr>
      </p:pic>
    </p:spTree>
    <p:extLst>
      <p:ext uri="{BB962C8B-B14F-4D97-AF65-F5344CB8AC3E}">
        <p14:creationId xmlns:p14="http://schemas.microsoft.com/office/powerpoint/2010/main" val="56597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8" y="542220"/>
            <a:ext cx="8240486" cy="1426892"/>
          </a:xfrm>
        </p:spPr>
        <p:txBody>
          <a:bodyPr/>
          <a:lstStyle/>
          <a:p>
            <a:r>
              <a:rPr lang="en-US" dirty="0" smtClean="0"/>
              <a:t>Myths about how we learn: </a:t>
            </a:r>
            <a:br>
              <a:rPr lang="en-US" dirty="0" smtClean="0"/>
            </a:br>
            <a:r>
              <a:rPr lang="en-US" dirty="0" smtClean="0"/>
              <a:t>What the evidence says </a:t>
            </a:r>
            <a:br>
              <a:rPr lang="en-US" dirty="0" smtClean="0"/>
            </a:br>
            <a:r>
              <a:rPr lang="en-US" dirty="0"/>
              <a:t>	</a:t>
            </a:r>
            <a:r>
              <a:rPr lang="en-US" dirty="0" smtClean="0"/>
              <a:t>									</a:t>
            </a:r>
            <a:r>
              <a:rPr lang="en-US" sz="1400" dirty="0" smtClean="0"/>
              <a:t>Potts, </a:t>
            </a:r>
            <a:r>
              <a:rPr lang="en-US" sz="1400" dirty="0" err="1" smtClean="0"/>
              <a:t>Eshleman</a:t>
            </a:r>
            <a:r>
              <a:rPr lang="en-US" sz="1400" dirty="0" smtClean="0"/>
              <a:t> &amp; Cooper, 1983</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4236091130"/>
              </p:ext>
            </p:extLst>
          </p:nvPr>
        </p:nvGraphicFramePr>
        <p:xfrm>
          <a:off x="517898" y="2404252"/>
          <a:ext cx="8240486" cy="2987040"/>
        </p:xfrm>
        <a:graphic>
          <a:graphicData uri="http://schemas.openxmlformats.org/drawingml/2006/table">
            <a:tbl>
              <a:tblPr firstRow="1" bandRow="1">
                <a:tableStyleId>{5C22544A-7EE6-4342-B048-85BDC9FD1C3A}</a:tableStyleId>
              </a:tblPr>
              <a:tblGrid>
                <a:gridCol w="4120243"/>
                <a:gridCol w="4120243"/>
              </a:tblGrid>
              <a:tr h="370840">
                <a:tc>
                  <a:txBody>
                    <a:bodyPr/>
                    <a:lstStyle/>
                    <a:p>
                      <a:r>
                        <a:rPr lang="en-US" sz="2000" dirty="0" smtClean="0"/>
                        <a:t>Myth </a:t>
                      </a:r>
                      <a:endParaRPr lang="en-US" sz="2000" dirty="0"/>
                    </a:p>
                  </a:txBody>
                  <a:tcPr/>
                </a:tc>
                <a:tc>
                  <a:txBody>
                    <a:bodyPr/>
                    <a:lstStyle/>
                    <a:p>
                      <a:r>
                        <a:rPr lang="en-US" sz="2000" dirty="0" smtClean="0"/>
                        <a:t>Fact</a:t>
                      </a:r>
                      <a:endParaRPr lang="en-US" sz="2000" dirty="0"/>
                    </a:p>
                  </a:txBody>
                  <a:tcPr/>
                </a:tc>
              </a:tr>
              <a:tr h="370840">
                <a:tc>
                  <a:txBody>
                    <a:bodyPr/>
                    <a:lstStyle/>
                    <a:p>
                      <a:r>
                        <a:rPr lang="en-US" sz="2000" dirty="0" smtClean="0"/>
                        <a:t>Thinking is good as saying </a:t>
                      </a:r>
                      <a:endParaRPr lang="en-US" sz="2000" dirty="0"/>
                    </a:p>
                  </a:txBody>
                  <a:tcPr/>
                </a:tc>
                <a:tc>
                  <a:txBody>
                    <a:bodyPr/>
                    <a:lstStyle/>
                    <a:p>
                      <a:r>
                        <a:rPr lang="en-US" sz="2000" dirty="0" smtClean="0"/>
                        <a:t>Saying aloud = better learning</a:t>
                      </a:r>
                    </a:p>
                  </a:txBody>
                  <a:tcPr/>
                </a:tc>
              </a:tr>
              <a:tr h="370840">
                <a:tc>
                  <a:txBody>
                    <a:bodyPr/>
                    <a:lstStyle/>
                    <a:p>
                      <a:r>
                        <a:rPr lang="en-US" sz="2000" dirty="0" smtClean="0"/>
                        <a:t>Best to learn in parts </a:t>
                      </a:r>
                      <a:endParaRPr lang="en-US" sz="2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Working with all = better learning</a:t>
                      </a:r>
                    </a:p>
                  </a:txBody>
                  <a:tcPr/>
                </a:tc>
              </a:tr>
              <a:tr h="370840">
                <a:tc>
                  <a:txBody>
                    <a:bodyPr/>
                    <a:lstStyle/>
                    <a:p>
                      <a:r>
                        <a:rPr lang="en-US" sz="2000" dirty="0" smtClean="0"/>
                        <a:t>Start slow and build up</a:t>
                      </a:r>
                      <a:endParaRPr lang="en-US" sz="2000" dirty="0"/>
                    </a:p>
                  </a:txBody>
                  <a:tcPr/>
                </a:tc>
                <a:tc>
                  <a:txBody>
                    <a:bodyPr/>
                    <a:lstStyle/>
                    <a:p>
                      <a:r>
                        <a:rPr lang="en-US" sz="2000" dirty="0" smtClean="0"/>
                        <a:t>Go fast = better learning </a:t>
                      </a:r>
                      <a:endParaRPr lang="en-US" sz="2000" dirty="0"/>
                    </a:p>
                  </a:txBody>
                  <a:tcPr/>
                </a:tc>
              </a:tr>
              <a:tr h="370840">
                <a:tc>
                  <a:txBody>
                    <a:bodyPr/>
                    <a:lstStyle/>
                    <a:p>
                      <a:r>
                        <a:rPr lang="en-US" sz="2000" dirty="0" smtClean="0"/>
                        <a:t>Try make</a:t>
                      </a:r>
                      <a:r>
                        <a:rPr lang="en-US" sz="2000" baseline="0" dirty="0" smtClean="0"/>
                        <a:t> </a:t>
                      </a:r>
                      <a:r>
                        <a:rPr lang="en-US" sz="2000" dirty="0" smtClean="0"/>
                        <a:t>few or no errors</a:t>
                      </a:r>
                      <a:endParaRPr lang="en-US" sz="2000" dirty="0"/>
                    </a:p>
                  </a:txBody>
                  <a:tcPr/>
                </a:tc>
                <a:tc>
                  <a:txBody>
                    <a:bodyPr/>
                    <a:lstStyle/>
                    <a:p>
                      <a:r>
                        <a:rPr lang="en-US" sz="2000" dirty="0" smtClean="0"/>
                        <a:t>High errors</a:t>
                      </a:r>
                      <a:r>
                        <a:rPr lang="en-US" sz="2000" baseline="0" dirty="0" smtClean="0"/>
                        <a:t> = better </a:t>
                      </a:r>
                      <a:r>
                        <a:rPr lang="en-US" sz="2000" dirty="0" smtClean="0"/>
                        <a:t>learning</a:t>
                      </a:r>
                    </a:p>
                  </a:txBody>
                  <a:tcPr/>
                </a:tc>
              </a:tr>
              <a:tr h="370840">
                <a:tc>
                  <a:txBody>
                    <a:bodyPr/>
                    <a:lstStyle/>
                    <a:p>
                      <a:r>
                        <a:rPr lang="en-US" sz="2000" dirty="0" smtClean="0"/>
                        <a:t>Understand</a:t>
                      </a:r>
                      <a:r>
                        <a:rPr lang="en-US" sz="2000" baseline="0" dirty="0" smtClean="0"/>
                        <a:t> first then learn</a:t>
                      </a:r>
                      <a:endParaRPr lang="en-US" sz="2000" dirty="0"/>
                    </a:p>
                  </a:txBody>
                  <a:tcPr/>
                </a:tc>
                <a:tc>
                  <a:txBody>
                    <a:bodyPr/>
                    <a:lstStyle/>
                    <a:p>
                      <a:r>
                        <a:rPr lang="en-US" sz="2000" dirty="0" smtClean="0"/>
                        <a:t>Learn first leads to understanding later</a:t>
                      </a:r>
                      <a:endParaRPr lang="en-US" sz="2000" dirty="0"/>
                    </a:p>
                  </a:txBody>
                  <a:tcPr/>
                </a:tc>
              </a:tr>
            </a:tbl>
          </a:graphicData>
        </a:graphic>
      </p:graphicFrame>
    </p:spTree>
    <p:extLst>
      <p:ext uri="{BB962C8B-B14F-4D97-AF65-F5344CB8AC3E}">
        <p14:creationId xmlns:p14="http://schemas.microsoft.com/office/powerpoint/2010/main" val="788087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does SAFMEDS work for?</a:t>
            </a:r>
            <a:endParaRPr lang="en-US" dirty="0"/>
          </a:p>
        </p:txBody>
      </p:sp>
      <p:sp>
        <p:nvSpPr>
          <p:cNvPr id="3" name="Content Placeholder 2"/>
          <p:cNvSpPr>
            <a:spLocks noGrp="1"/>
          </p:cNvSpPr>
          <p:nvPr>
            <p:ph idx="1"/>
          </p:nvPr>
        </p:nvSpPr>
        <p:spPr>
          <a:xfrm>
            <a:off x="864382" y="2228455"/>
            <a:ext cx="6345260" cy="3530600"/>
          </a:xfrm>
        </p:spPr>
        <p:txBody>
          <a:bodyPr>
            <a:noAutofit/>
          </a:bodyPr>
          <a:lstStyle/>
          <a:p>
            <a:r>
              <a:rPr lang="en-US" sz="3200" dirty="0" smtClean="0"/>
              <a:t>Everyone</a:t>
            </a:r>
          </a:p>
          <a:p>
            <a:r>
              <a:rPr lang="en-US" sz="3200" dirty="0" smtClean="0"/>
              <a:t>All ages</a:t>
            </a:r>
          </a:p>
          <a:p>
            <a:r>
              <a:rPr lang="en-US" sz="3200" dirty="0" smtClean="0"/>
              <a:t>Different topics</a:t>
            </a:r>
          </a:p>
          <a:p>
            <a:r>
              <a:rPr lang="en-US" sz="3200" dirty="0" smtClean="0"/>
              <a:t>Different groups – classwide / small groups / one to one</a:t>
            </a:r>
          </a:p>
          <a:p>
            <a:r>
              <a:rPr lang="en-US" sz="3200" dirty="0" smtClean="0"/>
              <a:t>Peer tutoring </a:t>
            </a:r>
            <a:endParaRPr lang="en-US" sz="3200" dirty="0"/>
          </a:p>
        </p:txBody>
      </p:sp>
    </p:spTree>
    <p:extLst>
      <p:ext uri="{BB962C8B-B14F-4D97-AF65-F5344CB8AC3E}">
        <p14:creationId xmlns:p14="http://schemas.microsoft.com/office/powerpoint/2010/main" val="957740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using SAFMEDS to increase numeracy skills </a:t>
            </a:r>
            <a:endParaRPr lang="en-US" dirty="0"/>
          </a:p>
        </p:txBody>
      </p:sp>
      <p:sp>
        <p:nvSpPr>
          <p:cNvPr id="3" name="Content Placeholder 2"/>
          <p:cNvSpPr>
            <a:spLocks noGrp="1"/>
          </p:cNvSpPr>
          <p:nvPr>
            <p:ph idx="1"/>
          </p:nvPr>
        </p:nvSpPr>
        <p:spPr>
          <a:xfrm>
            <a:off x="1328838" y="2895600"/>
            <a:ext cx="6900761" cy="3530600"/>
          </a:xfrm>
        </p:spPr>
        <p:txBody>
          <a:bodyPr>
            <a:normAutofit/>
          </a:bodyPr>
          <a:lstStyle/>
          <a:p>
            <a:r>
              <a:rPr lang="en-US" sz="2800" dirty="0" smtClean="0"/>
              <a:t>Tier 1 – Classwide use of SAFMEDS</a:t>
            </a:r>
          </a:p>
          <a:p>
            <a:r>
              <a:rPr lang="en-US" sz="2800" dirty="0" smtClean="0"/>
              <a:t>Tier 2 – Small group use of SAFMEDS</a:t>
            </a:r>
          </a:p>
          <a:p>
            <a:r>
              <a:rPr lang="en-US" sz="2800" dirty="0" smtClean="0"/>
              <a:t>Tier 3  - One-to-one use of SAFMEDS</a:t>
            </a:r>
            <a:endParaRPr lang="en-US" sz="2800" dirty="0"/>
          </a:p>
        </p:txBody>
      </p:sp>
    </p:spTree>
    <p:extLst>
      <p:ext uri="{BB962C8B-B14F-4D97-AF65-F5344CB8AC3E}">
        <p14:creationId xmlns:p14="http://schemas.microsoft.com/office/powerpoint/2010/main" val="1036770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2"/>
            <a:ext cx="7772400" cy="1899642"/>
          </a:xfrm>
        </p:spPr>
        <p:txBody>
          <a:bodyPr>
            <a:normAutofit/>
          </a:bodyPr>
          <a:lstStyle/>
          <a:p>
            <a:pPr algn="ctr"/>
            <a:r>
              <a:rPr lang="en-GB" sz="3600" dirty="0" smtClean="0"/>
              <a:t>Using SAFMEDS Class-Wide</a:t>
            </a:r>
            <a:br>
              <a:rPr lang="en-GB" sz="3600" dirty="0" smtClean="0"/>
            </a:br>
            <a:r>
              <a:rPr lang="en-GB" sz="3600" dirty="0" smtClean="0"/>
              <a:t>Increasing primary school students maths skills</a:t>
            </a:r>
            <a:endParaRPr lang="en-GB" sz="3600" dirty="0"/>
          </a:p>
        </p:txBody>
      </p:sp>
      <p:pic>
        <p:nvPicPr>
          <p:cNvPr id="1026" name="Picture 2" descr="http://www.higherskillswales.co.uk/kess/images/large-p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120" y="6091683"/>
            <a:ext cx="1445880" cy="76631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magnoxsites.co.uk/wp-content/themes/magnoxsites/assets/img/magnox-logo.svg"/>
          <p:cNvSpPr>
            <a:spLocks noChangeAspect="1" noChangeArrowheads="1"/>
          </p:cNvSpPr>
          <p:nvPr/>
        </p:nvSpPr>
        <p:spPr bwMode="auto">
          <a:xfrm>
            <a:off x="155575" y="-319088"/>
            <a:ext cx="2381250" cy="676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http://www.magnoxsites.co.uk/wp-content/themes/magnoxsites/assets/img/magnox-logo.svg"/>
          <p:cNvSpPr>
            <a:spLocks noChangeAspect="1" noChangeArrowheads="1"/>
          </p:cNvSpPr>
          <p:nvPr/>
        </p:nvSpPr>
        <p:spPr bwMode="auto">
          <a:xfrm>
            <a:off x="307975" y="-166688"/>
            <a:ext cx="2381250" cy="676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www.magnoxsites.co.uk/wp-content/themes/magnoxsites/assets/img/magnox-logo.svg"/>
          <p:cNvSpPr>
            <a:spLocks noChangeAspect="1" noChangeArrowheads="1"/>
          </p:cNvSpPr>
          <p:nvPr/>
        </p:nvSpPr>
        <p:spPr bwMode="auto">
          <a:xfrm>
            <a:off x="460375" y="-14288"/>
            <a:ext cx="2381250" cy="676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Magnox Lt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Image result for Magnox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4" descr="Image result for Magnox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6" descr="Image result for Magnox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8" descr="Image result for Magnox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20" descr="Image result for Magnox log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6185042"/>
            <a:ext cx="1203499" cy="673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16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8960</TotalTime>
  <Words>1005</Words>
  <Application>Microsoft Office PowerPoint</Application>
  <PresentationFormat>On-screen Show (4:3)</PresentationFormat>
  <Paragraphs>116</Paragraphs>
  <Slides>17</Slides>
  <Notes>8</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17</vt:i4>
      </vt:variant>
    </vt:vector>
  </HeadingPairs>
  <TitlesOfParts>
    <vt:vector size="22" baseType="lpstr">
      <vt:lpstr>Ion Boardroom</vt:lpstr>
      <vt:lpstr>1_Office Theme</vt:lpstr>
      <vt:lpstr>2_Office Theme</vt:lpstr>
      <vt:lpstr>Document</vt:lpstr>
      <vt:lpstr>Microsoft Excel Chart</vt:lpstr>
      <vt:lpstr>Collaborative Institute for Education Research, Evidence and impact (CIEREI)  Sefydliad Cydweithredol ar Gyfer Ymchwil, Tystiolaeth ac Ardrawiad Mewn Addysg    February 2017 </vt:lpstr>
      <vt:lpstr>PowerPoint Presentation</vt:lpstr>
      <vt:lpstr>         Increasing basic numeracy fluency:         SAFMEDS</vt:lpstr>
      <vt:lpstr>Learning principles from Precision Teaching evidence</vt:lpstr>
      <vt:lpstr>What is SAFMEDS?</vt:lpstr>
      <vt:lpstr>Myths about how we learn:  What the evidence says            Potts, Eshleman &amp; Cooper, 1983</vt:lpstr>
      <vt:lpstr>Who does SAFMEDS work for?</vt:lpstr>
      <vt:lpstr>Research using SAFMEDS to increase numeracy skills </vt:lpstr>
      <vt:lpstr>Using SAFMEDS Class-Wide Increasing primary school students maths skills</vt:lpstr>
      <vt:lpstr>Results – Year 2</vt:lpstr>
      <vt:lpstr>Results – Year 7</vt:lpstr>
      <vt:lpstr>Rhyl Learning Community RLC Results so far…</vt:lpstr>
      <vt:lpstr>Year 7 – Addition with decimals</vt:lpstr>
      <vt:lpstr>Year 2 - Addition</vt:lpstr>
      <vt:lpstr>Interest in joining the SAFMEDS project?</vt:lpstr>
      <vt:lpstr>Two Proposals for 2017-18</vt:lpstr>
      <vt:lpstr>Interest in CIEREI / SAFMEDS projects   Drichard Watkins (GwE): richardwatkins@gwegogledd.cymru  Dr Stacey Hunter: stacey.hunter@bangor.ac.uk  Dr Carl Hughes: c.hughes@bangor.ac.uk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  Comments</dc:creator>
  <cp:lastModifiedBy>Watkins Richard (GwE)</cp:lastModifiedBy>
  <cp:revision>156</cp:revision>
  <cp:lastPrinted>2016-01-23T05:42:23Z</cp:lastPrinted>
  <dcterms:created xsi:type="dcterms:W3CDTF">2016-01-19T11:46:09Z</dcterms:created>
  <dcterms:modified xsi:type="dcterms:W3CDTF">2017-03-22T16:22:18Z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1f90ad69-b1f8-4bfd-9784-ca809e285495</vt:lpwstr>
  </property>
</Properties>
</file>