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7" r:id="rId4"/>
    <p:sldId id="278" r:id="rId5"/>
    <p:sldId id="258" r:id="rId6"/>
    <p:sldId id="259" r:id="rId7"/>
    <p:sldId id="266" r:id="rId8"/>
    <p:sldId id="262" r:id="rId9"/>
    <p:sldId id="261" r:id="rId10"/>
    <p:sldId id="260" r:id="rId11"/>
    <p:sldId id="263" r:id="rId12"/>
    <p:sldId id="280" r:id="rId13"/>
    <p:sldId id="283" r:id="rId14"/>
    <p:sldId id="284" r:id="rId15"/>
    <p:sldId id="279" r:id="rId16"/>
    <p:sldId id="282" r:id="rId17"/>
    <p:sldId id="265" r:id="rId18"/>
    <p:sldId id="264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80" d="100"/>
          <a:sy n="80" d="100"/>
        </p:scale>
        <p:origin x="-144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1A36B-80B8-425D-B477-2A24950568B2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7288F-EDE7-448D-A3B3-B9F79D1F7E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466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E854A-B67D-44F2-A8C1-B291E39008EC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25F32-5659-427A-A7A1-F9AB34889C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8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25F32-5659-427A-A7A1-F9AB34889CC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itl y Slei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y-GB" smtClean="0"/>
              <a:t>Cliciwch i olygu arddull is-deitl y Meistr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itl a Thestun Fertig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itl Fertigol a Thes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itl a Chynnw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ennyn Adra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au Gynnw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ymhariae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itl yn Un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w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ynnwys gyda Phenna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y-GB" smtClean="0"/>
              <a:t>Cliciwch i olygu arddulliau'r Meistr testun</a:t>
            </a:r>
          </a:p>
          <a:p>
            <a:pPr lvl="1" eaLnBrk="1" latinLnBrk="0" hangingPunct="1"/>
            <a:r>
              <a:rPr lang="cy-GB" smtClean="0"/>
              <a:t>Ail lefel</a:t>
            </a:r>
          </a:p>
          <a:p>
            <a:pPr lvl="2" eaLnBrk="1" latinLnBrk="0" hangingPunct="1"/>
            <a:r>
              <a:rPr lang="cy-GB" smtClean="0"/>
              <a:t>Trydydd lefel</a:t>
            </a:r>
          </a:p>
          <a:p>
            <a:pPr lvl="3" eaLnBrk="1" latinLnBrk="0" hangingPunct="1"/>
            <a:r>
              <a:rPr lang="cy-GB" smtClean="0"/>
              <a:t>Pedwerydd lefel</a:t>
            </a:r>
          </a:p>
          <a:p>
            <a:pPr lvl="4" eaLnBrk="1" latinLnBrk="0" hangingPunct="1"/>
            <a:r>
              <a:rPr lang="cy-GB" smtClean="0"/>
              <a:t>Pumed lefel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Llun gyda Phennaw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y-GB" smtClean="0"/>
              <a:t>Cliciwch eicon i ychwanegu llun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y-GB" smtClean="0"/>
              <a:t>Cliciwch i olygu arddull y Meistr teitl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y-GB" smtClean="0"/>
              <a:t>Cliciwch i olygu arddulliau'r Meistr testun</a:t>
            </a:r>
          </a:p>
          <a:p>
            <a:pPr lvl="1" eaLnBrk="1" latinLnBrk="0" hangingPunct="1"/>
            <a:r>
              <a:rPr kumimoji="0" lang="cy-GB" smtClean="0"/>
              <a:t>Ail lefel</a:t>
            </a:r>
          </a:p>
          <a:p>
            <a:pPr lvl="2" eaLnBrk="1" latinLnBrk="0" hangingPunct="1"/>
            <a:r>
              <a:rPr kumimoji="0" lang="cy-GB" smtClean="0"/>
              <a:t>Trydydd lefel</a:t>
            </a:r>
          </a:p>
          <a:p>
            <a:pPr lvl="3" eaLnBrk="1" latinLnBrk="0" hangingPunct="1"/>
            <a:r>
              <a:rPr kumimoji="0" lang="cy-GB" smtClean="0"/>
              <a:t>Pedwerydd lefel</a:t>
            </a:r>
          </a:p>
          <a:p>
            <a:pPr lvl="4" eaLnBrk="1" latinLnBrk="0" hangingPunct="1"/>
            <a:r>
              <a:rPr kumimoji="0" lang="cy-GB" smtClean="0"/>
              <a:t>Pumed lefel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7F072A-F394-41BF-A25C-F9C926919309}" type="datetimeFigureOut">
              <a:rPr lang="en-GB" smtClean="0"/>
              <a:pPr/>
              <a:t>16/02/2017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83DB37-41B6-411C-BAA1-9D418F3464FE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 smtClean="0">
                <a:latin typeface="Comic Sans MS" panose="030F0702030302020204" pitchFamily="66" charset="0"/>
              </a:rPr>
              <a:t>Herio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pob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disgybl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mewn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dosbarth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oedran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cymysg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Isdeitl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992552"/>
          </a:xfrm>
        </p:spPr>
        <p:txBody>
          <a:bodyPr/>
          <a:lstStyle/>
          <a:p>
            <a:pPr algn="ctr"/>
            <a:r>
              <a:rPr lang="en-GB" dirty="0" err="1" smtClean="0">
                <a:latin typeface="Comic Sans MS" panose="030F0702030302020204" pitchFamily="66" charset="0"/>
              </a:rPr>
              <a:t>Ysgol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Ffridd</a:t>
            </a:r>
            <a:r>
              <a:rPr lang="en-GB" dirty="0" smtClean="0">
                <a:latin typeface="Comic Sans MS" panose="030F0702030302020204" pitchFamily="66" charset="0"/>
              </a:rPr>
              <a:t> y </a:t>
            </a:r>
            <a:r>
              <a:rPr lang="en-GB" dirty="0" err="1" smtClean="0">
                <a:latin typeface="Comic Sans MS" panose="030F0702030302020204" pitchFamily="66" charset="0"/>
              </a:rPr>
              <a:t>Llyn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7491"/>
            <a:ext cx="2088232" cy="1987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4405437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Mewn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cymdeithas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lawen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iach</a:t>
            </a:r>
            <a:endParaRPr lang="en-GB" sz="2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Neb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rhy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fawr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, a neb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rhy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fach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.</a:t>
            </a:r>
          </a:p>
          <a:p>
            <a:pPr algn="r"/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Llwyd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o’r</a:t>
            </a:r>
            <a:r>
              <a:rPr lang="en-GB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Bryn</a:t>
            </a:r>
            <a:endParaRPr lang="en-GB" sz="28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Ardaloedd</a:t>
            </a:r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3" t="22828" r="21252" b="32353"/>
          <a:stretch/>
        </p:blipFill>
        <p:spPr bwMode="auto">
          <a:xfrm rot="573817">
            <a:off x="4629247" y="2292844"/>
            <a:ext cx="3816424" cy="1875198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22817" r="22918" b="13826"/>
          <a:stretch/>
        </p:blipFill>
        <p:spPr bwMode="auto">
          <a:xfrm rot="21275719">
            <a:off x="107504" y="2348880"/>
            <a:ext cx="4499308" cy="3192691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1295" y="4581128"/>
            <a:ext cx="2952328" cy="13234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Sgiliau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penodol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ymhob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ardal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sz="2000" dirty="0" err="1" smtClean="0">
                <a:latin typeface="Comic Sans MS" panose="030F0702030302020204" pitchFamily="66" charset="0"/>
              </a:rPr>
              <a:t>M.P.Ll</a:t>
            </a:r>
            <a:r>
              <a:rPr lang="en-GB" sz="2000" dirty="0" smtClean="0">
                <a:latin typeface="Comic Sans MS" panose="030F0702030302020204" pitchFamily="66" charset="0"/>
              </a:rPr>
              <a:t>. </a:t>
            </a:r>
            <a:r>
              <a:rPr lang="en-GB" sz="2000" dirty="0" err="1" smtClean="0">
                <a:latin typeface="Comic Sans MS" panose="030F0702030302020204" pitchFamily="66" charset="0"/>
              </a:rPr>
              <a:t>Wedi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rhannu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haen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uwch</a:t>
            </a:r>
            <a:r>
              <a:rPr lang="en-GB" sz="2000" dirty="0" smtClean="0">
                <a:latin typeface="Comic Sans MS" panose="030F0702030302020204" pitchFamily="66" charset="0"/>
              </a:rPr>
              <a:t>/</a:t>
            </a:r>
            <a:r>
              <a:rPr lang="en-GB" sz="2000" dirty="0" err="1" smtClean="0">
                <a:latin typeface="Comic Sans MS" panose="030F0702030302020204" pitchFamily="66" charset="0"/>
              </a:rPr>
              <a:t>haen</a:t>
            </a:r>
            <a:r>
              <a:rPr lang="en-GB" sz="2000" dirty="0" smtClean="0">
                <a:latin typeface="Comic Sans MS" panose="030F0702030302020204" pitchFamily="66" charset="0"/>
              </a:rPr>
              <a:t> is.</a:t>
            </a:r>
          </a:p>
        </p:txBody>
      </p:sp>
    </p:spTree>
    <p:extLst>
      <p:ext uri="{BB962C8B-B14F-4D97-AF65-F5344CB8AC3E}">
        <p14:creationId xmlns:p14="http://schemas.microsoft.com/office/powerpoint/2010/main" val="28796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Cofnodi</a:t>
            </a:r>
            <a:r>
              <a:rPr lang="en-GB" dirty="0" smtClean="0"/>
              <a:t> </a:t>
            </a:r>
            <a:r>
              <a:rPr lang="en-GB" dirty="0" err="1" smtClean="0"/>
              <a:t>ardaloedd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1"/>
          <a:stretch/>
        </p:blipFill>
        <p:spPr bwMode="auto">
          <a:xfrm>
            <a:off x="437186" y="2204864"/>
            <a:ext cx="5852582" cy="342900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0272" y="2564904"/>
            <a:ext cx="1666528" cy="34778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Taflen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gofnodi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cadw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cofnod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o’r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ardaloedd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wedi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gwneud</a:t>
            </a:r>
            <a:r>
              <a:rPr lang="en-GB" sz="2000" dirty="0" smtClean="0">
                <a:latin typeface="Comic Sans MS" panose="030F0702030302020204" pitchFamily="66" charset="0"/>
              </a:rPr>
              <a:t> ac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hwyluso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cyd-weithio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rhwng</a:t>
            </a:r>
            <a:r>
              <a:rPr lang="en-GB" sz="2000" dirty="0" smtClean="0">
                <a:latin typeface="Comic Sans MS" panose="030F0702030302020204" pitchFamily="66" charset="0"/>
              </a:rPr>
              <a:t> staff.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n-GB" dirty="0" err="1" smtClean="0"/>
              <a:t>Defnyddio</a:t>
            </a:r>
            <a:r>
              <a:rPr lang="en-GB" dirty="0" smtClean="0"/>
              <a:t> </a:t>
            </a:r>
            <a:r>
              <a:rPr lang="en-GB" dirty="0" err="1" smtClean="0"/>
              <a:t>ardal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ymarfer</a:t>
            </a:r>
            <a:r>
              <a:rPr lang="en-GB" dirty="0" smtClean="0"/>
              <a:t> </a:t>
            </a:r>
            <a:r>
              <a:rPr lang="en-GB" dirty="0" err="1" smtClean="0"/>
              <a:t>sgil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68" y="2610232"/>
            <a:ext cx="3538736" cy="2979008"/>
          </a:xfrm>
        </p:spPr>
        <p:txBody>
          <a:bodyPr/>
          <a:lstStyle/>
          <a:p>
            <a:pPr>
              <a:buNone/>
            </a:pPr>
            <a:r>
              <a:rPr lang="en-GB" dirty="0" err="1" smtClean="0">
                <a:latin typeface="Comic Sans MS" pitchFamily="66" charset="0"/>
              </a:rPr>
              <a:t>Ffocws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Rhif</a:t>
            </a:r>
            <a:r>
              <a:rPr lang="en-GB" dirty="0" smtClean="0">
                <a:latin typeface="Comic Sans MS" pitchFamily="66" charset="0"/>
              </a:rPr>
              <a:t> – </a:t>
            </a:r>
            <a:r>
              <a:rPr lang="en-GB" dirty="0" err="1" smtClean="0">
                <a:latin typeface="Comic Sans MS" pitchFamily="66" charset="0"/>
              </a:rPr>
              <a:t>mesur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mas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gwahanol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fathau</a:t>
            </a:r>
            <a:r>
              <a:rPr lang="en-GB" dirty="0" smtClean="0">
                <a:latin typeface="Comic Sans MS" pitchFamily="66" charset="0"/>
              </a:rPr>
              <a:t> o </a:t>
            </a:r>
            <a:r>
              <a:rPr lang="en-GB" dirty="0" err="1" smtClean="0">
                <a:latin typeface="Comic Sans MS" pitchFamily="66" charset="0"/>
              </a:rPr>
              <a:t>fara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yn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annibynnol</a:t>
            </a:r>
            <a:r>
              <a:rPr lang="en-GB" dirty="0" smtClean="0"/>
              <a:t>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32040" y="2708920"/>
            <a:ext cx="3538736" cy="33843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Ffocws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Llythrennedd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–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creu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stori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ar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ffurf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yr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Iar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fach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goch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ar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GB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lafar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en-GB" sz="2600" baseline="0" dirty="0" smtClean="0">
              <a:latin typeface="Comic Sans MS" pitchFamily="66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026" name="Picture 2" descr="C:\Users\user\AppData\Local\Microsoft\Windows\INetCache\IE\RG0H5U20\6a00d8341bf7f753ef00e5538c22e58834-800wi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1080120" cy="979959"/>
          </a:xfrm>
          <a:prstGeom prst="rect">
            <a:avLst/>
          </a:prstGeom>
          <a:noFill/>
        </p:spPr>
      </p:pic>
      <p:pic>
        <p:nvPicPr>
          <p:cNvPr id="1027" name="Picture 3" descr="C:\Users\user\AppData\Local\Microsoft\Windows\INetCache\IE\Z9E9YT6T\alphabetclothingfoodspica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1367433" cy="1093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Ymarfer</a:t>
            </a:r>
            <a:r>
              <a:rPr lang="en-GB" dirty="0" smtClean="0"/>
              <a:t> </a:t>
            </a:r>
            <a:r>
              <a:rPr lang="en-GB" dirty="0" err="1" smtClean="0"/>
              <a:t>sgiliau</a:t>
            </a:r>
            <a:r>
              <a:rPr lang="en-GB" dirty="0" smtClean="0"/>
              <a:t> </a:t>
            </a:r>
            <a:r>
              <a:rPr lang="en-GB" dirty="0" err="1" smtClean="0"/>
              <a:t>mesur</a:t>
            </a:r>
            <a:r>
              <a:rPr lang="en-GB" smtClean="0"/>
              <a:t> mas</a:t>
            </a:r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0" y="1935163"/>
            <a:ext cx="7792620" cy="4389437"/>
          </a:xfrm>
        </p:spPr>
      </p:pic>
    </p:spTree>
    <p:extLst>
      <p:ext uri="{BB962C8B-B14F-4D97-AF65-F5344CB8AC3E}">
        <p14:creationId xmlns:p14="http://schemas.microsoft.com/office/powerpoint/2010/main" val="9194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Llwybr</a:t>
            </a:r>
            <a:r>
              <a:rPr lang="en-GB" dirty="0" smtClean="0"/>
              <a:t> </a:t>
            </a:r>
            <a:r>
              <a:rPr lang="en-GB" dirty="0" err="1" smtClean="0"/>
              <a:t>stori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0" y="1935163"/>
            <a:ext cx="7792620" cy="4389437"/>
          </a:xfrm>
        </p:spPr>
      </p:pic>
    </p:spTree>
    <p:extLst>
      <p:ext uri="{BB962C8B-B14F-4D97-AF65-F5344CB8AC3E}">
        <p14:creationId xmlns:p14="http://schemas.microsoft.com/office/powerpoint/2010/main" val="21123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/>
            <a:r>
              <a:rPr lang="en-GB" dirty="0" err="1" smtClean="0">
                <a:latin typeface="Comic Sans MS" pitchFamily="66" charset="0"/>
              </a:rPr>
              <a:t>Annibyniaeth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dyfyniad 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29732" y="1345478"/>
            <a:ext cx="2595404" cy="2595404"/>
          </a:xfrm>
        </p:spPr>
      </p:pic>
      <p:sp>
        <p:nvSpPr>
          <p:cNvPr id="10" name="Rectangular Callout 9"/>
          <p:cNvSpPr/>
          <p:nvPr/>
        </p:nvSpPr>
        <p:spPr>
          <a:xfrm rot="393818">
            <a:off x="3419412" y="3775684"/>
            <a:ext cx="2491469" cy="157707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Comic Sans MS" pitchFamily="66" charset="0"/>
              </a:rPr>
              <a:t>Be </a:t>
            </a:r>
            <a:r>
              <a:rPr lang="en-GB" dirty="0" err="1" smtClean="0">
                <a:latin typeface="Comic Sans MS" pitchFamily="66" charset="0"/>
              </a:rPr>
              <a:t>sydd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yn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digwydd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dy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ymennydd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di</a:t>
            </a:r>
            <a:r>
              <a:rPr lang="en-GB" dirty="0" smtClean="0">
                <a:latin typeface="Comic Sans MS" pitchFamily="66" charset="0"/>
              </a:rPr>
              <a:t> pan </a:t>
            </a:r>
            <a:r>
              <a:rPr lang="en-GB" dirty="0" err="1" smtClean="0">
                <a:latin typeface="Comic Sans MS" pitchFamily="66" charset="0"/>
              </a:rPr>
              <a:t>wyt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ti’n</a:t>
            </a:r>
            <a:r>
              <a:rPr lang="en-GB" dirty="0" smtClean="0">
                <a:latin typeface="Comic Sans MS" pitchFamily="66" charset="0"/>
              </a:rPr>
              <a:t> trio </a:t>
            </a:r>
            <a:r>
              <a:rPr lang="en-GB" dirty="0" err="1" smtClean="0">
                <a:latin typeface="Comic Sans MS" pitchFamily="66" charset="0"/>
              </a:rPr>
              <a:t>ffordd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arall</a:t>
            </a:r>
            <a:r>
              <a:rPr lang="en-GB" dirty="0" smtClean="0">
                <a:latin typeface="Comic Sans MS" pitchFamily="66" charset="0"/>
              </a:rPr>
              <a:t>?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 rot="393818">
            <a:off x="477505" y="4605263"/>
            <a:ext cx="2491469" cy="157707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Comic Sans MS" pitchFamily="66" charset="0"/>
              </a:rPr>
              <a:t>Beth </a:t>
            </a:r>
            <a:r>
              <a:rPr lang="en-GB" dirty="0" err="1" smtClean="0">
                <a:latin typeface="Comic Sans MS" pitchFamily="66" charset="0"/>
              </a:rPr>
              <a:t>wyt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ti</a:t>
            </a:r>
            <a:r>
              <a:rPr lang="en-GB" dirty="0" smtClean="0">
                <a:latin typeface="Comic Sans MS" pitchFamily="66" charset="0"/>
              </a:rPr>
              <a:t> am </a:t>
            </a:r>
            <a:r>
              <a:rPr lang="en-GB" dirty="0" err="1" smtClean="0">
                <a:latin typeface="Comic Sans MS" pitchFamily="66" charset="0"/>
              </a:rPr>
              <a:t>ei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defnyddio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dy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helpu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di</a:t>
            </a:r>
            <a:r>
              <a:rPr lang="en-GB" dirty="0" smtClean="0">
                <a:latin typeface="Comic Sans MS" pitchFamily="66" charset="0"/>
              </a:rPr>
              <a:t>?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 rot="393818">
            <a:off x="334686" y="3112174"/>
            <a:ext cx="2491469" cy="105256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Comic Sans MS" pitchFamily="66" charset="0"/>
              </a:rPr>
              <a:t>Be </a:t>
            </a:r>
            <a:r>
              <a:rPr lang="en-GB" dirty="0" err="1" smtClean="0">
                <a:latin typeface="Comic Sans MS" pitchFamily="66" charset="0"/>
              </a:rPr>
              <a:t>alli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wneud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yn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wahanol</a:t>
            </a:r>
            <a:r>
              <a:rPr lang="en-GB" dirty="0" smtClean="0">
                <a:latin typeface="Comic Sans MS" pitchFamily="66" charset="0"/>
              </a:rPr>
              <a:t>?</a:t>
            </a:r>
          </a:p>
          <a:p>
            <a:endParaRPr lang="en-GB" dirty="0">
              <a:latin typeface="Comic Sans MS" pitchFamily="66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 rot="393818">
            <a:off x="3208205" y="2251738"/>
            <a:ext cx="2491469" cy="782884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>
                <a:latin typeface="Comic Sans MS" pitchFamily="66" charset="0"/>
              </a:rPr>
              <a:t>Sut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wnest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ti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ddatrys</a:t>
            </a:r>
            <a:r>
              <a:rPr lang="en-GB" dirty="0" smtClean="0">
                <a:latin typeface="Comic Sans MS" pitchFamily="66" charset="0"/>
              </a:rPr>
              <a:t> y </a:t>
            </a:r>
            <a:r>
              <a:rPr lang="en-GB" dirty="0" err="1" smtClean="0">
                <a:latin typeface="Comic Sans MS" pitchFamily="66" charset="0"/>
              </a:rPr>
              <a:t>broblem</a:t>
            </a:r>
            <a:r>
              <a:rPr lang="en-GB" dirty="0" smtClean="0">
                <a:latin typeface="Comic Sans MS" pitchFamily="66" charset="0"/>
              </a:rPr>
              <a:t>?</a:t>
            </a:r>
          </a:p>
          <a:p>
            <a:endParaRPr lang="en-GB" dirty="0">
              <a:latin typeface="Comic Sans MS" pitchFamily="66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 rot="393818">
            <a:off x="567954" y="1697090"/>
            <a:ext cx="2491469" cy="63981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Comic Sans MS" pitchFamily="66" charset="0"/>
              </a:rPr>
              <a:t>Beth </a:t>
            </a:r>
            <a:r>
              <a:rPr lang="en-GB" dirty="0" err="1" smtClean="0">
                <a:latin typeface="Comic Sans MS" pitchFamily="66" charset="0"/>
              </a:rPr>
              <a:t>ydi’r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GB" dirty="0" err="1" smtClean="0">
                <a:latin typeface="Comic Sans MS" pitchFamily="66" charset="0"/>
              </a:rPr>
              <a:t>dasg</a:t>
            </a:r>
            <a:r>
              <a:rPr lang="en-GB" dirty="0" smtClean="0">
                <a:latin typeface="Comic Sans MS" pitchFamily="66" charset="0"/>
              </a:rPr>
              <a:t> ?</a:t>
            </a:r>
          </a:p>
          <a:p>
            <a:endParaRPr lang="en-GB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algn="ctr"/>
            <a:r>
              <a:rPr lang="en-GB" dirty="0" err="1" smtClean="0"/>
              <a:t>Gweithio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annibynnol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0" y="1935163"/>
            <a:ext cx="7792620" cy="4389437"/>
          </a:xfrm>
        </p:spPr>
      </p:pic>
    </p:spTree>
    <p:extLst>
      <p:ext uri="{BB962C8B-B14F-4D97-AF65-F5344CB8AC3E}">
        <p14:creationId xmlns:p14="http://schemas.microsoft.com/office/powerpoint/2010/main" val="42243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5"/>
          <a:stretch/>
        </p:blipFill>
        <p:spPr bwMode="auto">
          <a:xfrm rot="20669781">
            <a:off x="282278" y="2298270"/>
            <a:ext cx="3696377" cy="235463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4976">
            <a:off x="3962545" y="2504922"/>
            <a:ext cx="2697609" cy="202320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Dil</a:t>
            </a:r>
            <a:r>
              <a:rPr lang="en-GB" dirty="0" smtClean="0"/>
              <a:t> y </a:t>
            </a:r>
            <a:r>
              <a:rPr lang="en-GB" dirty="0" err="1" smtClean="0"/>
              <a:t>Ditectif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376">
            <a:off x="2544975" y="4095164"/>
            <a:ext cx="3262117" cy="244658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0354" y="3212976"/>
            <a:ext cx="2265717" cy="13234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Bydd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gwaith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dda</a:t>
            </a:r>
            <a:r>
              <a:rPr lang="en-GB" sz="2000" dirty="0" smtClean="0">
                <a:latin typeface="Comic Sans MS" panose="030F0702030302020204" pitchFamily="66" charset="0"/>
              </a:rPr>
              <a:t>…</a:t>
            </a: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r>
              <a:rPr lang="en-GB" sz="2000" dirty="0" err="1" smtClean="0">
                <a:latin typeface="Comic Sans MS" panose="030F0702030302020204" pitchFamily="66" charset="0"/>
              </a:rPr>
              <a:t>Rydw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dysgu</a:t>
            </a:r>
            <a:r>
              <a:rPr lang="en-GB" sz="2000" dirty="0" smtClean="0">
                <a:latin typeface="Comic Sans MS" panose="030F0702030302020204" pitchFamily="66" charset="0"/>
              </a:rPr>
              <a:t>…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50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Taclo</a:t>
            </a:r>
            <a:r>
              <a:rPr lang="en-GB" dirty="0" smtClean="0"/>
              <a:t> </a:t>
            </a:r>
            <a:r>
              <a:rPr lang="en-GB" dirty="0" err="1" smtClean="0"/>
              <a:t>trafferthion</a:t>
            </a:r>
            <a:r>
              <a:rPr lang="en-GB" dirty="0" smtClean="0"/>
              <a:t> </a:t>
            </a:r>
            <a:r>
              <a:rPr lang="en-GB" dirty="0" err="1" smtClean="0"/>
              <a:t>parhaus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5514898" cy="365407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2204864"/>
            <a:ext cx="1964904" cy="224676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Canfod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trafferthion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mwyn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ymarfer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rheolaidd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nes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bod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symud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79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Wal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atgyfnerthu’r</a:t>
            </a:r>
            <a:r>
              <a:rPr lang="en-GB" dirty="0" smtClean="0"/>
              <a:t> </a:t>
            </a:r>
            <a:r>
              <a:rPr lang="en-GB" dirty="0" err="1" smtClean="0"/>
              <a:t>ffocws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0" y="1916832"/>
            <a:ext cx="5468539" cy="410140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2132856"/>
            <a:ext cx="2448272" cy="255454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Wal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Comic Sans MS" panose="030F0702030302020204" pitchFamily="66" charset="0"/>
              </a:rPr>
              <a:t>Cyflwyno</a:t>
            </a:r>
            <a:r>
              <a:rPr lang="en-GB" sz="2000" dirty="0" smtClean="0">
                <a:latin typeface="Comic Sans MS" panose="030F0702030302020204" pitchFamily="66" charset="0"/>
              </a:rPr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Comic Sans MS" panose="030F0702030302020204" pitchFamily="66" charset="0"/>
              </a:rPr>
              <a:t>Cyflwyno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geirfa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Comic Sans MS" panose="030F0702030302020204" pitchFamily="66" charset="0"/>
              </a:rPr>
              <a:t>Arddangos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gwaith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gorffenedig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wedi’r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camau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bach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3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pPr algn="ctr"/>
            <a:r>
              <a:rPr lang="en-GB" dirty="0" err="1" smtClean="0"/>
              <a:t>Fy</a:t>
            </a:r>
            <a:r>
              <a:rPr lang="en-GB" dirty="0" smtClean="0"/>
              <a:t> </a:t>
            </a:r>
            <a:r>
              <a:rPr lang="en-GB" dirty="0" err="1" smtClean="0"/>
              <a:t>nosbarth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!!</a:t>
            </a:r>
            <a:endParaRPr lang="en-GB" dirty="0"/>
          </a:p>
        </p:txBody>
      </p:sp>
      <p:pic>
        <p:nvPicPr>
          <p:cNvPr id="4" name="Content Placeholder 3" descr="dyfyniad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17842">
            <a:off x="5405052" y="1852225"/>
            <a:ext cx="2589439" cy="4140204"/>
          </a:xfrm>
          <a:ln w="57150">
            <a:solidFill>
              <a:srgbClr val="0070C0"/>
            </a:solidFill>
          </a:ln>
        </p:spPr>
      </p:pic>
      <p:pic>
        <p:nvPicPr>
          <p:cNvPr id="5" name="Picture 4" descr="C:\Users\RhianDafydd_2220\AppData\Local\Microsoft\Windows\Temporary Internet Files\Content.Word\IMG_11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922">
            <a:off x="488258" y="2200426"/>
            <a:ext cx="4205706" cy="365059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9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Targedau</a:t>
            </a:r>
            <a:r>
              <a:rPr lang="en-GB" dirty="0" smtClean="0"/>
              <a:t> </a:t>
            </a:r>
            <a:r>
              <a:rPr lang="en-GB" dirty="0" err="1" smtClean="0"/>
              <a:t>unigol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8" y="2161349"/>
            <a:ext cx="5416903" cy="4062678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3233" r="9243" b="14949"/>
          <a:stretch/>
        </p:blipFill>
        <p:spPr bwMode="auto">
          <a:xfrm rot="1162777">
            <a:off x="5479133" y="3514323"/>
            <a:ext cx="3199915" cy="167380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22828" r="4549" b="14993"/>
          <a:stretch/>
        </p:blipFill>
        <p:spPr bwMode="auto">
          <a:xfrm rot="489508">
            <a:off x="5089286" y="4748832"/>
            <a:ext cx="2997875" cy="1587584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tryal 5"/>
          <p:cNvSpPr/>
          <p:nvPr/>
        </p:nvSpPr>
        <p:spPr>
          <a:xfrm rot="1208506">
            <a:off x="7113716" y="3923497"/>
            <a:ext cx="695108" cy="324568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etryal 8"/>
          <p:cNvSpPr/>
          <p:nvPr/>
        </p:nvSpPr>
        <p:spPr>
          <a:xfrm>
            <a:off x="6581308" y="5050962"/>
            <a:ext cx="695108" cy="162284"/>
          </a:xfrm>
          <a:prstGeom prst="rect">
            <a:avLst/>
          </a:prstGeom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372200" y="1484784"/>
            <a:ext cx="2376264" cy="132343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I’w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defnyddio</a:t>
            </a:r>
            <a:r>
              <a:rPr lang="en-GB" sz="2000" dirty="0" smtClean="0">
                <a:latin typeface="Comic Sans MS" panose="030F0702030302020204" pitchFamily="66" charset="0"/>
              </a:rPr>
              <a:t> pan </a:t>
            </a:r>
            <a:r>
              <a:rPr lang="en-GB" sz="2000" dirty="0" err="1" smtClean="0">
                <a:latin typeface="Comic Sans MS" panose="030F0702030302020204" pitchFamily="66" charset="0"/>
              </a:rPr>
              <a:t>fydd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cwblhau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gwaith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rhif</a:t>
            </a:r>
            <a:r>
              <a:rPr lang="en-GB" sz="2000" dirty="0" smtClean="0">
                <a:latin typeface="Comic Sans MS" panose="030F0702030302020204" pitchFamily="66" charset="0"/>
              </a:rPr>
              <a:t>/</a:t>
            </a:r>
            <a:r>
              <a:rPr lang="en-GB" sz="2000" dirty="0" err="1" smtClean="0">
                <a:latin typeface="Comic Sans MS" panose="030F0702030302020204" pitchFamily="66" charset="0"/>
              </a:rPr>
              <a:t>llythrennedd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73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Gwobrwyo</a:t>
            </a:r>
            <a:r>
              <a:rPr lang="en-GB" dirty="0" smtClean="0"/>
              <a:t> </a:t>
            </a:r>
            <a:r>
              <a:rPr lang="en-GB" dirty="0" err="1" smtClean="0"/>
              <a:t>ymdrech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5852582" cy="438943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4" y="2060848"/>
            <a:ext cx="2304256" cy="10156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Rheswm</a:t>
            </a:r>
            <a:r>
              <a:rPr lang="en-GB" sz="2000" dirty="0" smtClean="0">
                <a:latin typeface="Comic Sans MS" panose="030F0702030302020204" pitchFamily="66" charset="0"/>
              </a:rPr>
              <a:t> am </a:t>
            </a:r>
            <a:r>
              <a:rPr lang="en-GB" sz="2000" dirty="0" err="1" smtClean="0">
                <a:latin typeface="Comic Sans MS" panose="030F0702030302020204" pitchFamily="66" charset="0"/>
              </a:rPr>
              <a:t>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wal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cael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egluro</a:t>
            </a:r>
            <a:r>
              <a:rPr lang="en-GB" sz="2000" dirty="0" smtClean="0">
                <a:latin typeface="Comic Sans MS" panose="030F0702030302020204" pitchFamily="66" charset="0"/>
              </a:rPr>
              <a:t> bob </a:t>
            </a:r>
            <a:r>
              <a:rPr lang="en-GB" sz="2000" dirty="0" err="1" smtClean="0">
                <a:latin typeface="Comic Sans MS" panose="030F0702030302020204" pitchFamily="66" charset="0"/>
              </a:rPr>
              <a:t>tro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7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Perchnogaeth</a:t>
            </a:r>
            <a:r>
              <a:rPr lang="en-GB" dirty="0" smtClean="0"/>
              <a:t> </a:t>
            </a:r>
            <a:r>
              <a:rPr lang="en-GB" dirty="0" err="1" smtClean="0"/>
              <a:t>ar</a:t>
            </a:r>
            <a:r>
              <a:rPr lang="en-GB" dirty="0" smtClean="0"/>
              <a:t> </a:t>
            </a:r>
            <a:r>
              <a:rPr lang="en-GB" dirty="0" err="1" smtClean="0"/>
              <a:t>thema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5852582" cy="438943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6256" y="2348880"/>
            <a:ext cx="2016224" cy="255454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Mae </a:t>
            </a:r>
            <a:r>
              <a:rPr lang="en-GB" sz="2000" dirty="0" err="1" smtClean="0">
                <a:latin typeface="Comic Sans MS" panose="030F0702030302020204" pitchFamily="66" charset="0"/>
              </a:rPr>
              <a:t>ymchwil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dangos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fod</a:t>
            </a:r>
            <a:r>
              <a:rPr lang="en-GB" sz="2000" dirty="0" smtClean="0">
                <a:latin typeface="Comic Sans MS" panose="030F0702030302020204" pitchFamily="66" charset="0"/>
              </a:rPr>
              <a:t> plant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ymroi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well </a:t>
            </a:r>
            <a:r>
              <a:rPr lang="en-GB" sz="2000" dirty="0" err="1" smtClean="0">
                <a:latin typeface="Comic Sans MS" panose="030F0702030302020204" pitchFamily="66" charset="0"/>
              </a:rPr>
              <a:t>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waith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wedi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deillio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o</a:t>
            </a:r>
            <a:r>
              <a:rPr lang="en-GB" sz="2000" dirty="0" err="1" smtClean="0">
                <a:latin typeface="Comic Sans MS" panose="030F0702030302020204" pitchFamily="66" charset="0"/>
              </a:rPr>
              <a:t>’u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syniadau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nhw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hunain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9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Dulliau</a:t>
            </a:r>
            <a:r>
              <a:rPr lang="en-GB" dirty="0" smtClean="0"/>
              <a:t> o </a:t>
            </a:r>
            <a:r>
              <a:rPr lang="en-GB" dirty="0" err="1" smtClean="0"/>
              <a:t>weithio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5852582" cy="438943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2204864"/>
            <a:ext cx="1800200" cy="163121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Trafod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gyson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efo’r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sut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maen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nhw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gweithio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Meddylfryd</a:t>
            </a:r>
            <a:r>
              <a:rPr lang="en-GB" dirty="0" smtClean="0"/>
              <a:t> </a:t>
            </a:r>
            <a:r>
              <a:rPr lang="en-GB" dirty="0" err="1" smtClean="0"/>
              <a:t>twf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468" y="2125933"/>
            <a:ext cx="4635283" cy="407306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2132856"/>
            <a:ext cx="3096344" cy="317009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Sicrhau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deall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angen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ymdrechu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mwyn</a:t>
            </a:r>
            <a:r>
              <a:rPr lang="en-GB" sz="2000" dirty="0" smtClean="0">
                <a:latin typeface="Comic Sans MS" panose="030F0702030302020204" pitchFamily="66" charset="0"/>
              </a:rPr>
              <a:t> deal a </a:t>
            </a:r>
            <a:r>
              <a:rPr lang="en-GB" sz="2000" dirty="0" err="1" smtClean="0">
                <a:latin typeface="Comic Sans MS" panose="030F0702030302020204" pitchFamily="66" charset="0"/>
              </a:rPr>
              <a:t>chofio</a:t>
            </a:r>
            <a:r>
              <a:rPr lang="en-GB" sz="2000" dirty="0" smtClean="0">
                <a:latin typeface="Comic Sans MS" panose="030F0702030302020204" pitchFamily="66" charset="0"/>
              </a:rPr>
              <a:t>. </a:t>
            </a:r>
          </a:p>
          <a:p>
            <a:r>
              <a:rPr lang="en-GB" sz="2000" dirty="0" err="1" smtClean="0">
                <a:latin typeface="Comic Sans MS" panose="030F0702030302020204" pitchFamily="66" charset="0"/>
              </a:rPr>
              <a:t>Pwyslais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wobrwyo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ymdrech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hytrach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na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llwyddiant</a:t>
            </a:r>
            <a:r>
              <a:rPr lang="en-GB" sz="2000" dirty="0" smtClean="0">
                <a:latin typeface="Comic Sans MS" panose="030F0702030302020204" pitchFamily="66" charset="0"/>
              </a:rPr>
              <a:t> bob </a:t>
            </a:r>
            <a:r>
              <a:rPr lang="en-GB" sz="2000" dirty="0" err="1" smtClean="0">
                <a:latin typeface="Comic Sans MS" panose="030F0702030302020204" pitchFamily="66" charset="0"/>
              </a:rPr>
              <a:t>tro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GB" sz="2000" dirty="0" err="1" smtClean="0">
                <a:latin typeface="Comic Sans MS" panose="030F0702030302020204" pitchFamily="66" charset="0"/>
              </a:rPr>
              <a:t>Trafod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pwysigrwydd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methu</a:t>
            </a:r>
            <a:r>
              <a:rPr lang="en-GB" sz="2000" dirty="0" smtClean="0">
                <a:latin typeface="Comic Sans MS" panose="030F0702030302020204" pitchFamily="66" charset="0"/>
              </a:rPr>
              <a:t> a </a:t>
            </a:r>
            <a:r>
              <a:rPr lang="en-GB" sz="2000" dirty="0" err="1" smtClean="0">
                <a:latin typeface="Comic Sans MS" panose="030F0702030302020204" pitchFamily="66" charset="0"/>
              </a:rPr>
              <a:t>dysgu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o’n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camgymeriadau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26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  <a:ln w="762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Meini</a:t>
            </a:r>
            <a:r>
              <a:rPr lang="en-GB" dirty="0" smtClean="0"/>
              <a:t> </a:t>
            </a:r>
            <a:r>
              <a:rPr lang="en-GB" dirty="0" err="1" smtClean="0"/>
              <a:t>prawf</a:t>
            </a:r>
            <a:r>
              <a:rPr lang="en-GB" dirty="0" smtClean="0"/>
              <a:t> </a:t>
            </a:r>
            <a:r>
              <a:rPr lang="en-GB" dirty="0" err="1" smtClean="0"/>
              <a:t>llwyddiant</a:t>
            </a:r>
            <a:endParaRPr lang="en-GB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11466" r="2182"/>
          <a:stretch/>
        </p:blipFill>
        <p:spPr bwMode="auto">
          <a:xfrm rot="21152403">
            <a:off x="334411" y="2002465"/>
            <a:ext cx="2368139" cy="174347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4" y="1919701"/>
            <a:ext cx="2376264" cy="1782198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050">
            <a:off x="6084168" y="3014890"/>
            <a:ext cx="2339305" cy="1754479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0528" y="4241475"/>
            <a:ext cx="2794756" cy="2096067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835" y="4150078"/>
            <a:ext cx="2399290" cy="255454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Gosod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m.p.ll</a:t>
            </a:r>
            <a:r>
              <a:rPr lang="en-GB" sz="2000" dirty="0" smtClean="0">
                <a:latin typeface="Comic Sans MS" panose="030F0702030302020204" pitchFamily="66" charset="0"/>
              </a:rPr>
              <a:t>. </a:t>
            </a:r>
            <a:r>
              <a:rPr lang="en-GB" sz="2000" dirty="0" err="1" smtClean="0">
                <a:latin typeface="Comic Sans MS" panose="030F0702030302020204" pitchFamily="66" charset="0"/>
              </a:rPr>
              <a:t>ar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ddechrau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blwyddyn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arwain</a:t>
            </a:r>
            <a:r>
              <a:rPr lang="en-GB" sz="2000" dirty="0" smtClean="0">
                <a:latin typeface="Comic Sans MS" panose="030F0702030302020204" pitchFamily="66" charset="0"/>
              </a:rPr>
              <a:t> at </a:t>
            </a:r>
            <a:r>
              <a:rPr lang="en-GB" sz="2000" dirty="0" err="1" smtClean="0">
                <a:latin typeface="Comic Sans MS" panose="030F0702030302020204" pitchFamily="66" charset="0"/>
              </a:rPr>
              <a:t>gyfraniad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gan</a:t>
            </a:r>
            <a:r>
              <a:rPr lang="en-GB" sz="2000" dirty="0" smtClean="0">
                <a:latin typeface="Comic Sans MS" panose="030F0702030302020204" pitchFamily="66" charset="0"/>
              </a:rPr>
              <a:t> y plant </a:t>
            </a:r>
            <a:r>
              <a:rPr lang="en-GB" sz="2000" dirty="0" err="1" smtClean="0">
                <a:latin typeface="Comic Sans MS" panose="030F0702030302020204" pitchFamily="66" charset="0"/>
              </a:rPr>
              <a:t>erbyn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diwedd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flwyddyn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0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smtClean="0"/>
              <a:t>Hunan </a:t>
            </a:r>
            <a:r>
              <a:rPr lang="en-GB" dirty="0" err="1" smtClean="0"/>
              <a:t>asesu</a:t>
            </a:r>
            <a:endParaRPr lang="en-GB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9696">
            <a:off x="-92694" y="2078435"/>
            <a:ext cx="3148061" cy="2520283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6385">
            <a:off x="1726696" y="2615105"/>
            <a:ext cx="3010575" cy="225793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809">
            <a:off x="4900859" y="1905471"/>
            <a:ext cx="3712153" cy="278411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355286"/>
            <a:ext cx="3384376" cy="10156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gallu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farn</a:t>
            </a:r>
            <a:r>
              <a:rPr lang="en-GB" sz="2000" dirty="0" smtClean="0">
                <a:latin typeface="Comic Sans MS" panose="030F0702030302020204" pitchFamily="66" charset="0"/>
              </a:rPr>
              <a:t> am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gwaith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hunain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7111" y="5334120"/>
            <a:ext cx="2269689" cy="10156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Dwy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seren</a:t>
            </a:r>
            <a:r>
              <a:rPr lang="en-GB" sz="2000" dirty="0" smtClean="0">
                <a:latin typeface="Comic Sans MS" panose="030F0702030302020204" pitchFamily="66" charset="0"/>
              </a:rPr>
              <a:t> a </a:t>
            </a:r>
            <a:r>
              <a:rPr lang="en-GB" sz="2000" dirty="0" err="1" smtClean="0">
                <a:latin typeface="Comic Sans MS" panose="030F0702030302020204" pitchFamily="66" charset="0"/>
              </a:rPr>
              <a:t>dymuniad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ddiwedd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dydd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0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smtClean="0"/>
              <a:t>I </a:t>
            </a:r>
            <a:r>
              <a:rPr lang="en-GB" dirty="0" err="1" smtClean="0"/>
              <a:t>orffen</a:t>
            </a:r>
            <a:r>
              <a:rPr lang="en-GB" dirty="0" smtClean="0"/>
              <a:t>...</a:t>
            </a:r>
            <a:endParaRPr lang="en-GB" dirty="0"/>
          </a:p>
        </p:txBody>
      </p:sp>
      <p:pic>
        <p:nvPicPr>
          <p:cNvPr id="4" name="Content Placeholder 3" descr="dyfyniad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4797757" cy="4389437"/>
          </a:xfrm>
          <a:ln w="76200">
            <a:solidFill>
              <a:srgbClr val="0070C0"/>
            </a:solidFill>
          </a:ln>
        </p:spPr>
      </p:pic>
      <p:pic>
        <p:nvPicPr>
          <p:cNvPr id="5" name="Picture 4" descr="dyfyniad 4.jpg"/>
          <p:cNvPicPr>
            <a:picLocks noChangeAspect="1"/>
          </p:cNvPicPr>
          <p:nvPr/>
        </p:nvPicPr>
        <p:blipFill>
          <a:blip r:embed="rId3" cstate="print"/>
          <a:srcRect l="36467" b="24995"/>
          <a:stretch>
            <a:fillRect/>
          </a:stretch>
        </p:blipFill>
        <p:spPr>
          <a:xfrm rot="21160426">
            <a:off x="5868144" y="1556792"/>
            <a:ext cx="2592288" cy="144016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Picture 5" descr="dyfyniad 3.jpg"/>
          <p:cNvPicPr>
            <a:picLocks noChangeAspect="1"/>
          </p:cNvPicPr>
          <p:nvPr/>
        </p:nvPicPr>
        <p:blipFill>
          <a:blip r:embed="rId4" cstate="print"/>
          <a:srcRect l="35403" b="17246"/>
          <a:stretch>
            <a:fillRect/>
          </a:stretch>
        </p:blipFill>
        <p:spPr>
          <a:xfrm rot="713295">
            <a:off x="5787111" y="3754685"/>
            <a:ext cx="2627784" cy="158417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en-GB" dirty="0" smtClean="0"/>
              <a:t>Ethos y </a:t>
            </a:r>
            <a:r>
              <a:rPr lang="en-GB" dirty="0" err="1" smtClean="0"/>
              <a:t>dosbarth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b="1" dirty="0" err="1" smtClean="0">
                <a:latin typeface="Comic Sans MS" pitchFamily="66" charset="0"/>
              </a:rPr>
              <a:t>Disgyblion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yn</a:t>
            </a:r>
            <a:r>
              <a:rPr lang="en-GB" b="1" dirty="0" smtClean="0">
                <a:latin typeface="Comic Sans MS" pitchFamily="66" charset="0"/>
              </a:rPr>
              <a:t> :</a:t>
            </a:r>
          </a:p>
          <a:p>
            <a:r>
              <a:rPr lang="en-GB" b="1" dirty="0" err="1" smtClean="0">
                <a:latin typeface="Comic Sans MS" pitchFamily="66" charset="0"/>
              </a:rPr>
              <a:t>datblygu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ar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raddfa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sy’n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addas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i’w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gallu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ddysgwyr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annibynnol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cymhwyso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sgiliau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dod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i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en-GB" b="1" dirty="0" err="1" smtClean="0">
                <a:latin typeface="Comic Sans MS" pitchFamily="66" charset="0"/>
              </a:rPr>
              <a:t>farn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dyfalbarhau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hyderus</a:t>
            </a:r>
            <a:endParaRPr lang="en-GB" b="1" dirty="0" smtClean="0">
              <a:latin typeface="Comic Sans MS" pitchFamily="66" charset="0"/>
            </a:endParaRPr>
          </a:p>
          <a:p>
            <a:r>
              <a:rPr lang="en-GB" b="1" dirty="0" err="1" smtClean="0">
                <a:latin typeface="Comic Sans MS" pitchFamily="66" charset="0"/>
              </a:rPr>
              <a:t>hapus</a:t>
            </a:r>
            <a:r>
              <a:rPr lang="en-GB" b="1" dirty="0" smtClean="0">
                <a:latin typeface="Comic Sans MS" pitchFamily="66" charset="0"/>
              </a:rPr>
              <a:t>.</a:t>
            </a:r>
          </a:p>
          <a:p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</p:txBody>
      </p:sp>
      <p:pic>
        <p:nvPicPr>
          <p:cNvPr id="4" name="Picture 3" descr="dyfyniad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87648">
            <a:off x="6748504" y="1349930"/>
            <a:ext cx="1790502" cy="1390272"/>
          </a:xfrm>
          <a:prstGeom prst="rect">
            <a:avLst/>
          </a:prstGeom>
        </p:spPr>
      </p:pic>
      <p:pic>
        <p:nvPicPr>
          <p:cNvPr id="5" name="Picture 4" descr="dyfyniad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27370">
            <a:off x="6868118" y="2961883"/>
            <a:ext cx="2022918" cy="2022918"/>
          </a:xfrm>
          <a:prstGeom prst="rect">
            <a:avLst/>
          </a:prstGeom>
        </p:spPr>
      </p:pic>
      <p:pic>
        <p:nvPicPr>
          <p:cNvPr id="6" name="Picture 5" descr="dyfyniad4.jpg"/>
          <p:cNvPicPr>
            <a:picLocks noChangeAspect="1"/>
          </p:cNvPicPr>
          <p:nvPr/>
        </p:nvPicPr>
        <p:blipFill>
          <a:blip r:embed="rId4" cstate="print"/>
          <a:srcRect b="12051"/>
          <a:stretch>
            <a:fillRect/>
          </a:stretch>
        </p:blipFill>
        <p:spPr>
          <a:xfrm rot="20762703">
            <a:off x="4434507" y="3174384"/>
            <a:ext cx="1648985" cy="1450270"/>
          </a:xfrm>
          <a:prstGeom prst="rect">
            <a:avLst/>
          </a:prstGeom>
        </p:spPr>
      </p:pic>
      <p:pic>
        <p:nvPicPr>
          <p:cNvPr id="7" name="Picture 6" descr="dyfyniad 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725144"/>
            <a:ext cx="2987824" cy="1873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fras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>
                <a:latin typeface="Comic Sans MS" pitchFamily="66" charset="0"/>
              </a:rPr>
              <a:t>Pwyslais</a:t>
            </a:r>
            <a:r>
              <a:rPr lang="en-GB" sz="3600" dirty="0" smtClean="0">
                <a:latin typeface="Comic Sans MS" pitchFamily="66" charset="0"/>
              </a:rPr>
              <a:t> </a:t>
            </a:r>
            <a:r>
              <a:rPr lang="en-GB" sz="3600" dirty="0" err="1" smtClean="0">
                <a:latin typeface="Comic Sans MS" pitchFamily="66" charset="0"/>
              </a:rPr>
              <a:t>ar</a:t>
            </a:r>
            <a:r>
              <a:rPr lang="en-GB" sz="3600" dirty="0" smtClean="0">
                <a:latin typeface="Comic Sans MS" pitchFamily="66" charset="0"/>
              </a:rPr>
              <a:t> y </a:t>
            </a:r>
            <a:r>
              <a:rPr lang="en-GB" sz="3600" dirty="0" err="1" smtClean="0">
                <a:latin typeface="Comic Sans MS" pitchFamily="66" charset="0"/>
              </a:rPr>
              <a:t>sgiliau</a:t>
            </a:r>
            <a:endParaRPr lang="en-GB" sz="3600" dirty="0" smtClean="0">
              <a:latin typeface="Comic Sans MS" pitchFamily="66" charset="0"/>
            </a:endParaRPr>
          </a:p>
          <a:p>
            <a:r>
              <a:rPr lang="en-GB" sz="3600" dirty="0" err="1" smtClean="0">
                <a:latin typeface="Comic Sans MS" pitchFamily="66" charset="0"/>
              </a:rPr>
              <a:t>Gwahaniaethu</a:t>
            </a:r>
            <a:endParaRPr lang="en-GB" sz="3600" dirty="0" smtClean="0">
              <a:latin typeface="Comic Sans MS" pitchFamily="66" charset="0"/>
            </a:endParaRPr>
          </a:p>
          <a:p>
            <a:r>
              <a:rPr lang="en-GB" sz="3600" dirty="0" err="1" smtClean="0">
                <a:latin typeface="Comic Sans MS" pitchFamily="66" charset="0"/>
              </a:rPr>
              <a:t>Annibyniaeth</a:t>
            </a:r>
            <a:endParaRPr lang="en-GB" sz="3600" dirty="0" smtClean="0">
              <a:latin typeface="Comic Sans MS" pitchFamily="66" charset="0"/>
            </a:endParaRPr>
          </a:p>
          <a:p>
            <a:r>
              <a:rPr lang="en-GB" sz="3600" dirty="0" err="1" smtClean="0">
                <a:latin typeface="Comic Sans MS" pitchFamily="66" charset="0"/>
              </a:rPr>
              <a:t>Strategaethau</a:t>
            </a:r>
            <a:r>
              <a:rPr lang="en-GB" sz="3600" dirty="0" smtClean="0">
                <a:latin typeface="Comic Sans MS" pitchFamily="66" charset="0"/>
              </a:rPr>
              <a:t> </a:t>
            </a:r>
            <a:r>
              <a:rPr lang="en-GB" sz="3600" dirty="0" err="1" smtClean="0">
                <a:latin typeface="Comic Sans MS" pitchFamily="66" charset="0"/>
              </a:rPr>
              <a:t>i</a:t>
            </a:r>
            <a:r>
              <a:rPr lang="en-GB" sz="3600" dirty="0" smtClean="0">
                <a:latin typeface="Comic Sans MS" pitchFamily="66" charset="0"/>
              </a:rPr>
              <a:t> </a:t>
            </a:r>
            <a:r>
              <a:rPr lang="en-GB" sz="3600" dirty="0" err="1" smtClean="0">
                <a:latin typeface="Comic Sans MS" pitchFamily="66" charset="0"/>
              </a:rPr>
              <a:t>annog</a:t>
            </a:r>
            <a:r>
              <a:rPr lang="en-GB" sz="3600" dirty="0" smtClean="0">
                <a:latin typeface="Comic Sans MS" pitchFamily="66" charset="0"/>
              </a:rPr>
              <a:t> </a:t>
            </a:r>
            <a:r>
              <a:rPr lang="en-GB" sz="3600" dirty="0" err="1" smtClean="0">
                <a:latin typeface="Comic Sans MS" pitchFamily="66" charset="0"/>
              </a:rPr>
              <a:t>ymroddiad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ln w="5715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smtClean="0"/>
              <a:t>Y </a:t>
            </a:r>
            <a:r>
              <a:rPr lang="en-GB" dirty="0" err="1" smtClean="0"/>
              <a:t>cwestiwn</a:t>
            </a:r>
            <a:r>
              <a:rPr lang="en-GB" dirty="0" smtClean="0"/>
              <a:t> </a:t>
            </a:r>
            <a:r>
              <a:rPr lang="en-GB" dirty="0" err="1" smtClean="0"/>
              <a:t>mawr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t="19987" r="22849" b="10889"/>
          <a:stretch/>
        </p:blipFill>
        <p:spPr bwMode="auto">
          <a:xfrm rot="21124406">
            <a:off x="604367" y="2195362"/>
            <a:ext cx="3147734" cy="220240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21732" r="24183" b="14577"/>
          <a:stretch/>
        </p:blipFill>
        <p:spPr bwMode="auto">
          <a:xfrm rot="21197902">
            <a:off x="4245360" y="2079281"/>
            <a:ext cx="2899770" cy="197627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24716" r="23487" b="11080"/>
          <a:stretch/>
        </p:blipFill>
        <p:spPr bwMode="auto">
          <a:xfrm rot="487299">
            <a:off x="1748389" y="4407699"/>
            <a:ext cx="3069162" cy="204009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4437112"/>
            <a:ext cx="2520280" cy="19389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Tair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agwedd</a:t>
            </a:r>
            <a:r>
              <a:rPr lang="en-GB" sz="2000" dirty="0" smtClean="0">
                <a:latin typeface="Comic Sans MS" panose="030F0702030302020204" pitchFamily="66" charset="0"/>
              </a:rPr>
              <a:t> o </a:t>
            </a:r>
            <a:r>
              <a:rPr lang="en-GB" sz="2000" dirty="0" err="1" smtClean="0">
                <a:latin typeface="Comic Sans MS" panose="030F0702030302020204" pitchFamily="66" charset="0"/>
              </a:rPr>
              <a:t>fewn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elfennau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cael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sylw</a:t>
            </a:r>
            <a:r>
              <a:rPr lang="en-GB" sz="2000" dirty="0" smtClean="0">
                <a:latin typeface="Comic Sans MS" panose="030F0702030302020204" pitchFamily="66" charset="0"/>
              </a:rPr>
              <a:t> bob </a:t>
            </a:r>
            <a:r>
              <a:rPr lang="en-GB" sz="2000" dirty="0" err="1" smtClean="0">
                <a:latin typeface="Comic Sans MS" panose="030F0702030302020204" pitchFamily="66" charset="0"/>
              </a:rPr>
              <a:t>pythefnos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wedi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rhannu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haen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uwch</a:t>
            </a:r>
            <a:r>
              <a:rPr lang="en-GB" sz="2000" dirty="0" smtClean="0">
                <a:latin typeface="Comic Sans MS" panose="030F0702030302020204" pitchFamily="66" charset="0"/>
              </a:rPr>
              <a:t>, </a:t>
            </a:r>
            <a:r>
              <a:rPr lang="en-GB" sz="2000" dirty="0" err="1" smtClean="0">
                <a:latin typeface="Comic Sans MS" panose="030F0702030302020204" pitchFamily="66" charset="0"/>
              </a:rPr>
              <a:t>canol</a:t>
            </a:r>
            <a:r>
              <a:rPr lang="en-GB" sz="2000" dirty="0" smtClean="0">
                <a:latin typeface="Comic Sans MS" panose="030F0702030302020204" pitchFamily="66" charset="0"/>
              </a:rPr>
              <a:t> ac is.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Amrywio’r</a:t>
            </a:r>
            <a:r>
              <a:rPr lang="en-GB" dirty="0" smtClean="0"/>
              <a:t> </a:t>
            </a:r>
            <a:r>
              <a:rPr lang="en-GB" dirty="0" err="1" smtClean="0"/>
              <a:t>dulliau</a:t>
            </a:r>
            <a:r>
              <a:rPr lang="en-GB" dirty="0" smtClean="0"/>
              <a:t> </a:t>
            </a:r>
            <a:r>
              <a:rPr lang="en-GB" dirty="0" err="1" smtClean="0"/>
              <a:t>dysgu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t="19356" r="22849" b="8364"/>
          <a:stretch/>
        </p:blipFill>
        <p:spPr bwMode="auto">
          <a:xfrm>
            <a:off x="323528" y="1844824"/>
            <a:ext cx="6120680" cy="4492421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318845">
            <a:off x="7077857" y="2426375"/>
            <a:ext cx="1972991" cy="19389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Torfol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r>
              <a:rPr lang="en-GB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Gwaith</a:t>
            </a:r>
            <a:r>
              <a:rPr lang="en-GB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ffocws</a:t>
            </a:r>
            <a:endParaRPr lang="en-GB" sz="20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Ardaloedd</a:t>
            </a:r>
            <a:endParaRPr lang="en-GB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Mathemateg</a:t>
            </a:r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pen/</a:t>
            </a:r>
            <a:r>
              <a:rPr lang="en-GB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Cyfnod</a:t>
            </a:r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gloywi</a:t>
            </a:r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iaith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ln w="762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n-GB" dirty="0" err="1" smtClean="0"/>
              <a:t>Fframwaith</a:t>
            </a:r>
            <a:r>
              <a:rPr lang="en-GB" dirty="0" smtClean="0"/>
              <a:t> </a:t>
            </a:r>
            <a:r>
              <a:rPr lang="en-GB" dirty="0" err="1" smtClean="0"/>
              <a:t>Llythrennedd</a:t>
            </a:r>
            <a:r>
              <a:rPr lang="en-GB" dirty="0" smtClean="0"/>
              <a:t> a </a:t>
            </a:r>
            <a:r>
              <a:rPr lang="en-GB" dirty="0" err="1" smtClean="0"/>
              <a:t>Rhifedd</a:t>
            </a:r>
            <a:endParaRPr lang="en-GB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235" y="2379229"/>
            <a:ext cx="4275243" cy="3206433"/>
          </a:xfrm>
          <a:prstGeom prst="rect">
            <a:avLst/>
          </a:prstGeom>
          <a:ln w="762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Blwch Testun 3"/>
          <p:cNvSpPr txBox="1"/>
          <p:nvPr/>
        </p:nvSpPr>
        <p:spPr>
          <a:xfrm>
            <a:off x="5292080" y="1916833"/>
            <a:ext cx="2880320" cy="255454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latin typeface="Comic Sans MS" panose="030F0702030302020204" pitchFamily="66" charset="0"/>
              </a:rPr>
              <a:t>Uwcholeuo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agweddau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cael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sylw</a:t>
            </a:r>
            <a:r>
              <a:rPr lang="en-GB" sz="2000" dirty="0" smtClean="0">
                <a:latin typeface="Comic Sans MS" panose="030F0702030302020204" pitchFamily="66" charset="0"/>
              </a:rPr>
              <a:t> o </a:t>
            </a:r>
            <a:r>
              <a:rPr lang="en-GB" sz="2000" dirty="0" err="1" smtClean="0">
                <a:latin typeface="Comic Sans MS" panose="030F0702030302020204" pitchFamily="66" charset="0"/>
              </a:rPr>
              <a:t>fewn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pythefnos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mwyn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sicrhau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fod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pob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agwedd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cael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sylw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erbyn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diwedd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flwyddyn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addysgol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cxnSp>
        <p:nvCxnSpPr>
          <p:cNvPr id="6" name="Cysylltydd Syth 5"/>
          <p:cNvCxnSpPr/>
          <p:nvPr/>
        </p:nvCxnSpPr>
        <p:spPr>
          <a:xfrm flipV="1">
            <a:off x="3347864" y="2348880"/>
            <a:ext cx="1728192" cy="4320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wch Testun 6"/>
          <p:cNvSpPr txBox="1"/>
          <p:nvPr/>
        </p:nvSpPr>
        <p:spPr>
          <a:xfrm>
            <a:off x="5292080" y="4725144"/>
            <a:ext cx="2880320" cy="120032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Mae </a:t>
            </a:r>
            <a:r>
              <a:rPr lang="en-GB" dirty="0" err="1" smtClean="0">
                <a:latin typeface="Comic Sans MS" panose="030F0702030302020204" pitchFamily="66" charset="0"/>
              </a:rPr>
              <a:t>Blwyddyn</a:t>
            </a:r>
            <a:r>
              <a:rPr lang="en-GB" dirty="0" smtClean="0">
                <a:latin typeface="Comic Sans MS" panose="030F0702030302020204" pitchFamily="66" charset="0"/>
              </a:rPr>
              <a:t> 1 a </a:t>
            </a:r>
            <a:r>
              <a:rPr lang="en-GB" dirty="0" err="1" smtClean="0">
                <a:latin typeface="Comic Sans MS" panose="030F0702030302020204" pitchFamily="66" charset="0"/>
              </a:rPr>
              <a:t>Blwyddyn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derbyn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yn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datblygu’r</a:t>
            </a:r>
            <a:r>
              <a:rPr lang="en-GB" dirty="0" smtClean="0">
                <a:latin typeface="Comic Sans MS" panose="030F0702030302020204" pitchFamily="66" charset="0"/>
              </a:rPr>
              <a:t> un math o </a:t>
            </a:r>
            <a:r>
              <a:rPr lang="en-GB" dirty="0" err="1" smtClean="0">
                <a:latin typeface="Comic Sans MS" panose="030F0702030302020204" pitchFamily="66" charset="0"/>
              </a:rPr>
              <a:t>sgil</a:t>
            </a:r>
            <a:r>
              <a:rPr lang="en-GB" dirty="0" smtClean="0">
                <a:latin typeface="Comic Sans MS" panose="030F0702030302020204" pitchFamily="66" charset="0"/>
              </a:rPr>
              <a:t> pan </a:t>
            </a:r>
            <a:r>
              <a:rPr lang="en-GB" dirty="0" err="1" smtClean="0">
                <a:latin typeface="Comic Sans MS" panose="030F0702030302020204" pitchFamily="66" charset="0"/>
              </a:rPr>
              <a:t>fo’n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err="1" smtClean="0">
                <a:latin typeface="Comic Sans MS" panose="030F0702030302020204" pitchFamily="66" charset="0"/>
              </a:rPr>
              <a:t>bosib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Matiau</a:t>
            </a:r>
            <a:r>
              <a:rPr lang="en-GB" dirty="0" smtClean="0"/>
              <a:t> </a:t>
            </a:r>
            <a:r>
              <a:rPr lang="en-GB" dirty="0" err="1" smtClean="0"/>
              <a:t>Mathemateg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285">
            <a:off x="505475" y="2206316"/>
            <a:ext cx="3934403" cy="2950803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23">
            <a:off x="4409902" y="2320446"/>
            <a:ext cx="3779465" cy="2834599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7764" y="5475005"/>
            <a:ext cx="3672408" cy="10156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Ar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ddiwedd</a:t>
            </a:r>
            <a:r>
              <a:rPr lang="en-GB" sz="2000" dirty="0" smtClean="0">
                <a:latin typeface="Comic Sans MS" panose="030F0702030302020204" pitchFamily="66" charset="0"/>
              </a:rPr>
              <a:t> y </a:t>
            </a:r>
            <a:r>
              <a:rPr lang="en-GB" sz="2000" dirty="0" err="1" smtClean="0">
                <a:latin typeface="Comic Sans MS" panose="030F0702030302020204" pitchFamily="66" charset="0"/>
              </a:rPr>
              <a:t>pythefnos</a:t>
            </a:r>
            <a:r>
              <a:rPr lang="en-GB" sz="2000" dirty="0" smtClean="0">
                <a:latin typeface="Comic Sans MS" panose="030F0702030302020204" pitchFamily="66" charset="0"/>
              </a:rPr>
              <a:t> - mat </a:t>
            </a:r>
            <a:r>
              <a:rPr lang="en-GB" sz="2000" dirty="0" err="1" smtClean="0">
                <a:latin typeface="Comic Sans MS" panose="030F0702030302020204" pitchFamily="66" charset="0"/>
              </a:rPr>
              <a:t>Mathemateg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profi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sgiliau’r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tl 1"/>
          <p:cNvSpPr>
            <a:spLocks noGrp="1"/>
          </p:cNvSpPr>
          <p:nvPr>
            <p:ph type="title"/>
          </p:nvPr>
        </p:nvSpPr>
        <p:spPr>
          <a:xfrm>
            <a:off x="539552" y="275979"/>
            <a:ext cx="8229600" cy="1143000"/>
          </a:xfrm>
          <a:ln w="762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GB" dirty="0" err="1" smtClean="0"/>
              <a:t>Gwerthuso</a:t>
            </a:r>
            <a:r>
              <a:rPr lang="en-GB" dirty="0" smtClean="0"/>
              <a:t> – </a:t>
            </a:r>
            <a:r>
              <a:rPr lang="en-GB" dirty="0" err="1" smtClean="0"/>
              <a:t>camau</a:t>
            </a:r>
            <a:r>
              <a:rPr lang="en-GB" dirty="0" smtClean="0"/>
              <a:t> </a:t>
            </a:r>
            <a:r>
              <a:rPr lang="en-GB" dirty="0" err="1" smtClean="0"/>
              <a:t>nesaf</a:t>
            </a:r>
            <a:endParaRPr lang="en-GB" dirty="0"/>
          </a:p>
        </p:txBody>
      </p:sp>
      <p:pic>
        <p:nvPicPr>
          <p:cNvPr id="4" name="Content Placeholder 3" descr="C:\Users\SianJones_2220\AppData\Local\Microsoft\Windows\Temporary Internet Files\Content.Word\IMG_059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3509">
            <a:off x="188853" y="1989595"/>
            <a:ext cx="3748934" cy="343523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5" name="Picture 4" descr="C:\Users\SianJones_2220\AppData\Local\Microsoft\Windows\Temporary Internet Files\Content.Word\IMG_05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859">
            <a:off x="4139952" y="1916832"/>
            <a:ext cx="4339572" cy="299595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83968" y="5247546"/>
            <a:ext cx="3528392" cy="10156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Comic Sans MS" panose="030F0702030302020204" pitchFamily="66" charset="0"/>
              </a:rPr>
              <a:t>Dod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i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benderfyniad</a:t>
            </a:r>
            <a:r>
              <a:rPr lang="en-GB" sz="2000" dirty="0" smtClean="0">
                <a:latin typeface="Comic Sans MS" panose="030F0702030302020204" pitchFamily="66" charset="0"/>
              </a:rPr>
              <a:t> pa </a:t>
            </a:r>
            <a:r>
              <a:rPr lang="en-GB" sz="2000" dirty="0" err="1" smtClean="0">
                <a:latin typeface="Comic Sans MS" panose="030F0702030302020204" pitchFamily="66" charset="0"/>
              </a:rPr>
              <a:t>mor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hyderus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ydi’r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disgyblion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yn</a:t>
            </a:r>
            <a:r>
              <a:rPr lang="en-GB" sz="2000" dirty="0" smtClean="0">
                <a:latin typeface="Comic Sans MS" panose="030F0702030302020204" pitchFamily="66" charset="0"/>
              </a:rPr>
              <a:t> y 3 </a:t>
            </a:r>
            <a:r>
              <a:rPr lang="en-GB" sz="2000" dirty="0" err="1" smtClean="0">
                <a:latin typeface="Comic Sans MS" panose="030F0702030302020204" pitchFamily="66" charset="0"/>
              </a:rPr>
              <a:t>agwedd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dan</a:t>
            </a:r>
            <a:r>
              <a:rPr lang="en-GB" sz="2000" dirty="0" smtClean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sylw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lif">
  <a:themeElements>
    <a:clrScheme name="Llif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Llif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lif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499</Words>
  <Application>Microsoft Office PowerPoint</Application>
  <PresentationFormat>On-screen Show (4:3)</PresentationFormat>
  <Paragraphs>83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Llif</vt:lpstr>
      <vt:lpstr>Herio pob disgybl mewn dosbarth oedran cymysg.</vt:lpstr>
      <vt:lpstr>Fy nosbarth i!!</vt:lpstr>
      <vt:lpstr>Ethos y dosbarth</vt:lpstr>
      <vt:lpstr>Yn fras</vt:lpstr>
      <vt:lpstr>Y cwestiwn mawr</vt:lpstr>
      <vt:lpstr>Amrywio’r dulliau dysgu.</vt:lpstr>
      <vt:lpstr>Fframwaith Llythrennedd a Rhifedd</vt:lpstr>
      <vt:lpstr>Matiau Mathemateg</vt:lpstr>
      <vt:lpstr>Gwerthuso – camau nesaf</vt:lpstr>
      <vt:lpstr>Ardaloedd</vt:lpstr>
      <vt:lpstr>Cofnodi ardaloedd</vt:lpstr>
      <vt:lpstr>Defnyddio ardal i ymarfer sgil</vt:lpstr>
      <vt:lpstr>Ymarfer sgiliau mesur mas</vt:lpstr>
      <vt:lpstr>Llwybr stori</vt:lpstr>
      <vt:lpstr>Annibyniaeth</vt:lpstr>
      <vt:lpstr>Gweithio yn annibynnol</vt:lpstr>
      <vt:lpstr>Dil y Ditectif</vt:lpstr>
      <vt:lpstr>Taclo trafferthion parhaus</vt:lpstr>
      <vt:lpstr>Wal i atgyfnerthu’r ffocws</vt:lpstr>
      <vt:lpstr>Targedau unigol</vt:lpstr>
      <vt:lpstr>Gwobrwyo ymdrech</vt:lpstr>
      <vt:lpstr>Perchnogaeth ar thema</vt:lpstr>
      <vt:lpstr>Dulliau o weithio</vt:lpstr>
      <vt:lpstr>Meddylfryd twf</vt:lpstr>
      <vt:lpstr>Meini prawf llwyddiant</vt:lpstr>
      <vt:lpstr>Hunan asesu</vt:lpstr>
      <vt:lpstr>I orffen...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Herio pob disgybl mewn dosbarth oedran cymysg.</dc:title>
  <dc:creator>Rhian Dafydd</dc:creator>
  <cp:lastModifiedBy>Roberts Heddwen Vaughan (GwE)</cp:lastModifiedBy>
  <cp:revision>29</cp:revision>
  <dcterms:created xsi:type="dcterms:W3CDTF">2016-11-02T13:47:35Z</dcterms:created>
  <dcterms:modified xsi:type="dcterms:W3CDTF">2017-02-16T15:56:01Z</dcterms:modified>
</cp:coreProperties>
</file>