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9" r:id="rId4"/>
    <p:sldId id="260" r:id="rId5"/>
    <p:sldId id="262" r:id="rId6"/>
    <p:sldId id="258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847E12-573B-4A84-8A9B-9BE9CFD8488D}" type="datetimeFigureOut">
              <a:rPr lang="en-GB" smtClean="0"/>
              <a:pPr/>
              <a:t>03/05/2015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2A3DA7-5CFC-4B00-ADB6-B3136826187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27962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lfan Delwedd Sleid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Dalfan Nodiadau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y-GB"/>
          </a:p>
        </p:txBody>
      </p:sp>
      <p:sp>
        <p:nvSpPr>
          <p:cNvPr id="4" name="Dalfan Rhif y Sleid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2A3DA7-5CFC-4B00-ADB6-B31368261878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lfan Delwedd Sleid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Dalfan Nodiadau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y-GB"/>
          </a:p>
        </p:txBody>
      </p:sp>
      <p:sp>
        <p:nvSpPr>
          <p:cNvPr id="4" name="Dalfan Rhif y Sleid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2A3DA7-5CFC-4B00-ADB6-B31368261878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lfan Delwedd Sleid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Dalfan Nodiadau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y-GB"/>
          </a:p>
        </p:txBody>
      </p:sp>
      <p:sp>
        <p:nvSpPr>
          <p:cNvPr id="4" name="Dalfan Rhif y Sleid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2A3DA7-5CFC-4B00-ADB6-B31368261878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lfan Delwedd Sleid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Dalfan Nodiadau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y-GB"/>
          </a:p>
        </p:txBody>
      </p:sp>
      <p:sp>
        <p:nvSpPr>
          <p:cNvPr id="4" name="Dalfan Rhif y Sleid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2A3DA7-5CFC-4B00-ADB6-B31368261878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lfan Delwedd Sleid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Dalfan Nodiadau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y-GB"/>
          </a:p>
        </p:txBody>
      </p:sp>
      <p:sp>
        <p:nvSpPr>
          <p:cNvPr id="4" name="Dalfan Rhif y Sleid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2A3DA7-5CFC-4B00-ADB6-B31368261878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lfan Delwedd Sleid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Dalfan Nodiadau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y-GB"/>
          </a:p>
        </p:txBody>
      </p:sp>
      <p:sp>
        <p:nvSpPr>
          <p:cNvPr id="4" name="Dalfan Rhif y Sleid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2A3DA7-5CFC-4B00-ADB6-B31368261878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lfan Delwedd Sleid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Dalfan Nodiadau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y-GB"/>
          </a:p>
        </p:txBody>
      </p:sp>
      <p:sp>
        <p:nvSpPr>
          <p:cNvPr id="4" name="Dalfan Rhif y Sleid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2A3DA7-5CFC-4B00-ADB6-B31368261878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0122F-C73F-4479-B3E7-2F4D4B6F305B}" type="datetime1">
              <a:rPr lang="en-GB" smtClean="0"/>
              <a:pPr/>
              <a:t>03/05/2015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CENEDLAETHOL/CYMUNEDOL/10.1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37A81-5E1C-46FE-9541-4FFD03318335}" type="datetime1">
              <a:rPr lang="en-GB" smtClean="0"/>
              <a:pPr/>
              <a:t>03/05/2015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CENEDLAETHOL/CYMUNEDOL/10.1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12702-9F9E-414C-89D2-B4E7F1ECEBAB}" type="datetime1">
              <a:rPr lang="en-GB" smtClean="0"/>
              <a:pPr/>
              <a:t>03/05/2015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CENEDLAETHOL/CYMUNEDOL/10.1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178A1-AC63-4F04-BD6A-BEA48617BB88}" type="datetime1">
              <a:rPr lang="en-GB" smtClean="0"/>
              <a:pPr/>
              <a:t>03/05/2015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CENEDLAETHOL/CYMUNEDOL/10.1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5C554-FA3D-4B04-903E-73B15C4F2629}" type="datetime1">
              <a:rPr lang="en-GB" smtClean="0"/>
              <a:pPr/>
              <a:t>03/05/2015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CENEDLAETHOL/CYMUNEDOL/10.1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B6FBF-FA02-43B7-BB47-B815184EA076}" type="datetime1">
              <a:rPr lang="en-GB" smtClean="0"/>
              <a:pPr/>
              <a:t>03/05/2015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CENEDLAETHOL/CYMUNEDOL/10.1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6B1E3-818D-4270-B51A-B1E88B8893DC}" type="datetime1">
              <a:rPr lang="en-GB" smtClean="0"/>
              <a:pPr/>
              <a:t>03/05/2015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CENEDLAETHOL/CYMUNEDOL/10.1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879EA-2057-42D4-9E09-D23F8E78C0C2}" type="datetime1">
              <a:rPr lang="en-GB" smtClean="0"/>
              <a:pPr/>
              <a:t>03/05/2015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CENEDLAETHOL/CYMUNEDOL/10.1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5BD93-6425-4B4D-804A-653121B000EA}" type="datetime1">
              <a:rPr lang="en-GB" smtClean="0"/>
              <a:pPr/>
              <a:t>03/05/2015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CENEDLAETHOL/CYMUNEDOL/10.1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F18BF-7988-4D98-9500-E0D15BE450EC}" type="datetime1">
              <a:rPr lang="en-GB" smtClean="0"/>
              <a:pPr/>
              <a:t>03/05/2015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CENEDLAETHOL/CYMUNEDOL/10.1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2B034-7102-4468-995D-0123970EC186}" type="datetime1">
              <a:rPr lang="en-GB" smtClean="0"/>
              <a:pPr/>
              <a:t>03/05/2015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CENEDLAETHOL/CYMUNEDOL/10.1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9D68E8-ECE7-49E6-B848-DC669237D487}" type="datetime1">
              <a:rPr lang="en-GB" smtClean="0"/>
              <a:pPr/>
              <a:t>03/05/2015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smtClean="0"/>
              <a:t>CENEDLAETHOL/CYMUNEDOL/10.1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945C77-CBA4-455E-B9A9-3864580BFB37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771800" y="2636912"/>
            <a:ext cx="3096344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>
              <a:buNone/>
            </a:pPr>
            <a:r>
              <a:rPr lang="en-GB" sz="2800" b="1" i="0">
                <a:latin typeface="Calibri"/>
                <a:ea typeface="+mn-ea"/>
                <a:cs typeface="+mn-cs"/>
              </a:rPr>
              <a:t>READING PLAN</a:t>
            </a:r>
          </a:p>
        </p:txBody>
      </p:sp>
      <p:sp>
        <p:nvSpPr>
          <p:cNvPr id="5" name="Rectangle 4"/>
          <p:cNvSpPr/>
          <p:nvPr/>
        </p:nvSpPr>
        <p:spPr>
          <a:xfrm>
            <a:off x="611560" y="1124744"/>
            <a:ext cx="180020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>
              <a:buNone/>
            </a:pPr>
            <a:r>
              <a:rPr lang="en-GB" sz="1800" b="0" i="0">
                <a:latin typeface="Calibri"/>
                <a:ea typeface="+mn-ea"/>
                <a:cs typeface="+mn-cs"/>
              </a:rPr>
              <a:t>Leader</a:t>
            </a:r>
          </a:p>
        </p:txBody>
      </p:sp>
      <p:sp>
        <p:nvSpPr>
          <p:cNvPr id="6" name="Rectangle 5"/>
          <p:cNvSpPr/>
          <p:nvPr/>
        </p:nvSpPr>
        <p:spPr>
          <a:xfrm>
            <a:off x="6372200" y="1268760"/>
            <a:ext cx="21602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>
              <a:buNone/>
            </a:pPr>
            <a:r>
              <a:rPr lang="en-GB" sz="1800" b="0" i="0">
                <a:latin typeface="Calibri"/>
                <a:ea typeface="+mn-ea"/>
                <a:cs typeface="+mn-cs"/>
              </a:rPr>
              <a:t>Personnel officer</a:t>
            </a:r>
          </a:p>
        </p:txBody>
      </p:sp>
      <p:sp>
        <p:nvSpPr>
          <p:cNvPr id="7" name="Rectangle 6"/>
          <p:cNvSpPr/>
          <p:nvPr/>
        </p:nvSpPr>
        <p:spPr>
          <a:xfrm>
            <a:off x="6516216" y="4581128"/>
            <a:ext cx="2088232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>
              <a:buNone/>
            </a:pPr>
            <a:r>
              <a:rPr lang="en-GB" sz="1800" b="0" i="0">
                <a:latin typeface="Calibri"/>
                <a:ea typeface="+mn-ea"/>
                <a:cs typeface="+mn-cs"/>
              </a:rPr>
              <a:t>Resources officer</a:t>
            </a:r>
          </a:p>
        </p:txBody>
      </p:sp>
      <p:sp>
        <p:nvSpPr>
          <p:cNvPr id="8" name="Rectangle 7"/>
          <p:cNvSpPr/>
          <p:nvPr/>
        </p:nvSpPr>
        <p:spPr>
          <a:xfrm>
            <a:off x="539552" y="4509120"/>
            <a:ext cx="21602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>
              <a:buNone/>
            </a:pPr>
            <a:r>
              <a:rPr lang="en-GB" sz="1800" b="0" i="0">
                <a:latin typeface="Calibri"/>
                <a:ea typeface="+mn-ea"/>
                <a:cs typeface="+mn-cs"/>
              </a:rPr>
              <a:t>Adminstrative officer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 flipH="1" flipV="1">
            <a:off x="2267744" y="1628800"/>
            <a:ext cx="576064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5796136" y="1772816"/>
            <a:ext cx="648072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>
            <a:off x="2483768" y="3573016"/>
            <a:ext cx="360040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5796136" y="3573016"/>
            <a:ext cx="720080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 defTabSz="914400">
              <a:buNone/>
            </a:pPr>
            <a:r>
              <a:rPr lang="en-GB" sz="1200" b="0" i="0">
                <a:solidFill>
                  <a:schemeClr val="tx1">
                    <a:tint val="75000"/>
                  </a:schemeClr>
                </a:solidFill>
                <a:latin typeface="Calibri"/>
                <a:ea typeface="+mn-ea"/>
                <a:cs typeface="+mn-cs"/>
              </a:rPr>
              <a:t>NATIONAL/COMMUNITY/10.1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771800" y="2852936"/>
            <a:ext cx="3096344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>
              <a:buNone/>
            </a:pPr>
            <a:r>
              <a:rPr lang="en-GB" sz="2800" b="1" i="0">
                <a:latin typeface="Calibri"/>
                <a:ea typeface="+mn-ea"/>
                <a:cs typeface="+mn-cs"/>
              </a:rPr>
              <a:t>READING PLAN</a:t>
            </a:r>
          </a:p>
        </p:txBody>
      </p:sp>
      <p:sp>
        <p:nvSpPr>
          <p:cNvPr id="5" name="Rectangle 4"/>
          <p:cNvSpPr/>
          <p:nvPr/>
        </p:nvSpPr>
        <p:spPr>
          <a:xfrm>
            <a:off x="611560" y="1340768"/>
            <a:ext cx="180020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>
              <a:buNone/>
            </a:pPr>
            <a:r>
              <a:rPr lang="en-GB" sz="1800" b="0" i="0">
                <a:latin typeface="Calibri"/>
                <a:ea typeface="+mn-ea"/>
                <a:cs typeface="+mn-cs"/>
              </a:rPr>
              <a:t>Leader</a:t>
            </a:r>
          </a:p>
        </p:txBody>
      </p:sp>
      <p:sp>
        <p:nvSpPr>
          <p:cNvPr id="6" name="Rectangle 5"/>
          <p:cNvSpPr/>
          <p:nvPr/>
        </p:nvSpPr>
        <p:spPr>
          <a:xfrm>
            <a:off x="6228184" y="1412776"/>
            <a:ext cx="21602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>
              <a:buNone/>
            </a:pPr>
            <a:r>
              <a:rPr lang="en-GB" sz="1800" b="0" i="0">
                <a:latin typeface="Calibri"/>
                <a:ea typeface="+mn-ea"/>
                <a:cs typeface="+mn-cs"/>
              </a:rPr>
              <a:t>Personnel officer</a:t>
            </a:r>
          </a:p>
        </p:txBody>
      </p:sp>
      <p:sp>
        <p:nvSpPr>
          <p:cNvPr id="7" name="Rectangle 6"/>
          <p:cNvSpPr/>
          <p:nvPr/>
        </p:nvSpPr>
        <p:spPr>
          <a:xfrm>
            <a:off x="6300192" y="4797152"/>
            <a:ext cx="2088232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>
              <a:buNone/>
            </a:pPr>
            <a:r>
              <a:rPr lang="en-GB" sz="1800" b="0" i="0">
                <a:latin typeface="Calibri"/>
                <a:ea typeface="+mn-ea"/>
                <a:cs typeface="+mn-cs"/>
              </a:rPr>
              <a:t>Resources officer</a:t>
            </a:r>
          </a:p>
        </p:txBody>
      </p:sp>
      <p:sp>
        <p:nvSpPr>
          <p:cNvPr id="8" name="Rectangle 7"/>
          <p:cNvSpPr/>
          <p:nvPr/>
        </p:nvSpPr>
        <p:spPr>
          <a:xfrm>
            <a:off x="539552" y="4725144"/>
            <a:ext cx="21602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>
              <a:buNone/>
            </a:pPr>
            <a:r>
              <a:rPr lang="en-GB" sz="1800" b="0" i="0">
                <a:latin typeface="Calibri"/>
                <a:ea typeface="+mn-ea"/>
                <a:cs typeface="+mn-cs"/>
              </a:rPr>
              <a:t>Adminstrative officer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 flipH="1" flipV="1">
            <a:off x="2267744" y="1844824"/>
            <a:ext cx="576064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>
            <a:off x="2483768" y="3789040"/>
            <a:ext cx="360040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5796136" y="3789040"/>
            <a:ext cx="720080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0" y="260648"/>
            <a:ext cx="3744416" cy="646331"/>
          </a:xfrm>
          <a:prstGeom prst="rect">
            <a:avLst/>
          </a:prstGeom>
          <a:solidFill>
            <a:schemeClr val="bg2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l" defTabSz="914400">
              <a:buFontTx/>
              <a:buChar char="-"/>
            </a:pPr>
            <a:r>
              <a:rPr lang="en-GB" sz="1800" b="0" i="0">
                <a:latin typeface="Calibri"/>
                <a:ea typeface="+mn-ea"/>
                <a:cs typeface="+mn-cs"/>
              </a:rPr>
              <a:t>Job sharing.</a:t>
            </a:r>
          </a:p>
          <a:p>
            <a:pPr algn="l" defTabSz="914400">
              <a:buFontTx/>
              <a:buChar char="-"/>
            </a:pPr>
            <a:r>
              <a:rPr lang="en-GB" sz="1800" b="0" i="0">
                <a:latin typeface="Calibri"/>
                <a:ea typeface="+mn-ea"/>
                <a:cs typeface="+mn-cs"/>
              </a:rPr>
              <a:t>Co-ordination with Head of Welsh.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399584" y="260648"/>
            <a:ext cx="3744416" cy="646331"/>
          </a:xfrm>
          <a:prstGeom prst="rect">
            <a:avLst/>
          </a:prstGeom>
          <a:solidFill>
            <a:schemeClr val="bg2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l" defTabSz="914400">
              <a:buFontTx/>
              <a:buChar char="-"/>
            </a:pPr>
            <a:r>
              <a:rPr lang="en-GB" sz="1800" b="0" i="0">
                <a:latin typeface="Calibri"/>
                <a:ea typeface="+mn-ea"/>
                <a:cs typeface="+mn-cs"/>
              </a:rPr>
              <a:t>Identify pupils.</a:t>
            </a:r>
          </a:p>
          <a:p>
            <a:pPr algn="l" defTabSz="914400">
              <a:buFontTx/>
              <a:buChar char="-"/>
            </a:pPr>
            <a:r>
              <a:rPr lang="en-GB" sz="1800" b="0" i="0">
                <a:latin typeface="Calibri"/>
                <a:ea typeface="+mn-ea"/>
                <a:cs typeface="+mn-cs"/>
              </a:rPr>
              <a:t>Keep a register of pupils and buddies.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0" y="5589240"/>
            <a:ext cx="4499992" cy="923330"/>
          </a:xfrm>
          <a:prstGeom prst="rect">
            <a:avLst/>
          </a:prstGeom>
          <a:solidFill>
            <a:schemeClr val="bg2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l" defTabSz="914400">
              <a:buFontTx/>
              <a:buChar char="-"/>
            </a:pPr>
            <a:r>
              <a:rPr lang="en-GB" sz="1800" b="0" i="0">
                <a:latin typeface="Calibri"/>
                <a:ea typeface="+mn-ea"/>
                <a:cs typeface="+mn-cs"/>
              </a:rPr>
              <a:t>Keep a record of pupils' targets.</a:t>
            </a:r>
          </a:p>
          <a:p>
            <a:pPr algn="l" defTabSz="914400">
              <a:buFontTx/>
              <a:buChar char="-"/>
            </a:pPr>
            <a:r>
              <a:rPr lang="en-GB" sz="1800" b="0" i="0">
                <a:latin typeface="Calibri"/>
                <a:ea typeface="+mn-ea"/>
                <a:cs typeface="+mn-cs"/>
              </a:rPr>
              <a:t>Keep a record of books read.</a:t>
            </a:r>
          </a:p>
          <a:p>
            <a:pPr algn="l" defTabSz="914400">
              <a:buFontTx/>
              <a:buChar char="-"/>
            </a:pPr>
            <a:r>
              <a:rPr lang="en-GB" sz="1800" b="0" i="0">
                <a:latin typeface="Calibri"/>
                <a:ea typeface="+mn-ea"/>
                <a:cs typeface="+mn-cs"/>
              </a:rPr>
              <a:t>Keep a record of pupils' reading progress.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004048" y="5589240"/>
            <a:ext cx="4139952" cy="923330"/>
          </a:xfrm>
          <a:prstGeom prst="rect">
            <a:avLst/>
          </a:prstGeom>
          <a:solidFill>
            <a:schemeClr val="bg2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l" defTabSz="914400">
              <a:buFontTx/>
              <a:buChar char="-"/>
            </a:pPr>
            <a:r>
              <a:rPr lang="en-GB" sz="1800" b="0" i="0">
                <a:latin typeface="Calibri"/>
                <a:ea typeface="+mn-ea"/>
                <a:cs typeface="+mn-cs"/>
              </a:rPr>
              <a:t>Organise rooms.</a:t>
            </a:r>
          </a:p>
          <a:p>
            <a:pPr algn="l" defTabSz="914400">
              <a:buFontTx/>
              <a:buChar char="-"/>
            </a:pPr>
            <a:r>
              <a:rPr lang="en-GB" sz="1800" b="0" i="0">
                <a:latin typeface="Calibri"/>
                <a:ea typeface="+mn-ea"/>
                <a:cs typeface="+mn-cs"/>
              </a:rPr>
              <a:t>Organise books for the pupils in advance.</a:t>
            </a:r>
          </a:p>
          <a:p>
            <a:pPr algn="l" defTabSz="914400">
              <a:buFontTx/>
              <a:buChar char="-"/>
            </a:pPr>
            <a:r>
              <a:rPr lang="en-GB" sz="1800" b="0" i="0">
                <a:latin typeface="Calibri"/>
                <a:ea typeface="+mn-ea"/>
                <a:cs typeface="+mn-cs"/>
              </a:rPr>
              <a:t>Consider health and safety factors.</a:t>
            </a:r>
          </a:p>
        </p:txBody>
      </p:sp>
      <p:sp>
        <p:nvSpPr>
          <p:cNvPr id="20" name="Down Arrow 19"/>
          <p:cNvSpPr/>
          <p:nvPr/>
        </p:nvSpPr>
        <p:spPr>
          <a:xfrm>
            <a:off x="1331640" y="5085184"/>
            <a:ext cx="216024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Down Arrow 20"/>
          <p:cNvSpPr/>
          <p:nvPr/>
        </p:nvSpPr>
        <p:spPr>
          <a:xfrm>
            <a:off x="7308304" y="5157192"/>
            <a:ext cx="216024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Up Arrow 21"/>
          <p:cNvSpPr/>
          <p:nvPr/>
        </p:nvSpPr>
        <p:spPr>
          <a:xfrm>
            <a:off x="1259632" y="980728"/>
            <a:ext cx="216024" cy="36004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Up Arrow 22"/>
          <p:cNvSpPr/>
          <p:nvPr/>
        </p:nvSpPr>
        <p:spPr>
          <a:xfrm>
            <a:off x="6948264" y="1052736"/>
            <a:ext cx="216024" cy="36004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5" name="Straight Arrow Connector 24"/>
          <p:cNvCxnSpPr/>
          <p:nvPr/>
        </p:nvCxnSpPr>
        <p:spPr>
          <a:xfrm flipV="1">
            <a:off x="5796136" y="1844824"/>
            <a:ext cx="432048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 defTabSz="914400">
              <a:buNone/>
            </a:pPr>
            <a:r>
              <a:rPr lang="en-GB" sz="1200" b="0" i="0">
                <a:solidFill>
                  <a:schemeClr val="tx1">
                    <a:tint val="75000"/>
                  </a:schemeClr>
                </a:solidFill>
                <a:latin typeface="Calibri"/>
                <a:ea typeface="+mn-ea"/>
                <a:cs typeface="+mn-cs"/>
              </a:rPr>
              <a:t>NATIONAL/COMMUNITY/10.1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187624" y="188640"/>
            <a:ext cx="6048672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GB" sz="2200" smtClean="0">
                <a:ea typeface="Times New Roman"/>
                <a:cs typeface="Times New Roman"/>
              </a:rPr>
              <a:t>TEAMWORK </a:t>
            </a:r>
            <a:r>
              <a:rPr lang="en-GB" sz="2200" b="0" i="0" u="none" strike="noStrike" cap="none" baseline="0" smtClean="0">
                <a:solidFill>
                  <a:schemeClr val="tx1"/>
                </a:solidFill>
                <a:effectLst/>
                <a:latin typeface="Calibri"/>
                <a:ea typeface="Times New Roman"/>
                <a:cs typeface="Times New Roman"/>
              </a:rPr>
              <a:t>SKILLS ACTIVITY</a:t>
            </a:r>
            <a:endParaRPr lang="en-GB" sz="2200" b="0" i="0" u="none" strike="noStrike" cap="none">
              <a:solidFill>
                <a:schemeClr val="tx1"/>
              </a:solidFill>
              <a:effectLst/>
              <a:latin typeface="Calibri"/>
              <a:ea typeface="Times New Roman"/>
              <a:cs typeface="Times New Roman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5536" y="1268760"/>
            <a:ext cx="8424936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914400">
              <a:buNone/>
            </a:pPr>
            <a:r>
              <a:rPr lang="en-GB" sz="1800" b="0" i="0">
                <a:latin typeface="Calibri"/>
                <a:ea typeface="+mn-ea"/>
                <a:cs typeface="+mn-cs"/>
              </a:rPr>
              <a:t>● On the following page is a chart showing the characteristics that could make a good leader.</a:t>
            </a:r>
          </a:p>
          <a:p>
            <a:pPr algn="l" defTabSz="914400">
              <a:buNone/>
            </a:pPr>
            <a:r>
              <a:rPr lang="en-GB" sz="1800" b="0" i="0">
                <a:latin typeface="Calibri"/>
                <a:ea typeface="+mn-ea"/>
                <a:cs typeface="+mn-cs"/>
              </a:rPr>
              <a:t> </a:t>
            </a:r>
          </a:p>
          <a:p>
            <a:pPr algn="l" defTabSz="914400">
              <a:buNone/>
            </a:pPr>
            <a:r>
              <a:rPr lang="en-GB" sz="1800" b="0" i="0">
                <a:latin typeface="Calibri"/>
                <a:ea typeface="+mn-ea"/>
                <a:cs typeface="+mn-cs"/>
              </a:rPr>
              <a:t>They can be used in different ways.</a:t>
            </a:r>
          </a:p>
          <a:p>
            <a:pPr algn="l" defTabSz="914400">
              <a:buNone/>
            </a:pPr>
            <a:r>
              <a:rPr lang="en-GB" sz="1800" b="0" i="0">
                <a:latin typeface="Calibri"/>
                <a:ea typeface="+mn-ea"/>
                <a:cs typeface="+mn-cs"/>
              </a:rPr>
              <a:t> </a:t>
            </a:r>
          </a:p>
          <a:p>
            <a:pPr algn="l" defTabSz="914400">
              <a:buNone/>
            </a:pPr>
            <a:r>
              <a:rPr lang="en-GB" sz="1800" b="1" i="0" u="sng">
                <a:latin typeface="Calibri"/>
                <a:ea typeface="+mn-ea"/>
                <a:cs typeface="+mn-cs"/>
              </a:rPr>
              <a:t>Activity 1</a:t>
            </a:r>
          </a:p>
          <a:p>
            <a:pPr algn="l" defTabSz="914400">
              <a:buNone/>
            </a:pPr>
            <a:endParaRPr lang="en-US" dirty="0" smtClean="0"/>
          </a:p>
          <a:p>
            <a:pPr algn="l" defTabSz="914400">
              <a:buFontTx/>
              <a:buChar char="-"/>
            </a:pPr>
            <a:r>
              <a:rPr lang="en-GB" sz="1800" b="0" i="0">
                <a:latin typeface="Calibri"/>
                <a:ea typeface="+mn-ea"/>
                <a:cs typeface="+mn-cs"/>
              </a:rPr>
              <a:t>Cut the table and distribute the cards to the students.</a:t>
            </a:r>
          </a:p>
          <a:p>
            <a:pPr algn="l" defTabSz="914400">
              <a:buNone/>
            </a:pPr>
            <a:endParaRPr lang="en-US" dirty="0" smtClean="0"/>
          </a:p>
          <a:p>
            <a:pPr algn="l" defTabSz="914400">
              <a:buFontTx/>
              <a:buChar char="-"/>
            </a:pPr>
            <a:r>
              <a:rPr lang="en-GB" sz="1800" b="0" i="0">
                <a:latin typeface="Calibri"/>
                <a:ea typeface="+mn-ea"/>
                <a:cs typeface="+mn-cs"/>
              </a:rPr>
              <a:t>In silence, the students need to arrange themselves alphabetically.</a:t>
            </a:r>
          </a:p>
          <a:p>
            <a:pPr algn="l" defTabSz="914400">
              <a:buFontTx/>
              <a:buChar char="-"/>
            </a:pPr>
            <a:endParaRPr lang="en-US" dirty="0" smtClean="0"/>
          </a:p>
          <a:p>
            <a:pPr algn="l" defTabSz="914400">
              <a:buFontTx/>
              <a:buChar char="-"/>
            </a:pPr>
            <a:r>
              <a:rPr lang="en-GB" sz="1800" b="0" i="0">
                <a:latin typeface="Calibri"/>
                <a:ea typeface="+mn-ea"/>
                <a:cs typeface="+mn-cs"/>
              </a:rPr>
              <a:t>At the end of the task the teacher can assess with the students how the task was done - what were the challenges, did someone lead etc.</a:t>
            </a:r>
          </a:p>
          <a:p>
            <a:pPr algn="l" defTabSz="914400">
              <a:buNone/>
            </a:pPr>
            <a:endParaRPr lang="en-US" dirty="0" smtClean="0"/>
          </a:p>
          <a:p>
            <a:pPr algn="l" defTabSz="914400">
              <a:buNone/>
            </a:pPr>
            <a:r>
              <a:rPr lang="en-GB" sz="1800" b="0" i="0">
                <a:latin typeface="Calibri"/>
                <a:ea typeface="+mn-ea"/>
                <a:cs typeface="+mn-cs"/>
              </a:rPr>
              <a:t>- It can be useful to do the task more than once – seeing whether teamwork and leadership skills have improved.</a:t>
            </a:r>
          </a:p>
          <a:p>
            <a:pPr algn="l" defTabSz="914400">
              <a:buNone/>
            </a:pPr>
            <a:endParaRPr lang="en-US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 defTabSz="914400">
              <a:buNone/>
            </a:pPr>
            <a:r>
              <a:rPr lang="en-GB" sz="1200" b="0" i="0">
                <a:solidFill>
                  <a:schemeClr val="tx1">
                    <a:tint val="75000"/>
                  </a:schemeClr>
                </a:solidFill>
                <a:latin typeface="Calibri"/>
                <a:ea typeface="+mn-ea"/>
                <a:cs typeface="+mn-cs"/>
              </a:rPr>
              <a:t>NATIONAL/COMMUNITY/10.1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548680"/>
            <a:ext cx="849694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914400">
              <a:buNone/>
            </a:pPr>
            <a:r>
              <a:rPr lang="en-GB" sz="1800" b="1" i="0" u="sng">
                <a:latin typeface="Calibri"/>
                <a:ea typeface="+mn-ea"/>
                <a:cs typeface="+mn-cs"/>
              </a:rPr>
              <a:t>Activity 2</a:t>
            </a:r>
          </a:p>
          <a:p>
            <a:pPr algn="l" defTabSz="914400">
              <a:buNone/>
            </a:pPr>
            <a:endParaRPr lang="en-US" dirty="0" smtClean="0"/>
          </a:p>
          <a:p>
            <a:pPr algn="l" defTabSz="914400">
              <a:buNone/>
            </a:pPr>
            <a:r>
              <a:rPr lang="en-GB" sz="1800" b="0" i="0">
                <a:latin typeface="Calibri"/>
                <a:ea typeface="+mn-ea"/>
                <a:cs typeface="+mn-cs"/>
              </a:rPr>
              <a:t>- Cut the cards and allow the students to work in groups.</a:t>
            </a:r>
          </a:p>
          <a:p>
            <a:pPr algn="l" defTabSz="914400">
              <a:buNone/>
            </a:pPr>
            <a:r>
              <a:rPr lang="en-GB" sz="1800" b="0" i="0">
                <a:latin typeface="Calibri"/>
                <a:ea typeface="+mn-ea"/>
                <a:cs typeface="+mn-cs"/>
              </a:rPr>
              <a:t>- The students can 'rank' the skills in order of importance</a:t>
            </a:r>
          </a:p>
          <a:p>
            <a:pPr algn="l" defTabSz="914400">
              <a:buNone/>
            </a:pPr>
            <a:r>
              <a:rPr lang="en-GB" sz="1800" b="0" i="0">
                <a:latin typeface="Calibri"/>
                <a:ea typeface="+mn-ea"/>
                <a:cs typeface="+mn-cs"/>
              </a:rPr>
              <a:t>- Discuss how useful the skills are.</a:t>
            </a:r>
          </a:p>
          <a:p>
            <a:pPr algn="l" defTabSz="914400">
              <a:buNone/>
            </a:pPr>
            <a:r>
              <a:rPr lang="en-GB" sz="1800" b="0" i="0">
                <a:latin typeface="Calibri"/>
                <a:ea typeface="+mn-ea"/>
                <a:cs typeface="+mn-cs"/>
              </a:rPr>
              <a:t>- Join the skills together</a:t>
            </a:r>
          </a:p>
          <a:p>
            <a:pPr algn="l" defTabSz="914400">
              <a:buNone/>
            </a:pPr>
            <a:r>
              <a:rPr lang="en-GB" sz="1800" b="0" i="0">
                <a:latin typeface="Calibri"/>
                <a:ea typeface="+mn-ea"/>
                <a:cs typeface="+mn-cs"/>
              </a:rPr>
              <a:t>- Choose the top 10 skills.</a:t>
            </a:r>
          </a:p>
          <a:p>
            <a:pPr algn="l" defTabSz="914400">
              <a:buFontTx/>
              <a:buChar char="-"/>
            </a:pPr>
            <a:r>
              <a:rPr lang="en-GB" sz="1800" b="0" i="0">
                <a:latin typeface="Calibri"/>
                <a:ea typeface="+mn-ea"/>
                <a:cs typeface="+mn-cs"/>
              </a:rPr>
              <a:t>Look at the reading plan handout with 4 roles. Choose the 2 most suitable cards for each role within the reading plan group.</a:t>
            </a:r>
          </a:p>
          <a:p>
            <a:pPr algn="l" defTabSz="914400">
              <a:buNone/>
            </a:pPr>
            <a:endParaRPr lang="en-US" dirty="0" smtClean="0"/>
          </a:p>
          <a:p>
            <a:pPr algn="l" defTabSz="914400">
              <a:buNone/>
            </a:pPr>
            <a:endParaRPr lang="en-US" dirty="0" smtClean="0"/>
          </a:p>
          <a:p>
            <a:pPr algn="l" defTabSz="914400">
              <a:buNone/>
            </a:pPr>
            <a:r>
              <a:rPr lang="en-GB" sz="1800" b="0" i="0">
                <a:latin typeface="Calibri"/>
                <a:ea typeface="+mn-ea"/>
                <a:cs typeface="+mn-cs"/>
              </a:rPr>
              <a:t>This should lead to a constructive discussion on strengths, weaknesses and skills.</a:t>
            </a:r>
          </a:p>
          <a:p>
            <a:pPr algn="l" defTabSz="914400">
              <a:buNone/>
            </a:pPr>
            <a:r>
              <a:rPr lang="en-GB" sz="1800" b="0" i="0">
                <a:latin typeface="Calibri"/>
                <a:ea typeface="+mn-ea"/>
                <a:cs typeface="+mn-cs"/>
              </a:rPr>
              <a:t> </a:t>
            </a:r>
          </a:p>
          <a:p>
            <a:pPr algn="l" defTabSz="914400">
              <a:buNone/>
            </a:pPr>
            <a:endParaRPr lang="en-US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 defTabSz="914400">
              <a:buNone/>
            </a:pPr>
            <a:r>
              <a:rPr lang="en-GB" sz="1200" b="0" i="0">
                <a:solidFill>
                  <a:schemeClr val="tx1">
                    <a:tint val="75000"/>
                  </a:schemeClr>
                </a:solidFill>
                <a:latin typeface="Calibri"/>
                <a:ea typeface="+mn-ea"/>
                <a:cs typeface="+mn-cs"/>
              </a:rPr>
              <a:t>NATIONAL/COMMUNITY/10.1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79512" y="1340768"/>
          <a:ext cx="4200158" cy="5047488"/>
        </p:xfrm>
        <a:graphic>
          <a:graphicData uri="http://schemas.openxmlformats.org/drawingml/2006/table">
            <a:tbl>
              <a:tblPr/>
              <a:tblGrid>
                <a:gridCol w="2100079"/>
                <a:gridCol w="2100079"/>
              </a:tblGrid>
              <a:tr h="451556">
                <a:tc>
                  <a:txBody>
                    <a:bodyPr/>
                    <a:lstStyle/>
                    <a:p>
                      <a:pPr marL="0" algn="l" defTabSz="91440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lang="en-US" sz="16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0" algn="ctr" defTabSz="91440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1600" b="1" i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Aggressive</a:t>
                      </a: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1600" b="1" i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Works well with others</a:t>
                      </a: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556">
                <a:tc>
                  <a:txBody>
                    <a:bodyPr/>
                    <a:lstStyle/>
                    <a:p>
                      <a:pPr marL="0" algn="l" defTabSz="91440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lang="en-US" sz="16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0" algn="ctr" defTabSz="91440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1600" b="1" i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Decisive</a:t>
                      </a: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1600" b="1" i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Vision</a:t>
                      </a: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556">
                <a:tc>
                  <a:txBody>
                    <a:bodyPr/>
                    <a:lstStyle/>
                    <a:p>
                      <a:pPr marL="0" algn="l" defTabSz="91440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lang="en-US" sz="16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0" algn="ctr" defTabSz="91440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1600" b="1" i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‘Bossy’</a:t>
                      </a: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1600" b="1" i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Can be relied on</a:t>
                      </a: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556">
                <a:tc>
                  <a:txBody>
                    <a:bodyPr/>
                    <a:lstStyle/>
                    <a:p>
                      <a:pPr marL="0" algn="l" defTabSz="91440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lang="en-US" sz="16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0" algn="ctr" defTabSz="91440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1600" b="1" i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Threatening</a:t>
                      </a: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1600" b="1" i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Sense of humour</a:t>
                      </a: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556">
                <a:tc>
                  <a:txBody>
                    <a:bodyPr/>
                    <a:lstStyle/>
                    <a:p>
                      <a:pPr marL="0" algn="l" defTabSz="91440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lang="en-US" sz="16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0" algn="ctr" defTabSz="91440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1600" b="1" i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Confidence</a:t>
                      </a: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1600" b="1" i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Responsible</a:t>
                      </a: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556">
                <a:tc>
                  <a:txBody>
                    <a:bodyPr/>
                    <a:lstStyle/>
                    <a:p>
                      <a:pPr marL="0" algn="l" defTabSz="91440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lang="en-US" sz="16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0" algn="ctr" defTabSz="91440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1600" b="1" i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Brave</a:t>
                      </a: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1600" b="1" i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Reliable</a:t>
                      </a: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556">
                <a:tc>
                  <a:txBody>
                    <a:bodyPr/>
                    <a:lstStyle/>
                    <a:p>
                      <a:pPr marL="0" algn="l" defTabSz="91440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lang="en-US" sz="16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0" algn="ctr" defTabSz="91440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1600" b="1" i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Creative</a:t>
                      </a: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1600" b="1" i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Realistic</a:t>
                      </a: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556">
                <a:tc>
                  <a:txBody>
                    <a:bodyPr/>
                    <a:lstStyle/>
                    <a:p>
                      <a:pPr marL="0" algn="ctr" defTabSz="91440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lang="en-US" sz="16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0" algn="ctr" defTabSz="91440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1600" b="1" i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Loyal</a:t>
                      </a: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1600" b="1" i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Productive</a:t>
                      </a: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556">
                <a:tc>
                  <a:txBody>
                    <a:bodyPr/>
                    <a:lstStyle/>
                    <a:p>
                      <a:pPr marL="0" algn="ctr" defTabSz="91440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lang="en-US" sz="16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0" algn="ctr" defTabSz="91440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1600" b="1" i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Autocratic</a:t>
                      </a: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1600" b="1" i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Ready</a:t>
                      </a: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716016" y="1340768"/>
          <a:ext cx="4200158" cy="5047488"/>
        </p:xfrm>
        <a:graphic>
          <a:graphicData uri="http://schemas.openxmlformats.org/drawingml/2006/table">
            <a:tbl>
              <a:tblPr/>
              <a:tblGrid>
                <a:gridCol w="2100079"/>
                <a:gridCol w="2100079"/>
              </a:tblGrid>
              <a:tr h="451556">
                <a:tc>
                  <a:txBody>
                    <a:bodyPr/>
                    <a:lstStyle/>
                    <a:p>
                      <a:pPr marL="0" algn="ctr" defTabSz="91440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lang="en-US" sz="16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0" algn="ctr" defTabSz="91440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1600" b="1" i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Empathy</a:t>
                      </a: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lang="en-US" sz="16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0" algn="ctr" defTabSz="91440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1600" b="1" i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Positive example</a:t>
                      </a: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556">
                <a:tc>
                  <a:txBody>
                    <a:bodyPr/>
                    <a:lstStyle/>
                    <a:p>
                      <a:pPr marL="0" algn="ctr" defTabSz="91440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lang="en-US" sz="16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0" algn="ctr" defTabSz="91440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1600" b="1" i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Enthusiastic</a:t>
                      </a: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lang="en-US" sz="16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0" algn="ctr" defTabSz="91440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1600" b="1" i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Patient</a:t>
                      </a: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556">
                <a:tc>
                  <a:txBody>
                    <a:bodyPr/>
                    <a:lstStyle/>
                    <a:p>
                      <a:pPr marL="0" algn="ctr" defTabSz="91440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lang="en-US" sz="16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0" algn="ctr" defTabSz="91440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1600" b="1" i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Fair</a:t>
                      </a: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lang="en-US" sz="16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0" algn="ctr" defTabSz="91440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1600" b="1" i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Passionate</a:t>
                      </a: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556">
                <a:tc>
                  <a:txBody>
                    <a:bodyPr/>
                    <a:lstStyle/>
                    <a:p>
                      <a:pPr marL="0" algn="ctr" defTabSz="91440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lang="en-US" sz="16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0" algn="ctr" defTabSz="91440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1600" b="1" i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Powerful</a:t>
                      </a: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lang="en-US" sz="16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0" algn="ctr" defTabSz="91440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1600" b="1" i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Organised</a:t>
                      </a: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556">
                <a:tc>
                  <a:txBody>
                    <a:bodyPr/>
                    <a:lstStyle/>
                    <a:p>
                      <a:pPr marL="0" algn="ctr" defTabSz="91440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lang="en-US" sz="16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0" algn="ctr" defTabSz="91440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1600" b="1" i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Good communicator</a:t>
                      </a: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lang="en-US" sz="16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0" algn="ctr" defTabSz="91440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1600" b="1" i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Open mind</a:t>
                      </a: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556">
                <a:tc>
                  <a:txBody>
                    <a:bodyPr/>
                    <a:lstStyle/>
                    <a:p>
                      <a:pPr marL="0" algn="ctr" defTabSz="91440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lang="en-US" sz="16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0" algn="ctr" defTabSz="91440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1600" b="1" i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Height</a:t>
                      </a: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lang="en-US" sz="16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0" algn="ctr" defTabSz="91440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1600" b="1" i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Motivator</a:t>
                      </a: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556">
                <a:tc>
                  <a:txBody>
                    <a:bodyPr/>
                    <a:lstStyle/>
                    <a:p>
                      <a:pPr marL="0" algn="ctr" defTabSz="91440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lang="en-US" sz="16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0" algn="ctr" defTabSz="91440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1600" b="1" i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Honesty</a:t>
                      </a: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lang="en-US" sz="16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0" algn="ctr" defTabSz="91440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1600" b="1" i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Senior</a:t>
                      </a: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556">
                <a:tc>
                  <a:txBody>
                    <a:bodyPr/>
                    <a:lstStyle/>
                    <a:p>
                      <a:pPr marL="0" algn="ctr" defTabSz="91440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lang="en-US" sz="16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0" algn="ctr" defTabSz="91440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1600" b="1" i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Influential</a:t>
                      </a: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lang="en-US" sz="16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0" algn="ctr" defTabSz="91440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1600" b="1" i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Lead by example</a:t>
                      </a: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556">
                <a:tc>
                  <a:txBody>
                    <a:bodyPr/>
                    <a:lstStyle/>
                    <a:p>
                      <a:pPr marL="0" algn="ctr" defTabSz="91440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lang="en-US" sz="16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0" algn="ctr" defTabSz="91440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1600" b="1" i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Inspirational</a:t>
                      </a: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lang="en-US" sz="16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0" algn="ctr" defTabSz="91440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1600" b="1" i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Intelligent</a:t>
                      </a: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251520" y="404664"/>
            <a:ext cx="432048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 i="0" u="none" strike="noStrike" cap="none" baseline="0">
                <a:solidFill>
                  <a:schemeClr val="tx1"/>
                </a:solidFill>
                <a:effectLst/>
                <a:latin typeface="Calibri"/>
                <a:ea typeface="Times New Roman"/>
                <a:cs typeface="Times New Roman"/>
              </a:rPr>
              <a:t>This is a starting point for ideas.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 defTabSz="914400">
              <a:buNone/>
            </a:pPr>
            <a:r>
              <a:rPr lang="en-GB" sz="1200" b="0" i="0">
                <a:solidFill>
                  <a:schemeClr val="tx1">
                    <a:tint val="75000"/>
                  </a:schemeClr>
                </a:solidFill>
                <a:latin typeface="Calibri"/>
                <a:ea typeface="+mn-ea"/>
                <a:cs typeface="+mn-cs"/>
              </a:rPr>
              <a:t>NATIONAL/COMMUNITY/10.1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593340"/>
              </p:ext>
            </p:extLst>
          </p:nvPr>
        </p:nvGraphicFramePr>
        <p:xfrm>
          <a:off x="539552" y="1124744"/>
          <a:ext cx="8064896" cy="380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/>
                <a:gridCol w="2917889"/>
                <a:gridCol w="2698735"/>
              </a:tblGrid>
              <a:tr h="432048">
                <a:tc>
                  <a:txBody>
                    <a:bodyPr/>
                    <a:lstStyle/>
                    <a:p>
                      <a:pPr marL="0" algn="l" defTabSz="914400">
                        <a:buNone/>
                      </a:pPr>
                      <a:r>
                        <a:rPr lang="en-GB" sz="1800" b="1" i="0">
                          <a:solidFill>
                            <a:schemeClr val="lt1"/>
                          </a:solidFill>
                          <a:latin typeface="Calibri"/>
                          <a:ea typeface="+mn-ea"/>
                          <a:cs typeface="+mn-cs"/>
                        </a:rPr>
                        <a:t>Role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>
                        <a:buNone/>
                      </a:pPr>
                      <a:r>
                        <a:rPr lang="en-GB" sz="1800" b="1" i="0">
                          <a:solidFill>
                            <a:schemeClr val="lt1"/>
                          </a:solidFill>
                          <a:latin typeface="Calibri"/>
                          <a:ea typeface="+mn-ea"/>
                          <a:cs typeface="+mn-cs"/>
                        </a:rPr>
                        <a:t>Skill 1 for the role.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 b="1" i="0">
                          <a:solidFill>
                            <a:schemeClr val="lt1"/>
                          </a:solidFill>
                          <a:latin typeface="Calibri"/>
                          <a:ea typeface="+mn-ea"/>
                          <a:cs typeface="+mn-cs"/>
                        </a:rPr>
                        <a:t>Skill 2 for the role.</a:t>
                      </a:r>
                    </a:p>
                    <a:p>
                      <a:pPr marL="0" algn="l" defTabSz="914400">
                        <a:buNone/>
                      </a:pPr>
                      <a:endParaRPr lang="en-US" dirty="0" smtClean="0"/>
                    </a:p>
                  </a:txBody>
                  <a:tcPr/>
                </a:tc>
              </a:tr>
              <a:tr h="792260">
                <a:tc>
                  <a:txBody>
                    <a:bodyPr/>
                    <a:lstStyle/>
                    <a:p>
                      <a:pPr marL="0" algn="l" defTabSz="914400">
                        <a:buNone/>
                      </a:pPr>
                      <a:r>
                        <a:rPr lang="en-GB" sz="1800" b="1" i="0">
                          <a:solidFill>
                            <a:schemeClr val="dk1"/>
                          </a:solidFill>
                          <a:latin typeface="Calibri"/>
                          <a:ea typeface="+mn-ea"/>
                          <a:cs typeface="+mn-cs"/>
                        </a:rPr>
                        <a:t>Leader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792260">
                <a:tc>
                  <a:txBody>
                    <a:bodyPr/>
                    <a:lstStyle/>
                    <a:p>
                      <a:pPr marL="0" algn="l" defTabSz="914400">
                        <a:buNone/>
                      </a:pPr>
                      <a:r>
                        <a:rPr lang="en-GB" sz="1800" b="1" i="0">
                          <a:solidFill>
                            <a:schemeClr val="dk1"/>
                          </a:solidFill>
                          <a:latin typeface="Calibri"/>
                          <a:ea typeface="+mn-ea"/>
                          <a:cs typeface="+mn-cs"/>
                        </a:rPr>
                        <a:t>Personnel officer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>
                        <a:buNone/>
                      </a:pPr>
                      <a:r>
                        <a:rPr lang="en-GB" sz="1800" b="0" i="0">
                          <a:solidFill>
                            <a:schemeClr val="dk1"/>
                          </a:solidFill>
                          <a:latin typeface="Calibri"/>
                          <a:ea typeface="+mn-ea"/>
                          <a:cs typeface="+mn-cs"/>
                        </a:rPr>
                        <a:t>Works well with others.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>
                        <a:buNone/>
                      </a:pPr>
                      <a:r>
                        <a:rPr lang="en-GB" sz="1800" b="0" i="0">
                          <a:solidFill>
                            <a:schemeClr val="dk1"/>
                          </a:solidFill>
                          <a:latin typeface="Calibri"/>
                          <a:ea typeface="+mn-ea"/>
                          <a:cs typeface="+mn-cs"/>
                        </a:rPr>
                        <a:t>Patient.</a:t>
                      </a:r>
                    </a:p>
                  </a:txBody>
                  <a:tcPr/>
                </a:tc>
              </a:tr>
              <a:tr h="792260">
                <a:tc>
                  <a:txBody>
                    <a:bodyPr/>
                    <a:lstStyle/>
                    <a:p>
                      <a:pPr marL="0" algn="l" defTabSz="914400">
                        <a:buNone/>
                      </a:pPr>
                      <a:r>
                        <a:rPr lang="en-GB" sz="1800" b="1" i="0">
                          <a:solidFill>
                            <a:schemeClr val="dk1"/>
                          </a:solidFill>
                          <a:latin typeface="Calibri"/>
                          <a:ea typeface="+mn-ea"/>
                          <a:cs typeface="+mn-cs"/>
                        </a:rPr>
                        <a:t>Adminstrative officer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792260">
                <a:tc>
                  <a:txBody>
                    <a:bodyPr/>
                    <a:lstStyle/>
                    <a:p>
                      <a:pPr marL="0" algn="l" defTabSz="914400">
                        <a:buNone/>
                      </a:pPr>
                      <a:r>
                        <a:rPr lang="en-GB" sz="1800" b="1" i="0">
                          <a:solidFill>
                            <a:schemeClr val="dk1"/>
                          </a:solidFill>
                          <a:latin typeface="Calibri"/>
                          <a:ea typeface="+mn-ea"/>
                          <a:cs typeface="+mn-cs"/>
                        </a:rPr>
                        <a:t>Resources </a:t>
                      </a:r>
                      <a:r>
                        <a:rPr lang="en-GB" sz="1800" b="1" i="0" baseline="0">
                          <a:solidFill>
                            <a:schemeClr val="dk1"/>
                          </a:solidFill>
                          <a:latin typeface="Calibri"/>
                          <a:ea typeface="+mn-ea"/>
                          <a:cs typeface="+mn-cs"/>
                        </a:rPr>
                        <a:t> officer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 defTabSz="914400">
              <a:buNone/>
            </a:pPr>
            <a:r>
              <a:rPr lang="en-GB" sz="1200" b="0" i="0">
                <a:solidFill>
                  <a:schemeClr val="tx1">
                    <a:tint val="75000"/>
                  </a:schemeClr>
                </a:solidFill>
                <a:latin typeface="Calibri"/>
                <a:ea typeface="+mn-ea"/>
                <a:cs typeface="+mn-cs"/>
              </a:rPr>
              <a:t>NATIONAL/COMMUNITY/10.1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741949"/>
              </p:ext>
            </p:extLst>
          </p:nvPr>
        </p:nvGraphicFramePr>
        <p:xfrm>
          <a:off x="539552" y="1124744"/>
          <a:ext cx="8064896" cy="380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/>
                <a:gridCol w="2917889"/>
                <a:gridCol w="2698735"/>
              </a:tblGrid>
              <a:tr h="432048">
                <a:tc>
                  <a:txBody>
                    <a:bodyPr/>
                    <a:lstStyle/>
                    <a:p>
                      <a:pPr marL="0" algn="l" defTabSz="914400">
                        <a:buNone/>
                      </a:pPr>
                      <a:r>
                        <a:rPr lang="en-GB" sz="1800" b="1" i="0">
                          <a:solidFill>
                            <a:schemeClr val="lt1"/>
                          </a:solidFill>
                          <a:latin typeface="Calibri"/>
                          <a:ea typeface="+mn-ea"/>
                          <a:cs typeface="+mn-cs"/>
                        </a:rPr>
                        <a:t>Role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>
                        <a:buNone/>
                      </a:pPr>
                      <a:r>
                        <a:rPr lang="en-GB" sz="1800" b="1" i="0">
                          <a:solidFill>
                            <a:schemeClr val="lt1"/>
                          </a:solidFill>
                          <a:latin typeface="Calibri"/>
                          <a:ea typeface="+mn-ea"/>
                          <a:cs typeface="+mn-cs"/>
                        </a:rPr>
                        <a:t>Skill 1 for the role.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 b="1" i="0">
                          <a:solidFill>
                            <a:schemeClr val="lt1"/>
                          </a:solidFill>
                          <a:latin typeface="Calibri"/>
                          <a:ea typeface="+mn-ea"/>
                          <a:cs typeface="+mn-cs"/>
                        </a:rPr>
                        <a:t>Skill 2 for the role.</a:t>
                      </a:r>
                    </a:p>
                    <a:p>
                      <a:pPr marL="0" algn="l" defTabSz="914400">
                        <a:buNone/>
                      </a:pPr>
                      <a:endParaRPr lang="en-US" dirty="0" smtClean="0"/>
                    </a:p>
                  </a:txBody>
                  <a:tcPr/>
                </a:tc>
              </a:tr>
              <a:tr h="792260">
                <a:tc>
                  <a:txBody>
                    <a:bodyPr/>
                    <a:lstStyle/>
                    <a:p>
                      <a:pPr marL="0" algn="l" defTabSz="914400">
                        <a:buNone/>
                      </a:pPr>
                      <a:r>
                        <a:rPr lang="en-GB" sz="1800" b="1" i="0">
                          <a:solidFill>
                            <a:schemeClr val="dk1"/>
                          </a:solidFill>
                          <a:latin typeface="Calibri"/>
                          <a:ea typeface="+mn-ea"/>
                          <a:cs typeface="+mn-cs"/>
                        </a:rPr>
                        <a:t>Leader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792260">
                <a:tc>
                  <a:txBody>
                    <a:bodyPr/>
                    <a:lstStyle/>
                    <a:p>
                      <a:pPr marL="0" algn="l" defTabSz="914400">
                        <a:buNone/>
                      </a:pPr>
                      <a:r>
                        <a:rPr lang="en-GB" sz="1800" b="1" i="0">
                          <a:solidFill>
                            <a:schemeClr val="dk1"/>
                          </a:solidFill>
                          <a:latin typeface="Calibri"/>
                          <a:ea typeface="+mn-ea"/>
                          <a:cs typeface="+mn-cs"/>
                        </a:rPr>
                        <a:t>Personnel officer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792260">
                <a:tc>
                  <a:txBody>
                    <a:bodyPr/>
                    <a:lstStyle/>
                    <a:p>
                      <a:pPr marL="0" algn="l" defTabSz="914400">
                        <a:buNone/>
                      </a:pPr>
                      <a:r>
                        <a:rPr lang="en-GB" sz="1800" b="1" i="0">
                          <a:solidFill>
                            <a:schemeClr val="dk1"/>
                          </a:solidFill>
                          <a:latin typeface="Calibri"/>
                          <a:ea typeface="+mn-ea"/>
                          <a:cs typeface="+mn-cs"/>
                        </a:rPr>
                        <a:t>Adminstrative officer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792260">
                <a:tc>
                  <a:txBody>
                    <a:bodyPr/>
                    <a:lstStyle/>
                    <a:p>
                      <a:pPr marL="0" algn="l" defTabSz="914400">
                        <a:buNone/>
                      </a:pPr>
                      <a:r>
                        <a:rPr lang="en-GB" sz="1800" b="1" i="0">
                          <a:solidFill>
                            <a:schemeClr val="dk1"/>
                          </a:solidFill>
                          <a:latin typeface="Calibri"/>
                          <a:ea typeface="+mn-ea"/>
                          <a:cs typeface="+mn-cs"/>
                        </a:rPr>
                        <a:t>Resources </a:t>
                      </a:r>
                      <a:r>
                        <a:rPr lang="en-GB" sz="1800" b="1" i="0" baseline="0">
                          <a:solidFill>
                            <a:schemeClr val="dk1"/>
                          </a:solidFill>
                          <a:latin typeface="Calibri"/>
                          <a:ea typeface="+mn-ea"/>
                          <a:cs typeface="+mn-cs"/>
                        </a:rPr>
                        <a:t> officer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 defTabSz="914400">
              <a:buNone/>
            </a:pPr>
            <a:r>
              <a:rPr lang="en-GB" sz="1200" b="0" i="0">
                <a:solidFill>
                  <a:schemeClr val="tx1">
                    <a:tint val="75000"/>
                  </a:schemeClr>
                </a:solidFill>
                <a:latin typeface="Calibri"/>
                <a:ea typeface="+mn-ea"/>
                <a:cs typeface="+mn-cs"/>
              </a:rPr>
              <a:t>NATIONAL/COMMUNITY/10.1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306</Words>
  <Application>Microsoft Office PowerPoint</Application>
  <PresentationFormat>On-screen Show (4:3)</PresentationFormat>
  <Paragraphs>140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markwynjones</dc:creator>
  <cp:lastModifiedBy> </cp:lastModifiedBy>
  <cp:revision>9</cp:revision>
  <dcterms:created xsi:type="dcterms:W3CDTF">2015-01-13T10:04:40Z</dcterms:created>
  <dcterms:modified xsi:type="dcterms:W3CDTF">2015-05-03T15:01:33Z</dcterms:modified>
</cp:coreProperties>
</file>