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0" r:id="rId4"/>
    <p:sldId id="259" r:id="rId5"/>
  </p:sldIdLst>
  <p:sldSz cx="9144000" cy="6858000" type="screen4x3"/>
  <p:notesSz cx="6858000" cy="9144000"/>
  <p:defaultTextStyle>
    <a:defPPr>
      <a:defRPr lang="cy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267BD-4805-4511-B158-E466CF52F243}" type="datetimeFigureOut">
              <a:rPr lang="en-GB" smtClean="0"/>
              <a:pPr/>
              <a:t>03/05/2015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29706-741B-4208-ABE0-D10B2C034C1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54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Delwedd Sle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Dalfan Nodiada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Dalfan Rhif y Sle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29706-741B-4208-ABE0-D10B2C034C1D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Delwedd Sle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Dalfan Nodiada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Dalfan Rhif y Sle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29706-741B-4208-ABE0-D10B2C034C1D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Delwedd Sle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Dalfan Nodiada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Dalfan Rhif y Sle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29706-741B-4208-ABE0-D10B2C034C1D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Delwedd Sle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Dalfan Nodiada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Dalfan Rhif y Sle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29706-741B-4208-ABE0-D10B2C034C1D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eitl y Sle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Isdeit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y-GB" smtClean="0"/>
              <a:t>Cliciwch i olygu arddull is-deitl y Meistr</a:t>
            </a:r>
            <a:endParaRPr lang="cy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46BF-DB70-4FE3-8A3F-7596FBB95AA1}" type="datetime1">
              <a:rPr lang="cy-GB" smtClean="0"/>
              <a:pPr/>
              <a:t>03/05/2015</a:t>
            </a:fld>
            <a:endParaRPr lang="cy-GB"/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/>
              <a:t>CENEDLAETHOL/CYMUNEDOL/12.1</a:t>
            </a:r>
            <a:endParaRPr lang="cy-GB"/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/>
              <a:pPr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73195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itl a Thestun Fertig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Testun ar i fyny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ADD9-9F14-4449-BD01-94AA040559AB}" type="datetime1">
              <a:rPr lang="cy-GB" smtClean="0"/>
              <a:pPr/>
              <a:t>03/05/2015</a:t>
            </a:fld>
            <a:endParaRPr lang="cy-GB"/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/>
              <a:t>CENEDLAETHOL/CYMUNEDOL/12.1</a:t>
            </a:r>
            <a:endParaRPr lang="cy-GB"/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/>
              <a:pPr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717557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itl Fertigol a Thes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Fertigo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Testun ar i fyny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8FC00-2F9A-4A3B-8EB9-378870F46A98}" type="datetime1">
              <a:rPr lang="cy-GB" smtClean="0"/>
              <a:pPr/>
              <a:t>03/05/2015</a:t>
            </a:fld>
            <a:endParaRPr lang="cy-GB"/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/>
              <a:t>CENEDLAETHOL/CYMUNEDOL/12.1</a:t>
            </a:r>
            <a:endParaRPr lang="cy-GB"/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/>
              <a:pPr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267727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itl a Chynnw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9B48-DAA5-491F-95C8-9D80570B6B5D}" type="datetime1">
              <a:rPr lang="cy-GB" smtClean="0"/>
              <a:pPr/>
              <a:t>03/05/2015</a:t>
            </a:fld>
            <a:endParaRPr lang="cy-GB"/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/>
              <a:t>CENEDLAETHOL/CYMUNEDOL/12.1</a:t>
            </a:r>
            <a:endParaRPr lang="cy-GB"/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/>
              <a:pPr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21749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Pennyn Ad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Testun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y-GB" smtClean="0"/>
              <a:t>Cliciwch i olygu arddulliau'r Meistr testun</a:t>
            </a:r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5B8C8-99BF-468F-91BA-440ACFB6E9B9}" type="datetime1">
              <a:rPr lang="cy-GB" smtClean="0"/>
              <a:pPr/>
              <a:t>03/05/2015</a:t>
            </a:fld>
            <a:endParaRPr lang="cy-GB"/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/>
              <a:t>CENEDLAETHOL/CYMUNEDOL/12.1</a:t>
            </a:r>
            <a:endParaRPr lang="cy-GB"/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/>
              <a:pPr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615023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au Gynnw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Cynnwys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Cynnwys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5" name="Dalfan Dyddiad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9AB8-6212-4495-9D9C-9C1B430DBA34}" type="datetime1">
              <a:rPr lang="cy-GB" smtClean="0"/>
              <a:pPr/>
              <a:t>03/05/2015</a:t>
            </a:fld>
            <a:endParaRPr lang="cy-GB"/>
          </a:p>
        </p:txBody>
      </p:sp>
      <p:sp>
        <p:nvSpPr>
          <p:cNvPr id="6" name="Dalfan Troedyn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/>
              <a:t>CENEDLAETHOL/CYMUNEDOL/12.1</a:t>
            </a:r>
            <a:endParaRPr lang="cy-GB"/>
          </a:p>
        </p:txBody>
      </p:sp>
      <p:sp>
        <p:nvSpPr>
          <p:cNvPr id="7" name="Dalfan Rhif y Sleid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/>
              <a:pPr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668007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ymhariae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Testun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smtClean="0"/>
              <a:t>Cliciwch i olygu arddulliau'r Meistr testun</a:t>
            </a:r>
          </a:p>
        </p:txBody>
      </p:sp>
      <p:sp>
        <p:nvSpPr>
          <p:cNvPr id="4" name="Dalfan Cynnwys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5" name="Dalfan Testun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smtClean="0"/>
              <a:t>Cliciwch i olygu arddulliau'r Meistr testun</a:t>
            </a:r>
          </a:p>
        </p:txBody>
      </p:sp>
      <p:sp>
        <p:nvSpPr>
          <p:cNvPr id="6" name="Dalfan Cynnwys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7" name="Dalfan Dyddiad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9EB15-64E9-4472-89E4-E641D1E14D9E}" type="datetime1">
              <a:rPr lang="cy-GB" smtClean="0"/>
              <a:pPr/>
              <a:t>03/05/2015</a:t>
            </a:fld>
            <a:endParaRPr lang="cy-GB"/>
          </a:p>
        </p:txBody>
      </p:sp>
      <p:sp>
        <p:nvSpPr>
          <p:cNvPr id="8" name="Dalfan Troedyn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/>
              <a:t>CENEDLAETHOL/CYMUNEDOL/12.1</a:t>
            </a:r>
            <a:endParaRPr lang="cy-GB"/>
          </a:p>
        </p:txBody>
      </p:sp>
      <p:sp>
        <p:nvSpPr>
          <p:cNvPr id="9" name="Dalfan Rhif y Sleid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/>
              <a:pPr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248973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eitl yn Un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Dyddiad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ADB4-9D5E-4DD8-B4B9-B241D5FB6F5D}" type="datetime1">
              <a:rPr lang="cy-GB" smtClean="0"/>
              <a:pPr/>
              <a:t>03/05/2015</a:t>
            </a:fld>
            <a:endParaRPr lang="cy-GB"/>
          </a:p>
        </p:txBody>
      </p:sp>
      <p:sp>
        <p:nvSpPr>
          <p:cNvPr id="4" name="Dalfan Troedyn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/>
              <a:t>CENEDLAETHOL/CYMUNEDOL/12.1</a:t>
            </a:r>
            <a:endParaRPr lang="cy-GB"/>
          </a:p>
        </p:txBody>
      </p:sp>
      <p:sp>
        <p:nvSpPr>
          <p:cNvPr id="5" name="Dalfan Rhif y Sleid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/>
              <a:pPr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366259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Gw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Dyddiad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0B67-B57A-4A34-B487-BD8FBD0477FF}" type="datetime1">
              <a:rPr lang="cy-GB" smtClean="0"/>
              <a:pPr/>
              <a:t>03/05/2015</a:t>
            </a:fld>
            <a:endParaRPr lang="cy-GB"/>
          </a:p>
        </p:txBody>
      </p:sp>
      <p:sp>
        <p:nvSpPr>
          <p:cNvPr id="3" name="Dalfan Troedyn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/>
              <a:t>CENEDLAETHOL/CYMUNEDOL/12.1</a:t>
            </a:r>
            <a:endParaRPr lang="cy-GB"/>
          </a:p>
        </p:txBody>
      </p:sp>
      <p:sp>
        <p:nvSpPr>
          <p:cNvPr id="4" name="Dalfan Rhif y Sleid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/>
              <a:pPr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43889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ynnwys gyda Phennaw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Testun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</p:txBody>
      </p:sp>
      <p:sp>
        <p:nvSpPr>
          <p:cNvPr id="5" name="Dalfan Dyddiad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1E33-9EE4-49AA-B19E-8F562B7E9BBF}" type="datetime1">
              <a:rPr lang="cy-GB" smtClean="0"/>
              <a:pPr/>
              <a:t>03/05/2015</a:t>
            </a:fld>
            <a:endParaRPr lang="cy-GB"/>
          </a:p>
        </p:txBody>
      </p:sp>
      <p:sp>
        <p:nvSpPr>
          <p:cNvPr id="6" name="Dalfan Troedyn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/>
              <a:t>CENEDLAETHOL/CYMUNEDOL/12.1</a:t>
            </a:r>
            <a:endParaRPr lang="cy-GB"/>
          </a:p>
        </p:txBody>
      </p:sp>
      <p:sp>
        <p:nvSpPr>
          <p:cNvPr id="7" name="Dalfan Rhif y Sleid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/>
              <a:pPr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647855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Llun gyda Phennaw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Llu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y-GB"/>
          </a:p>
        </p:txBody>
      </p:sp>
      <p:sp>
        <p:nvSpPr>
          <p:cNvPr id="4" name="Dalfan Testun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</p:txBody>
      </p:sp>
      <p:sp>
        <p:nvSpPr>
          <p:cNvPr id="5" name="Dalfan Dyddiad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5B8E0-3EB1-4C9A-A45A-5A7D92CF26BB}" type="datetime1">
              <a:rPr lang="cy-GB" smtClean="0"/>
              <a:pPr/>
              <a:t>03/05/2015</a:t>
            </a:fld>
            <a:endParaRPr lang="cy-GB"/>
          </a:p>
        </p:txBody>
      </p:sp>
      <p:sp>
        <p:nvSpPr>
          <p:cNvPr id="6" name="Dalfan Troedyn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smtClean="0"/>
              <a:t>CENEDLAETHOL/CYMUNEDOL/12.1</a:t>
            </a:r>
            <a:endParaRPr lang="cy-GB"/>
          </a:p>
        </p:txBody>
      </p:sp>
      <p:sp>
        <p:nvSpPr>
          <p:cNvPr id="7" name="Dalfan Rhif y Sleid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/>
              <a:pPr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640431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20000">
              <a:schemeClr val="accent1">
                <a:lumMod val="40000"/>
                <a:lumOff val="60000"/>
              </a:schemeClr>
            </a:gs>
            <a:gs pos="46000">
              <a:schemeClr val="tx2">
                <a:lumMod val="40000"/>
                <a:lumOff val="60000"/>
              </a:schemeClr>
            </a:gs>
            <a:gs pos="77000">
              <a:srgbClr val="CDDBED"/>
            </a:gs>
            <a:gs pos="96000">
              <a:schemeClr val="tx2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Teit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Testun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41C33-AFDC-4C8F-93DD-C4023B0B9A64}" type="datetime1">
              <a:rPr lang="cy-GB" smtClean="0"/>
              <a:pPr/>
              <a:t>03/05/2015</a:t>
            </a:fld>
            <a:endParaRPr lang="cy-GB"/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y-GB" smtClean="0"/>
              <a:t>CENEDLAETHOL/CYMUNEDOL/12.1</a:t>
            </a:r>
            <a:endParaRPr lang="cy-GB"/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2CEB4-0C32-4EEB-8512-F6D09617C5E4}" type="slidenum">
              <a:rPr lang="cy-GB" smtClean="0"/>
              <a:pPr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494948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y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tryal 4"/>
          <p:cNvSpPr/>
          <p:nvPr/>
        </p:nvSpPr>
        <p:spPr>
          <a:xfrm>
            <a:off x="2507426" y="4149080"/>
            <a:ext cx="36791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y-GB" sz="54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Goal</a:t>
            </a:r>
            <a:r>
              <a:rPr lang="cy-GB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cy-GB" sz="54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Setting</a:t>
            </a:r>
            <a:endParaRPr lang="cy-GB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y-GB" dirty="0" smtClean="0"/>
              <a:t>NATIONAL/COMMUNITY/12.1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4123970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tryal 1"/>
          <p:cNvSpPr/>
          <p:nvPr/>
        </p:nvSpPr>
        <p:spPr>
          <a:xfrm>
            <a:off x="1259632" y="980727"/>
            <a:ext cx="64807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i="1" dirty="0">
                <a:solidFill>
                  <a:srgbClr val="FF0000"/>
                </a:solidFill>
              </a:rPr>
              <a:t>“A goal is what an individual is trying to accomplish. It is the object or aim of an action”  </a:t>
            </a:r>
            <a:r>
              <a:rPr lang="en-GB" sz="2800" dirty="0">
                <a:solidFill>
                  <a:srgbClr val="FF0000"/>
                </a:solidFill>
              </a:rPr>
              <a:t>( Lock, 1981)</a:t>
            </a:r>
          </a:p>
        </p:txBody>
      </p:sp>
      <p:sp>
        <p:nvSpPr>
          <p:cNvPr id="3" name="Petryal 2"/>
          <p:cNvSpPr/>
          <p:nvPr/>
        </p:nvSpPr>
        <p:spPr>
          <a:xfrm>
            <a:off x="467544" y="327632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r>
              <a:rPr lang="en-GB" dirty="0" smtClean="0"/>
              <a:t>● </a:t>
            </a:r>
            <a:r>
              <a:rPr lang="en-GB" dirty="0"/>
              <a:t>Goal setting is seen as a powerful technique for enhancing performance.  This is only the case if used correctly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2192" y="6381328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8211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lobal-english.com/download.php?type=EVENTIMAGE&amp;id=4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986" y="1916832"/>
            <a:ext cx="2784309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etryal 3"/>
          <p:cNvSpPr/>
          <p:nvPr/>
        </p:nvSpPr>
        <p:spPr>
          <a:xfrm>
            <a:off x="1043607" y="4524299"/>
            <a:ext cx="6840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dirty="0" err="1"/>
              <a:t>What</a:t>
            </a:r>
            <a:r>
              <a:rPr lang="cy-GB" dirty="0"/>
              <a:t> </a:t>
            </a:r>
            <a:r>
              <a:rPr lang="cy-GB" dirty="0" err="1"/>
              <a:t>are</a:t>
            </a:r>
            <a:r>
              <a:rPr lang="cy-GB" dirty="0"/>
              <a:t> the </a:t>
            </a:r>
            <a:r>
              <a:rPr lang="cy-GB" dirty="0" err="1"/>
              <a:t>benefits</a:t>
            </a:r>
            <a:r>
              <a:rPr lang="cy-GB" dirty="0"/>
              <a:t> of </a:t>
            </a:r>
            <a:r>
              <a:rPr lang="cy-GB" dirty="0" err="1"/>
              <a:t>goal</a:t>
            </a:r>
            <a:r>
              <a:rPr lang="cy-GB" dirty="0"/>
              <a:t> </a:t>
            </a:r>
            <a:r>
              <a:rPr lang="cy-GB" dirty="0" err="1"/>
              <a:t>setting</a:t>
            </a:r>
            <a:r>
              <a:rPr lang="cy-GB" dirty="0"/>
              <a:t> </a:t>
            </a:r>
            <a:r>
              <a:rPr lang="cy-GB" dirty="0" err="1"/>
              <a:t>in</a:t>
            </a:r>
            <a:r>
              <a:rPr lang="cy-GB" dirty="0"/>
              <a:t> </a:t>
            </a:r>
            <a:r>
              <a:rPr lang="cy-GB" dirty="0" err="1"/>
              <a:t>order</a:t>
            </a:r>
            <a:r>
              <a:rPr lang="cy-GB" dirty="0"/>
              <a:t> to </a:t>
            </a:r>
            <a:r>
              <a:rPr lang="cy-GB" dirty="0" err="1"/>
              <a:t>achieve</a:t>
            </a:r>
            <a:r>
              <a:rPr lang="cy-GB" dirty="0"/>
              <a:t> </a:t>
            </a:r>
            <a:r>
              <a:rPr lang="cy-GB" dirty="0" err="1" smtClean="0"/>
              <a:t>your</a:t>
            </a:r>
            <a:r>
              <a:rPr lang="cy-GB" dirty="0" smtClean="0"/>
              <a:t> </a:t>
            </a:r>
            <a:r>
              <a:rPr lang="cy-GB" dirty="0" err="1" smtClean="0"/>
              <a:t>targets</a:t>
            </a:r>
            <a:r>
              <a:rPr lang="cy-GB" dirty="0" smtClean="0"/>
              <a:t>?</a:t>
            </a:r>
            <a:endParaRPr lang="cy-GB" dirty="0"/>
          </a:p>
        </p:txBody>
      </p:sp>
      <p:sp>
        <p:nvSpPr>
          <p:cNvPr id="6" name="Petryal 5"/>
          <p:cNvSpPr/>
          <p:nvPr/>
        </p:nvSpPr>
        <p:spPr>
          <a:xfrm>
            <a:off x="2707985" y="5373216"/>
            <a:ext cx="32175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y-GB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Discuss</a:t>
            </a:r>
            <a:r>
              <a:rPr lang="cy-GB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...</a:t>
            </a:r>
            <a:endParaRPr lang="cy-GB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6492875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5251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3205704" y="3016243"/>
            <a:ext cx="2976033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>
                <a:solidFill>
                  <a:srgbClr val="4D4D4D"/>
                </a:solidFill>
              </a:rPr>
              <a:t>BY SETTING GOALS YOU CAN</a:t>
            </a:r>
          </a:p>
        </p:txBody>
      </p:sp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51231" y="1936347"/>
            <a:ext cx="19077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1600">
                <a:solidFill>
                  <a:srgbClr val="4D4D4D"/>
                </a:solidFill>
              </a:rPr>
              <a:t>Achieve more</a:t>
            </a:r>
          </a:p>
          <a:p>
            <a:pPr algn="ctr"/>
            <a:r>
              <a:rPr lang="en-GB" sz="1600">
                <a:solidFill>
                  <a:srgbClr val="4D4D4D"/>
                </a:solidFill>
              </a:rPr>
              <a:t>(working harder)</a:t>
            </a: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51231" y="2584047"/>
            <a:ext cx="19077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1600">
                <a:solidFill>
                  <a:srgbClr val="4D4D4D"/>
                </a:solidFill>
              </a:rPr>
              <a:t>Improve performance</a:t>
            </a: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-46137" y="3178168"/>
            <a:ext cx="19077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1600">
                <a:solidFill>
                  <a:srgbClr val="4D4D4D"/>
                </a:solidFill>
              </a:rPr>
              <a:t>Improve quality of training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-46137" y="3718712"/>
            <a:ext cx="19077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1600">
                <a:solidFill>
                  <a:srgbClr val="4D4D4D"/>
                </a:solidFill>
              </a:rPr>
              <a:t>Evaluate your performance</a:t>
            </a: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51231" y="4204487"/>
            <a:ext cx="190775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1600">
                <a:solidFill>
                  <a:srgbClr val="4D4D4D"/>
                </a:solidFill>
              </a:rPr>
              <a:t>Focus your attention</a:t>
            </a:r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3205704" y="1878006"/>
            <a:ext cx="297603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solidFill>
                  <a:srgbClr val="4D4D4D"/>
                </a:solidFill>
              </a:rPr>
              <a:t>Determine exactly what is to be achieved</a:t>
            </a: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7154763" y="2098272"/>
            <a:ext cx="19077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1600">
                <a:solidFill>
                  <a:srgbClr val="4D4D4D"/>
                </a:solidFill>
              </a:rPr>
              <a:t>Gain direction</a:t>
            </a:r>
          </a:p>
          <a:p>
            <a:pPr algn="ctr"/>
            <a:r>
              <a:rPr lang="en-GB" sz="1600">
                <a:solidFill>
                  <a:srgbClr val="4D4D4D"/>
                </a:solidFill>
              </a:rPr>
              <a:t>(sign posting)</a:t>
            </a:r>
          </a:p>
        </p:txBody>
      </p:sp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7252131" y="2692394"/>
            <a:ext cx="190775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1600">
                <a:solidFill>
                  <a:srgbClr val="4D4D4D"/>
                </a:solidFill>
              </a:rPr>
              <a:t>Gain confidence</a:t>
            </a:r>
          </a:p>
        </p:txBody>
      </p:sp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7252131" y="3069820"/>
            <a:ext cx="190775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1600">
                <a:solidFill>
                  <a:srgbClr val="4D4D4D"/>
                </a:solidFill>
              </a:rPr>
              <a:t>Feel in control</a:t>
            </a:r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7154763" y="3448439"/>
            <a:ext cx="190775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1600">
                <a:solidFill>
                  <a:srgbClr val="4D4D4D"/>
                </a:solidFill>
              </a:rPr>
              <a:t>Be less anxious</a:t>
            </a:r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7082404" y="3825868"/>
            <a:ext cx="236534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1600">
                <a:solidFill>
                  <a:srgbClr val="4D4D4D"/>
                </a:solidFill>
              </a:rPr>
              <a:t>Increase pride and satisfaction in your performance</a:t>
            </a:r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6866898" y="4636685"/>
            <a:ext cx="19077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1600">
                <a:solidFill>
                  <a:srgbClr val="4D4D4D"/>
                </a:solidFill>
              </a:rPr>
              <a:t>Check progress against targets</a:t>
            </a:r>
          </a:p>
        </p:txBody>
      </p:sp>
      <p:sp>
        <p:nvSpPr>
          <p:cNvPr id="15" name="Text Box 25"/>
          <p:cNvSpPr txBox="1">
            <a:spLocks noChangeArrowheads="1"/>
          </p:cNvSpPr>
          <p:nvPr/>
        </p:nvSpPr>
        <p:spPr bwMode="auto">
          <a:xfrm>
            <a:off x="3698247" y="4449756"/>
            <a:ext cx="19077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1600">
                <a:solidFill>
                  <a:srgbClr val="4D4D4D"/>
                </a:solidFill>
              </a:rPr>
              <a:t>Increase motivation to achieve</a:t>
            </a:r>
          </a:p>
        </p:txBody>
      </p:sp>
      <p:sp>
        <p:nvSpPr>
          <p:cNvPr id="16" name="Line 26"/>
          <p:cNvSpPr>
            <a:spLocks noChangeShapeType="1"/>
          </p:cNvSpPr>
          <p:nvPr/>
        </p:nvSpPr>
        <p:spPr bwMode="auto">
          <a:xfrm>
            <a:off x="1979760" y="2422120"/>
            <a:ext cx="457592" cy="399560"/>
          </a:xfrm>
          <a:prstGeom prst="line">
            <a:avLst/>
          </a:prstGeom>
          <a:noFill/>
          <a:ln w="9525">
            <a:solidFill>
              <a:srgbClr val="4D4D4D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y-GB"/>
          </a:p>
        </p:txBody>
      </p:sp>
      <p:sp>
        <p:nvSpPr>
          <p:cNvPr id="17" name="Line 27"/>
          <p:cNvSpPr>
            <a:spLocks noChangeShapeType="1"/>
          </p:cNvSpPr>
          <p:nvPr/>
        </p:nvSpPr>
        <p:spPr bwMode="auto">
          <a:xfrm>
            <a:off x="1807125" y="2962666"/>
            <a:ext cx="534979" cy="88139"/>
          </a:xfrm>
          <a:prstGeom prst="line">
            <a:avLst/>
          </a:prstGeom>
          <a:noFill/>
          <a:ln w="9525">
            <a:solidFill>
              <a:srgbClr val="4D4D4D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y-GB"/>
          </a:p>
        </p:txBody>
      </p:sp>
      <p:sp>
        <p:nvSpPr>
          <p:cNvPr id="18" name="Line 28"/>
          <p:cNvSpPr>
            <a:spLocks noChangeShapeType="1"/>
          </p:cNvSpPr>
          <p:nvPr/>
        </p:nvSpPr>
        <p:spPr bwMode="auto">
          <a:xfrm flipV="1">
            <a:off x="1884511" y="3340092"/>
            <a:ext cx="457592" cy="0"/>
          </a:xfrm>
          <a:prstGeom prst="line">
            <a:avLst/>
          </a:prstGeom>
          <a:noFill/>
          <a:ln w="9525">
            <a:solidFill>
              <a:srgbClr val="4D4D4D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y-GB"/>
          </a:p>
        </p:txBody>
      </p:sp>
      <p:sp>
        <p:nvSpPr>
          <p:cNvPr id="19" name="Line 29"/>
          <p:cNvSpPr>
            <a:spLocks noChangeShapeType="1"/>
          </p:cNvSpPr>
          <p:nvPr/>
        </p:nvSpPr>
        <p:spPr bwMode="auto">
          <a:xfrm flipV="1">
            <a:off x="1711873" y="3556787"/>
            <a:ext cx="534979" cy="177256"/>
          </a:xfrm>
          <a:prstGeom prst="line">
            <a:avLst/>
          </a:prstGeom>
          <a:noFill/>
          <a:ln w="9525">
            <a:solidFill>
              <a:srgbClr val="4D4D4D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y-GB"/>
          </a:p>
        </p:txBody>
      </p:sp>
      <p:sp>
        <p:nvSpPr>
          <p:cNvPr id="20" name="Line 30"/>
          <p:cNvSpPr>
            <a:spLocks noChangeShapeType="1"/>
          </p:cNvSpPr>
          <p:nvPr/>
        </p:nvSpPr>
        <p:spPr bwMode="auto">
          <a:xfrm flipV="1">
            <a:off x="1731419" y="3718712"/>
            <a:ext cx="610684" cy="443629"/>
          </a:xfrm>
          <a:prstGeom prst="line">
            <a:avLst/>
          </a:prstGeom>
          <a:noFill/>
          <a:ln w="9525">
            <a:solidFill>
              <a:srgbClr val="4D4D4D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y-GB"/>
          </a:p>
        </p:txBody>
      </p:sp>
      <p:sp>
        <p:nvSpPr>
          <p:cNvPr id="21" name="Line 31"/>
          <p:cNvSpPr>
            <a:spLocks noChangeShapeType="1"/>
          </p:cNvSpPr>
          <p:nvPr/>
        </p:nvSpPr>
        <p:spPr bwMode="auto">
          <a:xfrm flipV="1">
            <a:off x="2345448" y="3772289"/>
            <a:ext cx="381888" cy="799119"/>
          </a:xfrm>
          <a:prstGeom prst="line">
            <a:avLst/>
          </a:prstGeom>
          <a:noFill/>
          <a:ln w="9525">
            <a:solidFill>
              <a:srgbClr val="4D4D4D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y-GB"/>
          </a:p>
        </p:txBody>
      </p:sp>
      <p:sp>
        <p:nvSpPr>
          <p:cNvPr id="22" name="Line 32"/>
          <p:cNvSpPr>
            <a:spLocks noChangeShapeType="1"/>
          </p:cNvSpPr>
          <p:nvPr/>
        </p:nvSpPr>
        <p:spPr bwMode="auto">
          <a:xfrm flipH="1" flipV="1">
            <a:off x="4261919" y="3718711"/>
            <a:ext cx="0" cy="621864"/>
          </a:xfrm>
          <a:prstGeom prst="line">
            <a:avLst/>
          </a:prstGeom>
          <a:noFill/>
          <a:ln w="9525">
            <a:solidFill>
              <a:srgbClr val="4D4D4D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y-GB"/>
          </a:p>
        </p:txBody>
      </p:sp>
      <p:sp>
        <p:nvSpPr>
          <p:cNvPr id="23" name="Line 33"/>
          <p:cNvSpPr>
            <a:spLocks noChangeShapeType="1"/>
          </p:cNvSpPr>
          <p:nvPr/>
        </p:nvSpPr>
        <p:spPr bwMode="auto">
          <a:xfrm flipH="1" flipV="1">
            <a:off x="4261919" y="2368543"/>
            <a:ext cx="0" cy="444608"/>
          </a:xfrm>
          <a:prstGeom prst="line">
            <a:avLst/>
          </a:prstGeom>
          <a:noFill/>
          <a:ln w="9525">
            <a:solidFill>
              <a:srgbClr val="4D4D4D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y-GB"/>
          </a:p>
        </p:txBody>
      </p:sp>
      <p:sp>
        <p:nvSpPr>
          <p:cNvPr id="24" name="Line 34"/>
          <p:cNvSpPr>
            <a:spLocks noChangeShapeType="1"/>
          </p:cNvSpPr>
          <p:nvPr/>
        </p:nvSpPr>
        <p:spPr bwMode="auto">
          <a:xfrm flipV="1">
            <a:off x="6319857" y="2368543"/>
            <a:ext cx="534979" cy="488678"/>
          </a:xfrm>
          <a:prstGeom prst="line">
            <a:avLst/>
          </a:prstGeom>
          <a:noFill/>
          <a:ln w="9525">
            <a:solidFill>
              <a:srgbClr val="4D4D4D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y-GB"/>
          </a:p>
        </p:txBody>
      </p:sp>
      <p:sp>
        <p:nvSpPr>
          <p:cNvPr id="25" name="Line 35"/>
          <p:cNvSpPr>
            <a:spLocks noChangeShapeType="1"/>
          </p:cNvSpPr>
          <p:nvPr/>
        </p:nvSpPr>
        <p:spPr bwMode="auto">
          <a:xfrm flipV="1">
            <a:off x="6397244" y="2854317"/>
            <a:ext cx="457592" cy="177256"/>
          </a:xfrm>
          <a:prstGeom prst="line">
            <a:avLst/>
          </a:prstGeom>
          <a:noFill/>
          <a:ln w="9525">
            <a:solidFill>
              <a:srgbClr val="4D4D4D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y-GB"/>
          </a:p>
        </p:txBody>
      </p:sp>
      <p:sp>
        <p:nvSpPr>
          <p:cNvPr id="26" name="Line 36"/>
          <p:cNvSpPr>
            <a:spLocks noChangeShapeType="1"/>
          </p:cNvSpPr>
          <p:nvPr/>
        </p:nvSpPr>
        <p:spPr bwMode="auto">
          <a:xfrm flipV="1">
            <a:off x="6416789" y="3231746"/>
            <a:ext cx="533296" cy="0"/>
          </a:xfrm>
          <a:prstGeom prst="line">
            <a:avLst/>
          </a:prstGeom>
          <a:noFill/>
          <a:ln w="9525">
            <a:solidFill>
              <a:srgbClr val="4D4D4D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y-GB"/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6377699" y="3448440"/>
            <a:ext cx="381887" cy="133187"/>
          </a:xfrm>
          <a:prstGeom prst="line">
            <a:avLst/>
          </a:prstGeom>
          <a:noFill/>
          <a:ln w="9525">
            <a:solidFill>
              <a:srgbClr val="4D4D4D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y-GB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>
            <a:off x="6280333" y="3718712"/>
            <a:ext cx="381887" cy="266373"/>
          </a:xfrm>
          <a:prstGeom prst="line">
            <a:avLst/>
          </a:prstGeom>
          <a:noFill/>
          <a:ln w="9525">
            <a:solidFill>
              <a:srgbClr val="4D4D4D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y-GB"/>
          </a:p>
        </p:txBody>
      </p:sp>
      <p:sp>
        <p:nvSpPr>
          <p:cNvPr id="29" name="Line 39"/>
          <p:cNvSpPr>
            <a:spLocks noChangeShapeType="1"/>
          </p:cNvSpPr>
          <p:nvPr/>
        </p:nvSpPr>
        <p:spPr bwMode="auto">
          <a:xfrm flipH="1" flipV="1">
            <a:off x="5727489" y="3718712"/>
            <a:ext cx="839481" cy="799119"/>
          </a:xfrm>
          <a:prstGeom prst="line">
            <a:avLst/>
          </a:prstGeom>
          <a:noFill/>
          <a:ln w="9525">
            <a:solidFill>
              <a:srgbClr val="4D4D4D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y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37312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892141"/>
      </p:ext>
    </p:extLst>
  </p:cSld>
  <p:clrMapOvr>
    <a:masterClrMapping/>
  </p:clrMapOvr>
</p:sld>
</file>

<file path=ppt/theme/theme1.xml><?xml version="1.0" encoding="utf-8"?>
<a:theme xmlns:a="http://schemas.openxmlformats.org/drawingml/2006/main" name="Them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131</Words>
  <Application>Microsoft Office PowerPoint</Application>
  <PresentationFormat>On-screen Show (4:3)</PresentationFormat>
  <Paragraphs>27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Thema Office</vt:lpstr>
      <vt:lpstr>PowerPoint Presentation</vt:lpstr>
      <vt:lpstr>PowerPoint Presentation</vt:lpstr>
      <vt:lpstr>PowerPoint Presentation</vt:lpstr>
      <vt:lpstr>PowerPoint Presentation</vt:lpstr>
    </vt:vector>
  </TitlesOfParts>
  <Company>Ysgol Dyffryn Ogwen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Cyflwyniad PowerPoint</dc:title>
  <dc:creator>markj</dc:creator>
  <cp:lastModifiedBy> </cp:lastModifiedBy>
  <cp:revision>18</cp:revision>
  <dcterms:created xsi:type="dcterms:W3CDTF">2014-11-25T16:05:15Z</dcterms:created>
  <dcterms:modified xsi:type="dcterms:W3CDTF">2015-05-03T15:09:51Z</dcterms:modified>
</cp:coreProperties>
</file>