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BCC06-573D-444A-96E9-001B255ADA0B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D96B7-C54C-47FD-BBA4-0924F9DE7D1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40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BD96B7-C54C-47FD-BBA4-0924F9DE7D1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13A13-A942-46D2-A19F-863D19CFBBA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2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673E-190D-47B3-A1C5-DCA067E37D83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255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9832-0495-4FBC-8610-EA7C3DCC8C3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1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3A117-6B63-44C1-8846-BA9C4022A00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99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0933A-4EEC-4671-813F-1A47B3C5E58A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076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C332D-692B-47F7-BEB1-1839A570CF29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471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4780A-B19D-4783-868B-0C92D4C8598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60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0E77F-B4EF-40F7-AFBB-52BC4779CCB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8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00939-2321-481A-B825-4DE42950598B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72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A7498-3472-4C95-9B6C-7FCBFBB6A69E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01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6FDC7-9EDB-46DA-8204-C8956709E658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85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C2CB2-7A1C-47DA-9929-D96928BF92A4}" type="datetime1">
              <a:rPr lang="cy-GB" smtClean="0">
                <a:solidFill>
                  <a:prstClr val="black">
                    <a:tint val="75000"/>
                  </a:prstClr>
                </a:solidFill>
              </a:rPr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808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79712" y="1268760"/>
            <a:ext cx="4811766" cy="42473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 – specific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M – measurable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A – agreed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 – realistic</a:t>
            </a:r>
          </a:p>
          <a:p>
            <a:pPr>
              <a:defRPr/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 – time phased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23528" y="332656"/>
            <a:ext cx="8280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dirty="0" err="1">
                <a:solidFill>
                  <a:prstClr val="black"/>
                </a:solidFill>
              </a:rPr>
              <a:t>For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goal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setting</a:t>
            </a:r>
            <a:r>
              <a:rPr lang="cy-GB" dirty="0">
                <a:solidFill>
                  <a:prstClr val="black"/>
                </a:solidFill>
              </a:rPr>
              <a:t> to be </a:t>
            </a:r>
            <a:r>
              <a:rPr lang="cy-GB" dirty="0" err="1">
                <a:solidFill>
                  <a:prstClr val="black"/>
                </a:solidFill>
              </a:rPr>
              <a:t>effective</a:t>
            </a:r>
            <a:r>
              <a:rPr lang="cy-GB" dirty="0">
                <a:solidFill>
                  <a:prstClr val="black"/>
                </a:solidFill>
              </a:rPr>
              <a:t>, </a:t>
            </a:r>
            <a:r>
              <a:rPr lang="cy-GB" dirty="0" err="1">
                <a:solidFill>
                  <a:prstClr val="black"/>
                </a:solidFill>
              </a:rPr>
              <a:t>it’s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important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that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you</a:t>
            </a:r>
            <a:r>
              <a:rPr lang="cy-GB" dirty="0">
                <a:solidFill>
                  <a:prstClr val="black"/>
                </a:solidFill>
              </a:rPr>
              <a:t> </a:t>
            </a:r>
            <a:r>
              <a:rPr lang="cy-GB" dirty="0" err="1">
                <a:solidFill>
                  <a:prstClr val="black"/>
                </a:solidFill>
              </a:rPr>
              <a:t>follow</a:t>
            </a:r>
            <a:r>
              <a:rPr lang="cy-GB" dirty="0">
                <a:solidFill>
                  <a:prstClr val="black"/>
                </a:solidFill>
              </a:rPr>
              <a:t> the SMART </a:t>
            </a:r>
            <a:r>
              <a:rPr lang="cy-GB" dirty="0" err="1">
                <a:solidFill>
                  <a:prstClr val="black"/>
                </a:solidFill>
              </a:rPr>
              <a:t>principle</a:t>
            </a:r>
            <a:r>
              <a:rPr lang="cy-GB" dirty="0">
                <a:solidFill>
                  <a:prstClr val="black"/>
                </a:solidFill>
              </a:rPr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37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24994" y="548680"/>
            <a:ext cx="80010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SPECIFIC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must be clear and specific</a:t>
            </a:r>
            <a:r>
              <a:rPr lang="en-GB" dirty="0" smtClean="0">
                <a:solidFill>
                  <a:prstClr val="black"/>
                </a:solidFill>
              </a:rPr>
              <a:t>.  You therefore know exactly when you have achieved your goal.</a:t>
            </a:r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endParaRPr lang="en-GB" dirty="0" smtClean="0">
              <a:solidFill>
                <a:prstClr val="black"/>
              </a:solidFill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MEASURABLE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need to be assessed and therefore </a:t>
            </a:r>
            <a:r>
              <a:rPr lang="en-GB" dirty="0" smtClean="0">
                <a:solidFill>
                  <a:prstClr val="black"/>
                </a:solidFill>
              </a:rPr>
              <a:t>they need </a:t>
            </a:r>
            <a:r>
              <a:rPr lang="en-GB" dirty="0">
                <a:solidFill>
                  <a:prstClr val="black"/>
                </a:solidFill>
              </a:rPr>
              <a:t>to be measurable.  The more specific they are the more measurable they are likely to be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338" y="2204864"/>
            <a:ext cx="2808312" cy="209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28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539552" y="548680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AGREED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-  Goals that teachers / coaches and performers have talked about and shared are more likely to be achieved, because there is a common interest.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REALISTIC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>
                <a:solidFill>
                  <a:prstClr val="black"/>
                </a:solidFill>
              </a:rPr>
              <a:t>– Goals must be within reach of the performer so that motivation remains high.  But if they are too easy it can be de-motivating because the performer may not try as hard. They must be challenging but realistic.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 </a:t>
            </a:r>
            <a:endParaRPr lang="en-GB" dirty="0">
              <a:solidFill>
                <a:prstClr val="black"/>
              </a:solidFill>
              <a:latin typeface="Constantia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79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73104" y="548680"/>
            <a:ext cx="78581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dirty="0">
              <a:solidFill>
                <a:prstClr val="black"/>
              </a:solidFill>
              <a:latin typeface="Constantia" pitchFamily="18" charset="0"/>
            </a:endParaRPr>
          </a:p>
          <a:p>
            <a:pPr eaLnBrk="1" hangingPunct="1"/>
            <a:r>
              <a:rPr lang="en-GB" dirty="0" smtClean="0">
                <a:solidFill>
                  <a:srgbClr val="00B050"/>
                </a:solidFill>
              </a:rPr>
              <a:t>● </a:t>
            </a:r>
            <a:r>
              <a:rPr lang="en-GB" b="1" dirty="0">
                <a:solidFill>
                  <a:srgbClr val="00B050"/>
                </a:solidFill>
              </a:rPr>
              <a:t>TIME PHASED </a:t>
            </a:r>
            <a:r>
              <a:rPr lang="en-GB" dirty="0">
                <a:solidFill>
                  <a:prstClr val="black"/>
                </a:solidFill>
              </a:rPr>
              <a:t>– </a:t>
            </a:r>
            <a:r>
              <a:rPr lang="en-GB" dirty="0" smtClean="0">
                <a:solidFill>
                  <a:prstClr val="black"/>
                </a:solidFill>
              </a:rPr>
              <a:t>Goals </a:t>
            </a:r>
            <a:r>
              <a:rPr lang="en-GB" dirty="0">
                <a:solidFill>
                  <a:prstClr val="black"/>
                </a:solidFill>
              </a:rPr>
              <a:t>should be split into short term goals leading to long term goals.  </a:t>
            </a:r>
            <a:r>
              <a:rPr lang="en-GB" dirty="0" smtClean="0">
                <a:solidFill>
                  <a:prstClr val="black"/>
                </a:solidFill>
              </a:rPr>
              <a:t>You need to set yourself a date where you want to have achieved your goal so that you have a time frame to work towards.  This </a:t>
            </a:r>
            <a:r>
              <a:rPr lang="en-GB" dirty="0">
                <a:solidFill>
                  <a:prstClr val="black"/>
                </a:solidFill>
              </a:rPr>
              <a:t>ensures goals remain realistic and achievable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17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5273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prstClr val="black"/>
                </a:solidFill>
              </a:rPr>
              <a:t>●My goal is to improve the standard of a year 7 pupil’s reading by holding morning reading sessions with the pupil for a whole term.  </a:t>
            </a:r>
            <a:endParaRPr lang="en-GB" dirty="0">
              <a:solidFill>
                <a:prstClr val="black"/>
              </a:solidFill>
            </a:endParaRP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mtClean="0">
                <a:solidFill>
                  <a:prstClr val="black"/>
                </a:solidFill>
              </a:rPr>
              <a:t>I will achieve this goal by:</a:t>
            </a:r>
            <a:endParaRPr lang="en-GB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Ensuring I am present and on time for each reading session.</a:t>
            </a: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Identifying the pupil’s common errors.</a:t>
            </a:r>
            <a:endParaRPr lang="en-GB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Choosing suitable books for the pupil to target these errors.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4005064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>
                <a:solidFill>
                  <a:prstClr val="black"/>
                </a:solidFill>
              </a:rPr>
              <a:t>● Our goal is to send boxes with Christmas presents to children in Romania via </a:t>
            </a:r>
            <a:r>
              <a:rPr lang="en-GB" dirty="0">
                <a:solidFill>
                  <a:prstClr val="black"/>
                </a:solidFill>
              </a:rPr>
              <a:t>‘T4U’.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en-GB" smtClean="0">
                <a:solidFill>
                  <a:prstClr val="black"/>
                </a:solidFill>
              </a:rPr>
              <a:t>We will achieve this goal by:</a:t>
            </a:r>
            <a:endParaRPr lang="en-GB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Ensuring we work together effectively and complete our individual tasks.</a:t>
            </a:r>
            <a:endParaRPr lang="en-GB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Raising awareness within the school to ensure everyone knows why we are collecting the Christmas boxes.</a:t>
            </a:r>
            <a:endParaRPr lang="en-GB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r>
              <a:rPr lang="en-GB" smtClean="0">
                <a:solidFill>
                  <a:prstClr val="black"/>
                </a:solidFill>
              </a:rPr>
              <a:t>Advertising and encouraging pupils to collect regularly in the weeks leading up to the date when we send the Christmas boxes.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25815" y="332656"/>
            <a:ext cx="860068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 is an example of an individual goal and objectives…</a:t>
            </a:r>
            <a:endParaRPr lang="en-US" sz="28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0172" y="3356992"/>
            <a:ext cx="78092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Here is an example of a group goal and objectives…</a:t>
            </a:r>
            <a:endParaRPr lang="en-US" sz="2800" b="1" dirty="0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665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391667" y="188640"/>
            <a:ext cx="6793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y-GB" sz="5400" b="1" smtClean="0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My goal and objectives</a:t>
            </a:r>
            <a:endParaRPr lang="cy-GB" sz="5400" b="1" dirty="0">
              <a:ln w="31550" cmpd="sng">
                <a:gradFill>
                  <a:gsLst>
                    <a:gs pos="70000">
                      <a:srgbClr val="F79646">
                        <a:shade val="50000"/>
                        <a:satMod val="190000"/>
                      </a:srgbClr>
                    </a:gs>
                    <a:gs pos="0">
                      <a:srgbClr val="F79646">
                        <a:tint val="77000"/>
                        <a:satMod val="18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rgbClr val="F79646">
                  <a:tint val="15000"/>
                  <a:satMod val="200000"/>
                </a:srgb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Blwch Testun 2"/>
          <p:cNvSpPr txBox="1"/>
          <p:nvPr/>
        </p:nvSpPr>
        <p:spPr>
          <a:xfrm>
            <a:off x="395536" y="155679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>
                <a:solidFill>
                  <a:prstClr val="black"/>
                </a:solidFill>
              </a:rPr>
              <a:t>• </a:t>
            </a:r>
            <a:r>
              <a:rPr lang="cy-GB" smtClean="0">
                <a:solidFill>
                  <a:prstClr val="black"/>
                </a:solidFill>
              </a:rPr>
              <a:t>My goal is </a:t>
            </a:r>
            <a:r>
              <a:rPr lang="cy-GB" dirty="0">
                <a:solidFill>
                  <a:prstClr val="black"/>
                </a:solidFill>
              </a:rPr>
              <a:t>.........................</a:t>
            </a: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endParaRPr lang="cy-GB" dirty="0">
              <a:solidFill>
                <a:prstClr val="black"/>
              </a:solidFill>
            </a:endParaRPr>
          </a:p>
          <a:p>
            <a:r>
              <a:rPr lang="cy-GB">
                <a:solidFill>
                  <a:prstClr val="black"/>
                </a:solidFill>
              </a:rPr>
              <a:t>• </a:t>
            </a:r>
            <a:r>
              <a:rPr lang="en-GB" smtClean="0">
                <a:solidFill>
                  <a:prstClr val="black"/>
                </a:solidFill>
              </a:rPr>
              <a:t>I will achieve this goal by:</a:t>
            </a:r>
            <a:endParaRPr lang="en-GB" dirty="0">
              <a:solidFill>
                <a:prstClr val="black"/>
              </a:solidFill>
            </a:endParaRP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r>
              <a:rPr lang="en-GB" dirty="0">
                <a:solidFill>
                  <a:prstClr val="black"/>
                </a:solidFill>
              </a:rPr>
              <a:t>-</a:t>
            </a:r>
          </a:p>
          <a:p>
            <a:endParaRPr lang="en-GB" dirty="0">
              <a:solidFill>
                <a:prstClr val="black"/>
              </a:solidFill>
            </a:endParaRPr>
          </a:p>
          <a:p>
            <a:r>
              <a:rPr lang="cy-GB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y-GB" smtClean="0">
                <a:solidFill>
                  <a:prstClr val="black">
                    <a:tint val="75000"/>
                  </a:prstClr>
                </a:solidFill>
              </a:rPr>
              <a:t>NATIONAL/COMMUNITY/12.2</a:t>
            </a:r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054356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401</Words>
  <Application>Microsoft Office PowerPoint</Application>
  <PresentationFormat>On-screen Show (4:3)</PresentationFormat>
  <Paragraphs>68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Gwil</dc:creator>
  <cp:lastModifiedBy> </cp:lastModifiedBy>
  <cp:revision>6</cp:revision>
  <dcterms:created xsi:type="dcterms:W3CDTF">2015-03-07T13:16:51Z</dcterms:created>
  <dcterms:modified xsi:type="dcterms:W3CDTF">2015-05-03T15:12:36Z</dcterms:modified>
</cp:coreProperties>
</file>