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Default Extension="jpg-large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65" r:id="rId1"/>
  </p:sldMasterIdLst>
  <p:sldIdLst>
    <p:sldId id="256" r:id="rId2"/>
    <p:sldId id="300" r:id="rId3"/>
    <p:sldId id="301" r:id="rId4"/>
    <p:sldId id="302" r:id="rId5"/>
    <p:sldId id="257" r:id="rId6"/>
    <p:sldId id="260" r:id="rId7"/>
    <p:sldId id="293" r:id="rId8"/>
    <p:sldId id="264" r:id="rId9"/>
    <p:sldId id="261" r:id="rId10"/>
    <p:sldId id="262" r:id="rId11"/>
    <p:sldId id="263" r:id="rId12"/>
    <p:sldId id="284" r:id="rId13"/>
    <p:sldId id="289" r:id="rId14"/>
    <p:sldId id="294" r:id="rId15"/>
    <p:sldId id="265" r:id="rId16"/>
    <p:sldId id="266" r:id="rId17"/>
    <p:sldId id="267" r:id="rId18"/>
    <p:sldId id="268" r:id="rId19"/>
    <p:sldId id="269" r:id="rId20"/>
    <p:sldId id="270" r:id="rId21"/>
    <p:sldId id="271" r:id="rId22"/>
    <p:sldId id="272" r:id="rId23"/>
    <p:sldId id="273" r:id="rId24"/>
    <p:sldId id="274" r:id="rId25"/>
    <p:sldId id="275" r:id="rId26"/>
    <p:sldId id="276" r:id="rId27"/>
    <p:sldId id="277" r:id="rId28"/>
    <p:sldId id="278" r:id="rId29"/>
    <p:sldId id="279" r:id="rId30"/>
    <p:sldId id="280" r:id="rId31"/>
    <p:sldId id="282" r:id="rId32"/>
    <p:sldId id="283" r:id="rId33"/>
    <p:sldId id="290" r:id="rId34"/>
    <p:sldId id="281" r:id="rId35"/>
    <p:sldId id="285" r:id="rId36"/>
    <p:sldId id="291" r:id="rId37"/>
    <p:sldId id="298" r:id="rId38"/>
    <p:sldId id="286" r:id="rId39"/>
    <p:sldId id="295" r:id="rId40"/>
    <p:sldId id="296" r:id="rId41"/>
    <p:sldId id="297" r:id="rId42"/>
    <p:sldId id="287" r:id="rId43"/>
    <p:sldId id="292" r:id="rId44"/>
    <p:sldId id="288" r:id="rId4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193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735" autoAdjust="0"/>
    <p:restoredTop sz="94660"/>
  </p:normalViewPr>
  <p:slideViewPr>
    <p:cSldViewPr snapToGrid="0">
      <p:cViewPr varScale="1">
        <p:scale>
          <a:sx n="55" d="100"/>
          <a:sy n="55" d="100"/>
        </p:scale>
        <p:origin x="590" y="4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heme" Target="theme/theme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presProps" Target="pres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Book1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GB" sz="2800" b="1" dirty="0" err="1" smtClean="0"/>
              <a:t>Canlyniadau</a:t>
            </a:r>
            <a:r>
              <a:rPr lang="en-GB" sz="2800" b="1" dirty="0" smtClean="0"/>
              <a:t> PASS</a:t>
            </a:r>
            <a:endParaRPr lang="en-GB" sz="2800" b="1" dirty="0"/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rgbClr val="FF000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Sheet1!$A$2:$A$5</c:f>
              <c:strCache>
                <c:ptCount val="4"/>
                <c:pt idx="0">
                  <c:v>Perceived Learning Capability</c:v>
                </c:pt>
                <c:pt idx="1">
                  <c:v>Self-regard as a learner</c:v>
                </c:pt>
                <c:pt idx="2">
                  <c:v>Confidence in learning</c:v>
                </c:pt>
                <c:pt idx="3">
                  <c:v>Response to curriculum demands</c:v>
                </c:pt>
              </c:strCache>
            </c:strRef>
          </c:cat>
          <c:val>
            <c:numRef>
              <c:f>Sheet1!$B$2:$B$5</c:f>
              <c:numCache>
                <c:formatCode>0.00%</c:formatCode>
                <c:ptCount val="4"/>
                <c:pt idx="0">
                  <c:v>0.80600000000000005</c:v>
                </c:pt>
                <c:pt idx="1">
                  <c:v>0.66400000000000003</c:v>
                </c:pt>
                <c:pt idx="2">
                  <c:v>0.754</c:v>
                </c:pt>
                <c:pt idx="3">
                  <c:v>0.71</c:v>
                </c:pt>
              </c:numCache>
            </c:numRef>
          </c:val>
        </c:ser>
        <c:ser>
          <c:idx val="1"/>
          <c:order val="1"/>
          <c:spPr>
            <a:solidFill>
              <a:srgbClr val="00B050"/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2.7777777777777523E-3"/>
                  <c:y val="-2.777777777777780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5.5555555555555046E-3"/>
                  <c:y val="-3.240740740740740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-2.7777777777777779E-3"/>
                  <c:y val="-6.01851851851852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-2.0370135052831988E-16"/>
                  <c:y val="-6.944444444444444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Sheet1!$A$2:$A$5</c:f>
              <c:strCache>
                <c:ptCount val="4"/>
                <c:pt idx="0">
                  <c:v>Perceived Learning Capability</c:v>
                </c:pt>
                <c:pt idx="1">
                  <c:v>Self-regard as a learner</c:v>
                </c:pt>
                <c:pt idx="2">
                  <c:v>Confidence in learning</c:v>
                </c:pt>
                <c:pt idx="3">
                  <c:v>Response to curriculum demands</c:v>
                </c:pt>
              </c:strCache>
            </c:strRef>
          </c:cat>
          <c:val>
            <c:numRef>
              <c:f>Sheet1!$C$2:$C$5</c:f>
              <c:numCache>
                <c:formatCode>0.00%</c:formatCode>
                <c:ptCount val="4"/>
                <c:pt idx="0">
                  <c:v>0.83799999999999997</c:v>
                </c:pt>
                <c:pt idx="1">
                  <c:v>0.67900000000000005</c:v>
                </c:pt>
                <c:pt idx="2">
                  <c:v>0.76900000000000002</c:v>
                </c:pt>
                <c:pt idx="3">
                  <c:v>0.73699999999999999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64674880"/>
        <c:axId val="114630112"/>
      </c:barChart>
      <c:catAx>
        <c:axId val="16467488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14630112"/>
        <c:crosses val="autoZero"/>
        <c:auto val="1"/>
        <c:lblAlgn val="ctr"/>
        <c:lblOffset val="100"/>
        <c:noMultiLvlLbl val="0"/>
      </c:catAx>
      <c:valAx>
        <c:axId val="11463011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6467488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numCol="1"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numCol="1"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 numCol="1"/>
          <a:lstStyle/>
          <a:p>
            <a:fld id="{B61BEF0D-F0BB-DE4B-95CE-6DB70DBA9567}" type="datetimeFigureOut">
              <a:rPr lang="en-US" dirty="0"/>
              <a:pPr/>
              <a:t>2/16/2017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 numCol="1"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 numCol="1"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numCol="1"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numCol="1"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 numCol="1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 numCol="1"/>
          <a:lstStyle/>
          <a:p>
            <a:fld id="{B61BEF0D-F0BB-DE4B-95CE-6DB70DBA9567}" type="datetimeFigureOut">
              <a:rPr lang="en-US" dirty="0"/>
              <a:pPr/>
              <a:t>2/16/2017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 numCol="1"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 numCol="1"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numCol="1"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numCol="1"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 numCol="1"/>
          <a:lstStyle/>
          <a:p>
            <a:fld id="{B61BEF0D-F0BB-DE4B-95CE-6DB70DBA9567}" type="datetimeFigureOut">
              <a:rPr lang="en-US" dirty="0"/>
              <a:pPr/>
              <a:t>2/16/2017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 numCol="1"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 numCol="1"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numCol="1"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numCol="1"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numCol="1"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 numCol="1"/>
          <a:lstStyle/>
          <a:p>
            <a:fld id="{B61BEF0D-F0BB-DE4B-95CE-6DB70DBA9567}" type="datetimeFigureOut">
              <a:rPr lang="en-US" dirty="0"/>
              <a:pPr/>
              <a:t>2/16/2017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 numCol="1"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 numCol="1"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numCol="1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numCol="1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numCol="1"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numCol="1"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 numCol="1"/>
          <a:lstStyle/>
          <a:p>
            <a:fld id="{B61BEF0D-F0BB-DE4B-95CE-6DB70DBA9567}" type="datetimeFigureOut">
              <a:rPr lang="en-US" dirty="0"/>
              <a:pPr/>
              <a:t>2/16/2017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 numCol="1"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 numCol="1"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numCol="1"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numCol="1"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numCol="1"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 numCol="1"/>
          <a:lstStyle/>
          <a:p>
            <a:fld id="{B61BEF0D-F0BB-DE4B-95CE-6DB70DBA9567}" type="datetimeFigureOut">
              <a:rPr lang="en-US" dirty="0"/>
              <a:pPr/>
              <a:t>2/16/2017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 numCol="1"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 numCol="1"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numCol="1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numCol="1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numCol="1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numCol="1"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numCol="1"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 numCol="1"/>
          <a:lstStyle/>
          <a:p>
            <a:fld id="{B61BEF0D-F0BB-DE4B-95CE-6DB70DBA9567}" type="datetimeFigureOut">
              <a:rPr lang="en-US" dirty="0"/>
              <a:pPr/>
              <a:t>2/16/2017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 numCol="1"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 numCol="1"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numCol="1"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numCol="1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 numCol="1"/>
          <a:lstStyle/>
          <a:p>
            <a:fld id="{B61BEF0D-F0BB-DE4B-95CE-6DB70DBA9567}" type="datetimeFigureOut">
              <a:rPr lang="en-US" dirty="0"/>
              <a:pPr/>
              <a:t>2/16/2017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 numCol="1"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 numCol="1"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 numCol="1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numCol="1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 numCol="1"/>
          <a:lstStyle/>
          <a:p>
            <a:fld id="{B61BEF0D-F0BB-DE4B-95CE-6DB70DBA9567}" type="datetimeFigureOut">
              <a:rPr lang="en-US" dirty="0"/>
              <a:pPr/>
              <a:t>2/16/2017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 numCol="1"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 numCol="1"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numCol="1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numCol="1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 numCol="1"/>
          <a:lstStyle/>
          <a:p>
            <a:fld id="{52647F38-B617-4D2F-AE0A-013F0C4D2C57}" type="datetimeFigureOut">
              <a:rPr lang="en-US" dirty="0"/>
              <a:pPr/>
              <a:t>2/16/2017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 numCol="1"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 numCol="1"/>
          <a:lstStyle/>
          <a:p>
            <a:fld id="{E97799C9-84D9-46D2-A11E-BCF8A720529D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numCol="1"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numCol="1"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 numCol="1"/>
          <a:lstStyle/>
          <a:p>
            <a:fld id="{B61BEF0D-F0BB-DE4B-95CE-6DB70DBA9567}" type="datetimeFigureOut">
              <a:rPr lang="en-US" dirty="0"/>
              <a:pPr/>
              <a:t>2/16/2017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 numCol="1"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 numCol="1"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numCol="1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 numCol="1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 numCol="1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 numCol="1"/>
          <a:lstStyle/>
          <a:p>
            <a:fld id="{05BFA754-D5C3-4E66-96A6-867B257F58DC}" type="datetimeFigureOut">
              <a:rPr lang="en-US" dirty="0"/>
              <a:pPr/>
              <a:t>2/16/2017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 numCol="1"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 numCol="1"/>
          <a:lstStyle/>
          <a:p>
            <a:fld id="{5D84065D-F351-4B03-BD91-D8A6B8D4B362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numCol="1"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numCol="1"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numCol="1"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numCol="1"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numCol="1"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 numCol="1"/>
          <a:lstStyle/>
          <a:p>
            <a:fld id="{B61BEF0D-F0BB-DE4B-95CE-6DB70DBA9567}" type="datetimeFigureOut">
              <a:rPr lang="en-US" dirty="0"/>
              <a:pPr/>
              <a:t>2/16/2017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 numCol="1"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 numCol="1"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numCol="1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 numCol="1"/>
          <a:lstStyle/>
          <a:p>
            <a:fld id="{B61BEF0D-F0BB-DE4B-95CE-6DB70DBA9567}" type="datetimeFigureOut">
              <a:rPr lang="en-US" dirty="0"/>
              <a:pPr/>
              <a:t>2/16/2017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 numCol="1"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 numCol="1"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 numCol="1"/>
          <a:lstStyle/>
          <a:p>
            <a:fld id="{B61BEF0D-F0BB-DE4B-95CE-6DB70DBA9567}" type="datetimeFigureOut">
              <a:rPr lang="en-US" dirty="0"/>
              <a:pPr/>
              <a:t>2/16/2017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 numCol="1"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 numCol="1"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numCol="1"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numCol="1"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numCol="1"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 numCol="1"/>
          <a:lstStyle/>
          <a:p>
            <a:fld id="{B61BEF0D-F0BB-DE4B-95CE-6DB70DBA9567}" type="datetimeFigureOut">
              <a:rPr lang="en-US" dirty="0"/>
              <a:pPr/>
              <a:t>2/16/2017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 numCol="1"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 numCol="1"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numCol="1"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numCol="1"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numCol="1"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 numCol="1"/>
          <a:lstStyle/>
          <a:p>
            <a:fld id="{B61BEF0D-F0BB-DE4B-95CE-6DB70DBA9567}" type="datetimeFigureOut">
              <a:rPr lang="en-US" dirty="0"/>
              <a:pPr/>
              <a:t>2/16/2017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 numCol="1"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 numCol="1"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numCol="1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numCol="1" rtlCol="0"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numCol="1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2/16/2017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numCol="1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numCol="1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  <p:sldLayoutId id="2147483662" r:id="rId15"/>
    <p:sldLayoutId id="2147483663" r:id="rId16"/>
    <p:sldLayoutId id="2147483664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16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7.png"/><Relationship Id="rId4" Type="http://schemas.openxmlformats.org/officeDocument/2006/relationships/image" Target="../media/image13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gif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gif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gif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gi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gif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g"/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g-large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g"/><Relationship Id="rId2" Type="http://schemas.openxmlformats.org/officeDocument/2006/relationships/image" Target="../media/image38.jp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g-large"/><Relationship Id="rId2" Type="http://schemas.openxmlformats.org/officeDocument/2006/relationships/image" Target="../media/image41.jpg-large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4.png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jpg"/><Relationship Id="rId4" Type="http://schemas.openxmlformats.org/officeDocument/2006/relationships/image" Target="../media/image10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89569" y="1623159"/>
            <a:ext cx="7215906" cy="1347869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2692398" y="1856367"/>
            <a:ext cx="5478413" cy="92333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/>
            <a:r>
              <a:rPr lang="en-US" sz="5400" b="1" dirty="0" err="1" smtClean="0">
                <a:ln w="22225">
                  <a:solidFill>
                    <a:schemeClr val="tx1"/>
                  </a:solidFill>
                  <a:prstDash val="solid"/>
                </a:ln>
                <a:solidFill>
                  <a:srgbClr val="00B050"/>
                </a:solidFill>
                <a:latin typeface="SassoonPrimaryInfant" pitchFamily="2" charset="0"/>
              </a:rPr>
              <a:t>Meddylfryd</a:t>
            </a:r>
            <a:r>
              <a:rPr lang="en-US" sz="5400" b="1" dirty="0" smtClean="0">
                <a:ln w="22225">
                  <a:solidFill>
                    <a:schemeClr val="tx1"/>
                  </a:solidFill>
                  <a:prstDash val="solid"/>
                </a:ln>
                <a:solidFill>
                  <a:srgbClr val="00B050"/>
                </a:solidFill>
                <a:latin typeface="SassoonPrimaryInfant" pitchFamily="2" charset="0"/>
              </a:rPr>
              <a:t> </a:t>
            </a:r>
            <a:r>
              <a:rPr lang="en-US" sz="5400" b="1" dirty="0" err="1" smtClean="0">
                <a:ln w="22225">
                  <a:solidFill>
                    <a:schemeClr val="tx1"/>
                  </a:solidFill>
                  <a:prstDash val="solid"/>
                </a:ln>
                <a:solidFill>
                  <a:srgbClr val="00B050"/>
                </a:solidFill>
                <a:latin typeface="SassoonPrimaryInfant" pitchFamily="2" charset="0"/>
              </a:rPr>
              <a:t>Twf</a:t>
            </a:r>
            <a:endParaRPr lang="en-US" sz="5400" b="1" dirty="0">
              <a:ln w="22225">
                <a:solidFill>
                  <a:schemeClr val="tx1"/>
                </a:solidFill>
                <a:prstDash val="solid"/>
              </a:ln>
              <a:solidFill>
                <a:srgbClr val="00B050"/>
              </a:solidFill>
              <a:latin typeface="SassoonPrimaryInfant" pitchFamily="2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2971028"/>
            <a:ext cx="6815669" cy="1320802"/>
          </a:xfrm>
        </p:spPr>
        <p:txBody>
          <a:bodyPr numCol="1"/>
          <a:lstStyle/>
          <a:p>
            <a:r>
              <a:rPr lang="en-GB" altLang="en-GB" dirty="0" err="1" smtClean="0"/>
              <a:t>Ysgol</a:t>
            </a:r>
            <a:r>
              <a:rPr lang="en-GB" altLang="en-GB" dirty="0" smtClean="0"/>
              <a:t> Bro Gwydir</a:t>
            </a:r>
            <a:endParaRPr lang="en-GB" altLang="en-GB" dirty="0"/>
          </a:p>
        </p:txBody>
      </p:sp>
      <p:sp>
        <p:nvSpPr>
          <p:cNvPr id="5" name="Oval 4"/>
          <p:cNvSpPr/>
          <p:nvPr/>
        </p:nvSpPr>
        <p:spPr>
          <a:xfrm>
            <a:off x="5216642" y="3855839"/>
            <a:ext cx="1862165" cy="130671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numCol="1" rtlCol="0" anchor="ctr"/>
          <a:lstStyle/>
          <a:p>
            <a:pPr algn="ctr"/>
            <a:endParaRPr lang="en-GB" altLang="en-GB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70527" y="4008143"/>
            <a:ext cx="956672" cy="9566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17722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4810" y="931069"/>
            <a:ext cx="1081179" cy="1081179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sp>
        <p:nvSpPr>
          <p:cNvPr id="6" name="Oval 5"/>
          <p:cNvSpPr/>
          <p:nvPr/>
        </p:nvSpPr>
        <p:spPr>
          <a:xfrm>
            <a:off x="10055703" y="982132"/>
            <a:ext cx="1298095" cy="979057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numCol="1" rtlCol="0" anchor="ctr"/>
          <a:lstStyle/>
          <a:p>
            <a:pPr algn="ctr"/>
            <a:endParaRPr lang="en-GB" altLang="en-GB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333232" y="1100142"/>
            <a:ext cx="743035" cy="74303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60726" y="1100142"/>
            <a:ext cx="6562588" cy="4909632"/>
          </a:xfrm>
          <a:prstGeom prst="rect">
            <a:avLst/>
          </a:prstGeom>
        </p:spPr>
      </p:pic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2760726" y="1100142"/>
            <a:ext cx="6562588" cy="4909632"/>
            <a:chOff x="105552150" y="106871775"/>
            <a:chExt cx="8856000" cy="6624000"/>
          </a:xfrm>
        </p:grpSpPr>
        <p:sp>
          <p:nvSpPr>
            <p:cNvPr id="3" name="Oval 3"/>
            <p:cNvSpPr>
              <a:spLocks noChangeArrowheads="1"/>
            </p:cNvSpPr>
            <p:nvPr/>
          </p:nvSpPr>
          <p:spPr bwMode="auto">
            <a:xfrm>
              <a:off x="105552150" y="106871775"/>
              <a:ext cx="8856000" cy="6624000"/>
            </a:xfrm>
            <a:prstGeom prst="ellipse">
              <a:avLst/>
            </a:prstGeom>
            <a:solidFill>
              <a:srgbClr val="99FF66"/>
            </a:solidFill>
            <a:ln w="19050" algn="in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CCCCCC"/>
                    </a:outerShdw>
                  </a:effectLst>
                </a14:hiddenEffects>
              </a:ext>
            </a:extLst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" name="Oval 4"/>
            <p:cNvSpPr>
              <a:spLocks noChangeArrowheads="1"/>
            </p:cNvSpPr>
            <p:nvPr/>
          </p:nvSpPr>
          <p:spPr bwMode="auto">
            <a:xfrm>
              <a:off x="105804150" y="107123775"/>
              <a:ext cx="8352000" cy="6120000"/>
            </a:xfrm>
            <a:prstGeom prst="ellipse">
              <a:avLst/>
            </a:prstGeom>
            <a:solidFill>
              <a:srgbClr val="008000"/>
            </a:solidFill>
            <a:ln w="19050" algn="in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CCCCCC"/>
                    </a:outerShdw>
                  </a:effectLst>
                </a14:hiddenEffects>
              </a:ext>
            </a:extLst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8" name="AutoShape 5"/>
            <p:cNvSpPr>
              <a:spLocks noChangeArrowheads="1"/>
            </p:cNvSpPr>
            <p:nvPr/>
          </p:nvSpPr>
          <p:spPr bwMode="auto">
            <a:xfrm>
              <a:off x="107532150" y="107735775"/>
              <a:ext cx="4788000" cy="828000"/>
            </a:xfrm>
            <a:prstGeom prst="roundRect">
              <a:avLst>
                <a:gd name="adj" fmla="val 16667"/>
              </a:avLst>
            </a:prstGeom>
            <a:solidFill>
              <a:srgbClr val="FFFFFF"/>
            </a:solidFill>
            <a:ln w="9525" algn="in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CCCCCC"/>
                    </a:outerShdw>
                  </a:effectLst>
                </a14:hiddenEffects>
              </a:ext>
            </a:extLst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2" name="Oval 6"/>
            <p:cNvSpPr>
              <a:spLocks noChangeArrowheads="1"/>
            </p:cNvSpPr>
            <p:nvPr/>
          </p:nvSpPr>
          <p:spPr bwMode="auto">
            <a:xfrm>
              <a:off x="109152150" y="111443775"/>
              <a:ext cx="1692000" cy="1584000"/>
            </a:xfrm>
            <a:prstGeom prst="ellipse">
              <a:avLst/>
            </a:prstGeom>
            <a:solidFill>
              <a:srgbClr val="FFFFFF"/>
            </a:solidFill>
            <a:ln w="9525" algn="in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CCCCCC"/>
                    </a:outerShdw>
                  </a:effectLst>
                </a14:hiddenEffects>
              </a:ext>
            </a:extLst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3" name="WordArt 7"/>
            <p:cNvSpPr>
              <a:spLocks noChangeArrowheads="1" noChangeShapeType="1" noTextEdit="1"/>
            </p:cNvSpPr>
            <p:nvPr/>
          </p:nvSpPr>
          <p:spPr bwMode="auto">
            <a:xfrm>
              <a:off x="106308150" y="108815775"/>
              <a:ext cx="7308000" cy="1800000"/>
            </a:xfrm>
            <a:prstGeom prst="rect">
              <a:avLst/>
            </a:prstGeom>
            <a:extLst>
              <a:ext uri="{AF507438-7753-43E0-B8FC-AC1667EBCBE1}">
                <a14:hiddenEffects xmlns:a14="http://schemas.microsoft.com/office/drawing/2010/main">
                  <a:effectLst/>
                </a14:hiddenEffects>
              </a:ext>
            </a:extLst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 rtl="0">
                <a:buNone/>
              </a:pPr>
              <a:r>
                <a:rPr lang="en-GB" sz="3600" b="1" kern="10" spc="0" dirty="0" err="1" smtClean="0">
                  <a:ln w="28575" algn="ctr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FFFFFF"/>
                  </a:solidFill>
                  <a:effectLst/>
                  <a:latin typeface="SassoonPrimaryInfant" pitchFamily="2" charset="0"/>
                </a:rPr>
                <a:t>Dyfalbarhad</a:t>
              </a:r>
              <a:endParaRPr lang="en-GB" sz="3600" b="1" kern="10" spc="0" dirty="0">
                <a:ln w="28575" algn="ctr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effectLst/>
                <a:latin typeface="SassoonPrimaryInfant" pitchFamily="2" charset="0"/>
              </a:endParaRPr>
            </a:p>
          </p:txBody>
        </p:sp>
        <p:pic>
          <p:nvPicPr>
            <p:cNvPr id="1032" name="Picture 8" descr="YBROGa[1]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9440150" y="111659775"/>
              <a:ext cx="1116000" cy="11160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CCCCCC"/>
                    </a:outerShdw>
                  </a:effectLst>
                </a14:hiddenEffects>
              </a:ext>
            </a:extLst>
          </p:spPr>
        </p:pic>
        <p:pic>
          <p:nvPicPr>
            <p:cNvPr id="1034" name="Picture 10" descr="Image3"/>
            <p:cNvPicPr>
              <a:picLocks noChangeAspect="1" noChangeArrowheads="1"/>
            </p:cNvPicPr>
            <p:nvPr/>
          </p:nvPicPr>
          <p:blipFill>
            <a:blip r:embed="rId6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1312150" y="107807775"/>
              <a:ext cx="792000" cy="67040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CCCCCC"/>
                    </a:outerShdw>
                  </a:effectLst>
                </a14:hiddenEffects>
              </a:ext>
            </a:extLst>
          </p:spPr>
        </p:pic>
        <p:sp>
          <p:nvSpPr>
            <p:cNvPr id="15" name="WordArt 11"/>
            <p:cNvSpPr>
              <a:spLocks noChangeArrowheads="1" noChangeShapeType="1" noTextEdit="1"/>
            </p:cNvSpPr>
            <p:nvPr/>
          </p:nvSpPr>
          <p:spPr bwMode="auto">
            <a:xfrm>
              <a:off x="107388150" y="110795775"/>
              <a:ext cx="5400000" cy="576000"/>
            </a:xfrm>
            <a:prstGeom prst="rect">
              <a:avLst/>
            </a:prstGeom>
            <a:extLst>
              <a:ext uri="{AF507438-7753-43E0-B8FC-AC1667EBCBE1}">
                <a14:hiddenEffects xmlns:a14="http://schemas.microsoft.com/office/drawing/2010/main">
                  <a:effectLst/>
                </a14:hiddenEffects>
              </a:ext>
            </a:extLst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 rtl="0">
                <a:buNone/>
              </a:pPr>
              <a:r>
                <a:rPr lang="it-IT" sz="3600" b="1" kern="10" spc="0" dirty="0" smtClean="0">
                  <a:ln w="28575" algn="ctr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FFFFFF"/>
                  </a:solidFill>
                  <a:effectLst/>
                  <a:latin typeface="SassoonPrimaryInfant" pitchFamily="2" charset="0"/>
                </a:rPr>
                <a:t>"Rhaid i mi ddal ati"</a:t>
              </a:r>
              <a:endParaRPr lang="en-GB" sz="3600" b="1" kern="10" spc="0" dirty="0">
                <a:ln w="28575" algn="ctr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effectLst/>
                <a:latin typeface="SassoonPrimaryInfant" pitchFamily="2" charset="0"/>
              </a:endParaRPr>
            </a:p>
          </p:txBody>
        </p:sp>
      </p:grpSp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7"/>
          <a:srcRect l="45789" t="40625" r="36843" b="55551"/>
          <a:stretch/>
        </p:blipFill>
        <p:spPr>
          <a:xfrm>
            <a:off x="4369665" y="1843177"/>
            <a:ext cx="2659411" cy="4684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47162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4810" y="931069"/>
            <a:ext cx="1081179" cy="1081179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sp>
        <p:nvSpPr>
          <p:cNvPr id="6" name="Oval 5"/>
          <p:cNvSpPr/>
          <p:nvPr/>
        </p:nvSpPr>
        <p:spPr>
          <a:xfrm>
            <a:off x="10055703" y="982132"/>
            <a:ext cx="1298095" cy="979057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numCol="1" rtlCol="0" anchor="ctr"/>
          <a:lstStyle/>
          <a:p>
            <a:pPr algn="ctr"/>
            <a:endParaRPr lang="en-GB" altLang="en-GB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333232" y="1100142"/>
            <a:ext cx="743035" cy="74303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60726" y="1100142"/>
            <a:ext cx="6562588" cy="4909632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760726" y="1100142"/>
            <a:ext cx="6562588" cy="49096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45031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57601" y="696200"/>
            <a:ext cx="4875344" cy="54639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4459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12181" y="1961189"/>
            <a:ext cx="4867343" cy="454159"/>
          </a:xfrm>
        </p:spPr>
        <p:txBody>
          <a:bodyPr numCol="1">
            <a:normAutofit fontScale="92500" lnSpcReduction="20000"/>
          </a:bodyPr>
          <a:lstStyle/>
          <a:p>
            <a:pPr marL="0" indent="0">
              <a:buNone/>
            </a:pPr>
            <a:r>
              <a:rPr lang="en-GB" altLang="en-GB" dirty="0" err="1" smtClean="0"/>
              <a:t>Adroddiadau</a:t>
            </a:r>
            <a:r>
              <a:rPr lang="en-GB" altLang="en-GB" dirty="0" smtClean="0"/>
              <a:t> Interim </a:t>
            </a:r>
            <a:r>
              <a:rPr lang="en-GB" altLang="en-GB" dirty="0" err="1" smtClean="0"/>
              <a:t>gan</a:t>
            </a:r>
            <a:r>
              <a:rPr lang="en-GB" altLang="en-GB" dirty="0" smtClean="0"/>
              <a:t> </a:t>
            </a:r>
            <a:r>
              <a:rPr lang="en-GB" altLang="en-GB" dirty="0" err="1" smtClean="0"/>
              <a:t>ysgolion</a:t>
            </a:r>
            <a:r>
              <a:rPr lang="en-GB" altLang="en-GB" dirty="0" smtClean="0"/>
              <a:t> </a:t>
            </a:r>
            <a:r>
              <a:rPr lang="en-GB" altLang="en-GB" dirty="0" err="1" smtClean="0"/>
              <a:t>arloesol</a:t>
            </a:r>
            <a:endParaRPr lang="en-GB" altLang="en-GB" dirty="0" smtClean="0"/>
          </a:p>
          <a:p>
            <a:pPr marL="0" indent="0">
              <a:buNone/>
            </a:pPr>
            <a:endParaRPr lang="en-GB" altLang="en-GB" dirty="0" smtClean="0"/>
          </a:p>
          <a:p>
            <a:endParaRPr lang="en-GB" altLang="en-GB" dirty="0" smtClean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4810" y="931069"/>
            <a:ext cx="1081179" cy="1081179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sp>
        <p:nvSpPr>
          <p:cNvPr id="6" name="Oval 5"/>
          <p:cNvSpPr/>
          <p:nvPr/>
        </p:nvSpPr>
        <p:spPr>
          <a:xfrm>
            <a:off x="10055703" y="982132"/>
            <a:ext cx="1298095" cy="979057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numCol="1" rtlCol="0" anchor="ctr"/>
          <a:lstStyle/>
          <a:p>
            <a:pPr algn="ctr"/>
            <a:endParaRPr lang="en-GB" altLang="en-GB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333232" y="1100142"/>
            <a:ext cx="743035" cy="743035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3122003" y="1130394"/>
            <a:ext cx="5647700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000" b="1" dirty="0" err="1" smtClean="0">
                <a:ln w="22225">
                  <a:solidFill>
                    <a:schemeClr val="tx1"/>
                  </a:solidFill>
                  <a:prstDash val="solid"/>
                </a:ln>
                <a:solidFill>
                  <a:srgbClr val="00B050"/>
                </a:solidFill>
                <a:latin typeface="SassoonPrimaryInfant" pitchFamily="2" charset="0"/>
              </a:rPr>
              <a:t>Cwricwlwm</a:t>
            </a:r>
            <a:r>
              <a:rPr lang="en-US" sz="4000" b="1" dirty="0" smtClean="0">
                <a:ln w="22225">
                  <a:solidFill>
                    <a:schemeClr val="tx1"/>
                  </a:solidFill>
                  <a:prstDash val="solid"/>
                </a:ln>
                <a:solidFill>
                  <a:srgbClr val="00B050"/>
                </a:solidFill>
                <a:latin typeface="SassoonPrimaryInfant" pitchFamily="2" charset="0"/>
              </a:rPr>
              <a:t> Donaldson</a:t>
            </a:r>
            <a:endParaRPr lang="en-US" sz="4000" b="1" cap="none" spc="0" dirty="0">
              <a:ln w="22225">
                <a:solidFill>
                  <a:schemeClr val="tx1"/>
                </a:solidFill>
                <a:prstDash val="solid"/>
              </a:ln>
              <a:solidFill>
                <a:srgbClr val="00B050"/>
              </a:solidFill>
              <a:effectLst/>
              <a:latin typeface="SassoonPrimaryInfant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4"/>
          <a:srcRect l="21361" t="19146" r="23110" b="6382"/>
          <a:stretch/>
        </p:blipFill>
        <p:spPr>
          <a:xfrm>
            <a:off x="1524060" y="2653047"/>
            <a:ext cx="4680053" cy="3528811"/>
          </a:xfrm>
          <a:prstGeom prst="rect">
            <a:avLst/>
          </a:prstGeom>
        </p:spPr>
      </p:pic>
      <p:sp>
        <p:nvSpPr>
          <p:cNvPr id="4" name="Pentagon 3"/>
          <p:cNvSpPr/>
          <p:nvPr/>
        </p:nvSpPr>
        <p:spPr>
          <a:xfrm>
            <a:off x="4108361" y="4275784"/>
            <a:ext cx="4137053" cy="283337"/>
          </a:xfrm>
          <a:prstGeom prst="homePlat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4"/>
          <a:srcRect l="44522" t="44147" r="47559" b="27860"/>
          <a:stretch/>
        </p:blipFill>
        <p:spPr>
          <a:xfrm>
            <a:off x="8624223" y="2748185"/>
            <a:ext cx="1537208" cy="3055198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8937938" y="4056846"/>
            <a:ext cx="1117765" cy="1171978"/>
          </a:xfrm>
          <a:prstGeom prst="rect">
            <a:avLst/>
          </a:prstGeom>
          <a:noFill/>
          <a:ln w="38100">
            <a:solidFill>
              <a:srgbClr val="3193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Rectangle 12"/>
          <p:cNvSpPr/>
          <p:nvPr/>
        </p:nvSpPr>
        <p:spPr>
          <a:xfrm>
            <a:off x="7638843" y="5628997"/>
            <a:ext cx="3715953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400" b="1" dirty="0" err="1" smtClean="0">
                <a:ln w="22225">
                  <a:solidFill>
                    <a:schemeClr val="tx1"/>
                  </a:solidFill>
                  <a:prstDash val="solid"/>
                </a:ln>
                <a:solidFill>
                  <a:srgbClr val="00B050"/>
                </a:solidFill>
                <a:latin typeface="SassoonPrimaryInfant" pitchFamily="2" charset="0"/>
              </a:rPr>
              <a:t>Elfennau</a:t>
            </a:r>
            <a:r>
              <a:rPr lang="en-US" sz="2400" b="1" dirty="0" smtClean="0">
                <a:ln w="22225">
                  <a:solidFill>
                    <a:schemeClr val="tx1"/>
                  </a:solidFill>
                  <a:prstDash val="solid"/>
                </a:ln>
                <a:solidFill>
                  <a:srgbClr val="00B050"/>
                </a:solidFill>
                <a:latin typeface="SassoonPrimaryInfant" pitchFamily="2" charset="0"/>
              </a:rPr>
              <a:t> </a:t>
            </a:r>
            <a:r>
              <a:rPr lang="en-US" sz="2400" b="1" dirty="0" err="1" smtClean="0">
                <a:ln w="22225">
                  <a:solidFill>
                    <a:schemeClr val="tx1"/>
                  </a:solidFill>
                  <a:prstDash val="solid"/>
                </a:ln>
                <a:solidFill>
                  <a:srgbClr val="00B050"/>
                </a:solidFill>
                <a:latin typeface="SassoonPrimaryInfant" pitchFamily="2" charset="0"/>
              </a:rPr>
              <a:t>Meddylfryd</a:t>
            </a:r>
            <a:r>
              <a:rPr lang="en-US" sz="2400" b="1" dirty="0" smtClean="0">
                <a:ln w="22225">
                  <a:solidFill>
                    <a:schemeClr val="tx1"/>
                  </a:solidFill>
                  <a:prstDash val="solid"/>
                </a:ln>
                <a:solidFill>
                  <a:srgbClr val="00B050"/>
                </a:solidFill>
                <a:latin typeface="SassoonPrimaryInfant" pitchFamily="2" charset="0"/>
              </a:rPr>
              <a:t> </a:t>
            </a:r>
            <a:r>
              <a:rPr lang="en-US" sz="2400" b="1" dirty="0" err="1" smtClean="0">
                <a:ln w="22225">
                  <a:solidFill>
                    <a:schemeClr val="tx1"/>
                  </a:solidFill>
                  <a:prstDash val="solid"/>
                </a:ln>
                <a:solidFill>
                  <a:srgbClr val="00B050"/>
                </a:solidFill>
                <a:latin typeface="SassoonPrimaryInfant" pitchFamily="2" charset="0"/>
              </a:rPr>
              <a:t>Twf</a:t>
            </a:r>
            <a:endParaRPr lang="en-US" sz="2400" b="1" cap="none" spc="0" dirty="0">
              <a:ln w="22225">
                <a:solidFill>
                  <a:schemeClr val="tx1"/>
                </a:solidFill>
                <a:prstDash val="solid"/>
              </a:ln>
              <a:solidFill>
                <a:srgbClr val="00B050"/>
              </a:solidFill>
              <a:effectLst/>
              <a:latin typeface="SassoonPrimaryInfant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0439941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87288" y="2556862"/>
            <a:ext cx="9460809" cy="3376023"/>
          </a:xfrm>
        </p:spPr>
        <p:txBody>
          <a:bodyPr numCol="1">
            <a:normAutofit/>
          </a:bodyPr>
          <a:lstStyle/>
          <a:p>
            <a:r>
              <a:rPr lang="en-GB" altLang="en-GB" dirty="0" smtClean="0"/>
              <a:t>Codi </a:t>
            </a:r>
            <a:r>
              <a:rPr lang="en-GB" altLang="en-GB" dirty="0" err="1" smtClean="0"/>
              <a:t>ymwybyddiaeth</a:t>
            </a:r>
            <a:r>
              <a:rPr lang="en-GB" altLang="en-GB" dirty="0" smtClean="0"/>
              <a:t> o </a:t>
            </a:r>
            <a:r>
              <a:rPr lang="en-GB" altLang="en-GB" dirty="0" err="1" smtClean="0"/>
              <a:t>Feddylfryd</a:t>
            </a:r>
            <a:r>
              <a:rPr lang="en-GB" altLang="en-GB" dirty="0" smtClean="0"/>
              <a:t> </a:t>
            </a:r>
            <a:r>
              <a:rPr lang="en-GB" altLang="en-GB" dirty="0" err="1" smtClean="0"/>
              <a:t>Twf</a:t>
            </a:r>
            <a:r>
              <a:rPr lang="en-GB" altLang="en-GB" dirty="0" smtClean="0"/>
              <a:t> </a:t>
            </a:r>
            <a:r>
              <a:rPr lang="en-GB" altLang="en-GB" dirty="0" err="1" smtClean="0"/>
              <a:t>ymysg</a:t>
            </a:r>
            <a:r>
              <a:rPr lang="en-GB" altLang="en-GB" dirty="0" smtClean="0"/>
              <a:t> </a:t>
            </a:r>
            <a:r>
              <a:rPr lang="en-GB" altLang="en-GB" dirty="0" err="1" smtClean="0"/>
              <a:t>disgyblion</a:t>
            </a:r>
            <a:r>
              <a:rPr lang="en-GB" altLang="en-GB" dirty="0" smtClean="0"/>
              <a:t> a staff.</a:t>
            </a:r>
          </a:p>
          <a:p>
            <a:endParaRPr lang="en-GB" altLang="en-GB" dirty="0" smtClean="0"/>
          </a:p>
          <a:p>
            <a:r>
              <a:rPr lang="en-GB" altLang="en-GB" dirty="0" err="1" smtClean="0"/>
              <a:t>Ceisio</a:t>
            </a:r>
            <a:r>
              <a:rPr lang="en-GB" altLang="en-GB" dirty="0" smtClean="0"/>
              <a:t> </a:t>
            </a:r>
            <a:r>
              <a:rPr lang="en-GB" altLang="en-GB" dirty="0" err="1" smtClean="0"/>
              <a:t>newid</a:t>
            </a:r>
            <a:r>
              <a:rPr lang="en-GB" altLang="en-GB" dirty="0" smtClean="0"/>
              <a:t> y </a:t>
            </a:r>
            <a:r>
              <a:rPr lang="en-GB" altLang="en-GB" dirty="0" err="1" smtClean="0"/>
              <a:t>ffordd</a:t>
            </a:r>
            <a:r>
              <a:rPr lang="en-GB" altLang="en-GB" dirty="0" smtClean="0"/>
              <a:t> </a:t>
            </a:r>
            <a:r>
              <a:rPr lang="en-GB" altLang="en-GB" dirty="0" err="1" smtClean="0"/>
              <a:t>mae</a:t>
            </a:r>
            <a:r>
              <a:rPr lang="en-GB" altLang="en-GB" dirty="0" smtClean="0"/>
              <a:t> plant </a:t>
            </a:r>
            <a:r>
              <a:rPr lang="en-GB" altLang="en-GB" dirty="0" err="1" smtClean="0"/>
              <a:t>yn</a:t>
            </a:r>
            <a:r>
              <a:rPr lang="en-GB" altLang="en-GB" dirty="0" smtClean="0"/>
              <a:t> </a:t>
            </a:r>
            <a:r>
              <a:rPr lang="en-GB" altLang="en-GB" dirty="0" err="1" smtClean="0"/>
              <a:t>meddwl</a:t>
            </a:r>
            <a:r>
              <a:rPr lang="en-GB" altLang="en-GB" dirty="0" smtClean="0"/>
              <a:t> am </a:t>
            </a:r>
            <a:r>
              <a:rPr lang="en-GB" altLang="en-GB" dirty="0" err="1" smtClean="0"/>
              <a:t>eu</a:t>
            </a:r>
            <a:r>
              <a:rPr lang="en-GB" altLang="en-GB" dirty="0" smtClean="0"/>
              <a:t> </a:t>
            </a:r>
            <a:r>
              <a:rPr lang="en-GB" altLang="en-GB" dirty="0" err="1" smtClean="0"/>
              <a:t>tasgau</a:t>
            </a:r>
            <a:r>
              <a:rPr lang="en-GB" altLang="en-GB" dirty="0" smtClean="0"/>
              <a:t>, </a:t>
            </a:r>
            <a:r>
              <a:rPr lang="en-GB" altLang="en-GB" dirty="0" err="1" smtClean="0"/>
              <a:t>gwaith</a:t>
            </a:r>
            <a:r>
              <a:rPr lang="en-GB" altLang="en-GB" dirty="0" smtClean="0"/>
              <a:t> ac </a:t>
            </a:r>
            <a:r>
              <a:rPr lang="en-GB" altLang="en-GB" dirty="0" err="1" smtClean="0"/>
              <a:t>unrhyw</a:t>
            </a:r>
            <a:r>
              <a:rPr lang="en-GB" altLang="en-GB" dirty="0" smtClean="0"/>
              <a:t> her.</a:t>
            </a:r>
          </a:p>
          <a:p>
            <a:endParaRPr lang="en-GB" altLang="en-GB" dirty="0" smtClean="0"/>
          </a:p>
          <a:p>
            <a:r>
              <a:rPr lang="en-GB" altLang="en-GB" dirty="0" err="1" smtClean="0"/>
              <a:t>Gosod</a:t>
            </a:r>
            <a:r>
              <a:rPr lang="en-GB" altLang="en-GB" dirty="0"/>
              <a:t> </a:t>
            </a:r>
            <a:r>
              <a:rPr lang="en-GB" altLang="en-GB" dirty="0" err="1" smtClean="0"/>
              <a:t>heriau</a:t>
            </a:r>
            <a:r>
              <a:rPr lang="en-GB" altLang="en-GB" dirty="0" smtClean="0"/>
              <a:t> </a:t>
            </a:r>
            <a:r>
              <a:rPr lang="en-GB" altLang="en-GB" dirty="0" err="1" smtClean="0"/>
              <a:t>fel</a:t>
            </a:r>
            <a:r>
              <a:rPr lang="en-GB" altLang="en-GB" dirty="0" smtClean="0"/>
              <a:t> </a:t>
            </a:r>
            <a:r>
              <a:rPr lang="en-GB" altLang="en-GB" dirty="0" err="1" smtClean="0"/>
              <a:t>eu</a:t>
            </a:r>
            <a:r>
              <a:rPr lang="en-GB" altLang="en-GB" dirty="0" smtClean="0"/>
              <a:t> bod </a:t>
            </a:r>
            <a:r>
              <a:rPr lang="en-GB" altLang="en-GB" dirty="0" err="1" smtClean="0"/>
              <a:t>yn</a:t>
            </a:r>
            <a:r>
              <a:rPr lang="en-GB" altLang="en-GB" dirty="0" smtClean="0"/>
              <a:t> </a:t>
            </a:r>
            <a:r>
              <a:rPr lang="en-GB" altLang="en-GB" dirty="0" err="1" smtClean="0"/>
              <a:t>cael</a:t>
            </a:r>
            <a:r>
              <a:rPr lang="en-GB" altLang="en-GB" dirty="0" smtClean="0"/>
              <a:t> </a:t>
            </a:r>
            <a:r>
              <a:rPr lang="en-GB" altLang="en-GB" dirty="0" err="1" smtClean="0"/>
              <a:t>cyfleoedd</a:t>
            </a:r>
            <a:r>
              <a:rPr lang="en-GB" altLang="en-GB" dirty="0" smtClean="0"/>
              <a:t> </a:t>
            </a:r>
            <a:r>
              <a:rPr lang="en-GB" altLang="en-GB" dirty="0" err="1" smtClean="0"/>
              <a:t>i</a:t>
            </a:r>
            <a:r>
              <a:rPr lang="en-GB" altLang="en-GB" dirty="0" smtClean="0"/>
              <a:t> </a:t>
            </a:r>
            <a:r>
              <a:rPr lang="en-GB" altLang="en-GB" dirty="0" err="1" smtClean="0"/>
              <a:t>wella</a:t>
            </a:r>
            <a:r>
              <a:rPr lang="en-GB" altLang="en-GB" dirty="0" smtClean="0"/>
              <a:t> a </a:t>
            </a:r>
            <a:r>
              <a:rPr lang="en-GB" altLang="en-GB" dirty="0" err="1" smtClean="0"/>
              <a:t>datblygu</a:t>
            </a:r>
            <a:r>
              <a:rPr lang="en-GB" altLang="en-GB" dirty="0" smtClean="0"/>
              <a:t>. Codi'r "bar".</a:t>
            </a:r>
          </a:p>
          <a:p>
            <a:endParaRPr lang="en-GB" altLang="en-GB" dirty="0" smtClean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4810" y="931069"/>
            <a:ext cx="1081179" cy="1081179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sp>
        <p:nvSpPr>
          <p:cNvPr id="6" name="Oval 5"/>
          <p:cNvSpPr/>
          <p:nvPr/>
        </p:nvSpPr>
        <p:spPr>
          <a:xfrm>
            <a:off x="10055703" y="982132"/>
            <a:ext cx="1298095" cy="979057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numCol="1" rtlCol="0" anchor="ctr"/>
          <a:lstStyle/>
          <a:p>
            <a:pPr algn="ctr"/>
            <a:endParaRPr lang="en-GB" altLang="en-GB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333232" y="1100142"/>
            <a:ext cx="743035" cy="743035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2123966" y="1130394"/>
            <a:ext cx="7643759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000" b="1" dirty="0" err="1" smtClean="0">
                <a:ln w="22225">
                  <a:solidFill>
                    <a:schemeClr val="tx1"/>
                  </a:solidFill>
                  <a:prstDash val="solid"/>
                </a:ln>
                <a:solidFill>
                  <a:srgbClr val="00B050"/>
                </a:solidFill>
                <a:latin typeface="SassoonPrimaryInfant" pitchFamily="2" charset="0"/>
              </a:rPr>
              <a:t>Lansio</a:t>
            </a:r>
            <a:r>
              <a:rPr lang="en-US" sz="4000" b="1" dirty="0" smtClean="0">
                <a:ln w="22225">
                  <a:solidFill>
                    <a:schemeClr val="tx1"/>
                  </a:solidFill>
                  <a:prstDash val="solid"/>
                </a:ln>
                <a:solidFill>
                  <a:srgbClr val="00B050"/>
                </a:solidFill>
                <a:latin typeface="SassoonPrimaryInfant" pitchFamily="2" charset="0"/>
              </a:rPr>
              <a:t> </a:t>
            </a:r>
            <a:r>
              <a:rPr lang="en-US" sz="4000" b="1" dirty="0" err="1" smtClean="0">
                <a:ln w="22225">
                  <a:solidFill>
                    <a:schemeClr val="tx1"/>
                  </a:solidFill>
                  <a:prstDash val="solid"/>
                </a:ln>
                <a:solidFill>
                  <a:srgbClr val="00B050"/>
                </a:solidFill>
                <a:latin typeface="SassoonPrimaryInfant" pitchFamily="2" charset="0"/>
              </a:rPr>
              <a:t>Prosiect</a:t>
            </a:r>
            <a:r>
              <a:rPr lang="en-US" sz="4000" b="1" dirty="0" smtClean="0">
                <a:ln w="22225">
                  <a:solidFill>
                    <a:schemeClr val="tx1"/>
                  </a:solidFill>
                  <a:prstDash val="solid"/>
                </a:ln>
                <a:solidFill>
                  <a:srgbClr val="00B050"/>
                </a:solidFill>
                <a:latin typeface="SassoonPrimaryInfant" pitchFamily="2" charset="0"/>
              </a:rPr>
              <a:t> </a:t>
            </a:r>
            <a:r>
              <a:rPr lang="en-US" sz="4000" b="1" dirty="0" err="1" smtClean="0">
                <a:ln w="22225">
                  <a:solidFill>
                    <a:schemeClr val="tx1"/>
                  </a:solidFill>
                  <a:prstDash val="solid"/>
                </a:ln>
                <a:solidFill>
                  <a:srgbClr val="00B050"/>
                </a:solidFill>
                <a:latin typeface="SassoonPrimaryInfant" pitchFamily="2" charset="0"/>
              </a:rPr>
              <a:t>Meddylfryd</a:t>
            </a:r>
            <a:r>
              <a:rPr lang="en-US" sz="4000" b="1" dirty="0" smtClean="0">
                <a:ln w="22225">
                  <a:solidFill>
                    <a:schemeClr val="tx1"/>
                  </a:solidFill>
                  <a:prstDash val="solid"/>
                </a:ln>
                <a:solidFill>
                  <a:srgbClr val="00B050"/>
                </a:solidFill>
                <a:latin typeface="SassoonPrimaryInfant" pitchFamily="2" charset="0"/>
              </a:rPr>
              <a:t> </a:t>
            </a:r>
            <a:r>
              <a:rPr lang="en-US" sz="4000" b="1" dirty="0" err="1" smtClean="0">
                <a:ln w="22225">
                  <a:solidFill>
                    <a:schemeClr val="tx1"/>
                  </a:solidFill>
                  <a:prstDash val="solid"/>
                </a:ln>
                <a:solidFill>
                  <a:srgbClr val="00B050"/>
                </a:solidFill>
                <a:latin typeface="SassoonPrimaryInfant" pitchFamily="2" charset="0"/>
              </a:rPr>
              <a:t>Twf</a:t>
            </a:r>
            <a:endParaRPr lang="en-US" sz="4000" b="1" cap="none" spc="0" dirty="0">
              <a:ln w="22225">
                <a:solidFill>
                  <a:schemeClr val="tx1"/>
                </a:solidFill>
                <a:prstDash val="solid"/>
              </a:ln>
              <a:solidFill>
                <a:srgbClr val="00B050"/>
              </a:solidFill>
              <a:effectLst/>
              <a:latin typeface="SassoonPrimaryInfant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555341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8500" y="571500"/>
            <a:ext cx="5715000" cy="571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320525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0" t="877" r="840" b="1"/>
          <a:stretch/>
        </p:blipFill>
        <p:spPr>
          <a:xfrm>
            <a:off x="1652338" y="930441"/>
            <a:ext cx="8887326" cy="5041733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323141888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6387" y="885825"/>
            <a:ext cx="9039225" cy="5086350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236421873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0675" y="904875"/>
            <a:ext cx="9010650" cy="5048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625390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7825" y="895350"/>
            <a:ext cx="8896350" cy="5067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191888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 smtClean="0"/>
              <a:t>Cefndir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err="1" smtClean="0"/>
              <a:t>Llanrwst</a:t>
            </a:r>
            <a:endParaRPr lang="en-GB" dirty="0" smtClean="0"/>
          </a:p>
          <a:p>
            <a:r>
              <a:rPr lang="en-GB" dirty="0" err="1" smtClean="0"/>
              <a:t>Ysgol</a:t>
            </a:r>
            <a:r>
              <a:rPr lang="en-GB" dirty="0" smtClean="0"/>
              <a:t> </a:t>
            </a:r>
            <a:r>
              <a:rPr lang="en-GB" dirty="0" err="1" smtClean="0"/>
              <a:t>drefol</a:t>
            </a:r>
            <a:endParaRPr lang="en-GB" dirty="0" smtClean="0"/>
          </a:p>
          <a:p>
            <a:r>
              <a:rPr lang="en-GB" dirty="0"/>
              <a:t>340 o </a:t>
            </a:r>
            <a:r>
              <a:rPr lang="en-GB" dirty="0" err="1"/>
              <a:t>ddisgyblion</a:t>
            </a:r>
            <a:r>
              <a:rPr lang="en-GB" dirty="0"/>
              <a:t> (</a:t>
            </a:r>
            <a:r>
              <a:rPr lang="en-GB" dirty="0" err="1"/>
              <a:t>bandio</a:t>
            </a:r>
            <a:r>
              <a:rPr lang="en-GB" dirty="0"/>
              <a:t> </a:t>
            </a:r>
            <a:r>
              <a:rPr lang="en-GB" dirty="0" err="1"/>
              <a:t>oedran</a:t>
            </a:r>
            <a:r>
              <a:rPr lang="en-GB" dirty="0"/>
              <a:t>)</a:t>
            </a:r>
          </a:p>
          <a:p>
            <a:r>
              <a:rPr lang="en-GB" dirty="0" err="1"/>
              <a:t>Ysgol</a:t>
            </a:r>
            <a:r>
              <a:rPr lang="en-GB" dirty="0"/>
              <a:t> </a:t>
            </a:r>
            <a:r>
              <a:rPr lang="en-GB" dirty="0" err="1" smtClean="0"/>
              <a:t>categori</a:t>
            </a:r>
            <a:r>
              <a:rPr lang="en-GB" dirty="0" smtClean="0"/>
              <a:t> </a:t>
            </a:r>
            <a:r>
              <a:rPr lang="en-GB" dirty="0"/>
              <a:t>1 </a:t>
            </a:r>
          </a:p>
          <a:p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4811" y="799697"/>
            <a:ext cx="1081179" cy="1081179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sp>
        <p:nvSpPr>
          <p:cNvPr id="5" name="Oval 4"/>
          <p:cNvSpPr/>
          <p:nvPr/>
        </p:nvSpPr>
        <p:spPr>
          <a:xfrm>
            <a:off x="10139094" y="750319"/>
            <a:ext cx="1298095" cy="979057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numCol="1" rtlCol="0" anchor="ctr"/>
          <a:lstStyle/>
          <a:p>
            <a:pPr algn="ctr"/>
            <a:endParaRPr lang="en-GB" altLang="en-GB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416623" y="868329"/>
            <a:ext cx="743035" cy="7430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47397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2315" y="1618623"/>
            <a:ext cx="10499737" cy="36913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33342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51748" y="1684420"/>
            <a:ext cx="6021136" cy="4515852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2836941" y="857678"/>
            <a:ext cx="6250750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000" b="1" dirty="0" err="1" smtClean="0">
                <a:ln w="22225">
                  <a:solidFill>
                    <a:schemeClr val="tx1"/>
                  </a:solidFill>
                  <a:prstDash val="solid"/>
                </a:ln>
                <a:solidFill>
                  <a:srgbClr val="00B050"/>
                </a:solidFill>
                <a:latin typeface="SassoonPrimaryInfant" pitchFamily="2" charset="0"/>
              </a:rPr>
              <a:t>Diwrnod</a:t>
            </a:r>
            <a:r>
              <a:rPr lang="en-US" sz="4000" b="1" dirty="0" smtClean="0">
                <a:ln w="22225">
                  <a:solidFill>
                    <a:schemeClr val="tx1"/>
                  </a:solidFill>
                  <a:prstDash val="solid"/>
                </a:ln>
                <a:solidFill>
                  <a:srgbClr val="00B050"/>
                </a:solidFill>
                <a:latin typeface="SassoonPrimaryInfant" pitchFamily="2" charset="0"/>
              </a:rPr>
              <a:t> </a:t>
            </a:r>
            <a:r>
              <a:rPr lang="en-US" sz="4000" b="1" dirty="0" err="1" smtClean="0">
                <a:ln w="22225">
                  <a:solidFill>
                    <a:schemeClr val="tx1"/>
                  </a:solidFill>
                  <a:prstDash val="solid"/>
                </a:ln>
                <a:solidFill>
                  <a:srgbClr val="00B050"/>
                </a:solidFill>
                <a:latin typeface="SassoonPrimaryInfant" pitchFamily="2" charset="0"/>
              </a:rPr>
              <a:t>Meddylfryd</a:t>
            </a:r>
            <a:r>
              <a:rPr lang="en-US" sz="4000" b="1" dirty="0" smtClean="0">
                <a:ln w="22225">
                  <a:solidFill>
                    <a:schemeClr val="tx1"/>
                  </a:solidFill>
                  <a:prstDash val="solid"/>
                </a:ln>
                <a:solidFill>
                  <a:srgbClr val="00B050"/>
                </a:solidFill>
                <a:latin typeface="SassoonPrimaryInfant" pitchFamily="2" charset="0"/>
              </a:rPr>
              <a:t> </a:t>
            </a:r>
            <a:r>
              <a:rPr lang="en-US" sz="4000" b="1" dirty="0" err="1" smtClean="0">
                <a:ln w="22225">
                  <a:solidFill>
                    <a:schemeClr val="tx1"/>
                  </a:solidFill>
                  <a:prstDash val="solid"/>
                </a:ln>
                <a:solidFill>
                  <a:srgbClr val="00B050"/>
                </a:solidFill>
                <a:latin typeface="SassoonPrimaryInfant" pitchFamily="2" charset="0"/>
              </a:rPr>
              <a:t>Twf</a:t>
            </a:r>
            <a:r>
              <a:rPr lang="en-US" sz="4000" b="1" dirty="0" smtClean="0">
                <a:ln w="22225">
                  <a:solidFill>
                    <a:schemeClr val="tx1"/>
                  </a:solidFill>
                  <a:prstDash val="solid"/>
                </a:ln>
                <a:solidFill>
                  <a:srgbClr val="00B050"/>
                </a:solidFill>
                <a:latin typeface="SassoonPrimaryInfant" pitchFamily="2" charset="0"/>
              </a:rPr>
              <a:t>!</a:t>
            </a:r>
            <a:endParaRPr lang="en-US" sz="4000" b="1" cap="none" spc="0" dirty="0">
              <a:ln w="22225">
                <a:solidFill>
                  <a:schemeClr val="tx1"/>
                </a:solidFill>
                <a:prstDash val="solid"/>
              </a:ln>
              <a:solidFill>
                <a:srgbClr val="00B050"/>
              </a:solidFill>
              <a:effectLst/>
              <a:latin typeface="SassoonPrimaryInfant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8565027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7309" y="733924"/>
            <a:ext cx="5354053" cy="5354053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1082555" y="1146436"/>
            <a:ext cx="2218877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000" b="1" dirty="0" err="1" smtClean="0">
                <a:ln w="22225">
                  <a:solidFill>
                    <a:schemeClr val="tx1"/>
                  </a:solidFill>
                  <a:prstDash val="solid"/>
                </a:ln>
                <a:solidFill>
                  <a:srgbClr val="00B050"/>
                </a:solidFill>
                <a:latin typeface="SassoonPrimaryInfant" pitchFamily="2" charset="0"/>
              </a:rPr>
              <a:t>Heriau’r</a:t>
            </a:r>
            <a:endParaRPr lang="en-US" sz="4000" b="1" dirty="0" smtClean="0">
              <a:ln w="22225">
                <a:solidFill>
                  <a:schemeClr val="tx1"/>
                </a:solidFill>
                <a:prstDash val="solid"/>
              </a:ln>
              <a:solidFill>
                <a:srgbClr val="00B050"/>
              </a:solidFill>
              <a:latin typeface="SassoonPrimaryInfant" pitchFamily="2" charset="0"/>
            </a:endParaRPr>
          </a:p>
          <a:p>
            <a:pPr algn="ctr"/>
            <a:r>
              <a:rPr lang="en-US" sz="4000" b="1" cap="none" spc="0" dirty="0" err="1" smtClean="0">
                <a:ln w="22225">
                  <a:solidFill>
                    <a:schemeClr val="tx1"/>
                  </a:solidFill>
                  <a:prstDash val="solid"/>
                </a:ln>
                <a:solidFill>
                  <a:srgbClr val="00B050"/>
                </a:solidFill>
                <a:effectLst/>
                <a:latin typeface="SassoonPrimaryInfant" pitchFamily="2" charset="0"/>
              </a:rPr>
              <a:t>Diwrnod</a:t>
            </a:r>
            <a:endParaRPr lang="en-US" sz="4000" b="1" cap="none" spc="0" dirty="0">
              <a:ln w="22225">
                <a:solidFill>
                  <a:schemeClr val="tx1"/>
                </a:solidFill>
                <a:prstDash val="solid"/>
              </a:ln>
              <a:solidFill>
                <a:srgbClr val="00B050"/>
              </a:solidFill>
              <a:effectLst/>
              <a:latin typeface="SassoonPrimaryInfant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9334289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7720"/>
          <a:stretch/>
        </p:blipFill>
        <p:spPr>
          <a:xfrm>
            <a:off x="4246145" y="914399"/>
            <a:ext cx="5143500" cy="4957011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1082555" y="1146436"/>
            <a:ext cx="2218877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000" b="1" dirty="0" err="1" smtClean="0">
                <a:ln w="22225">
                  <a:solidFill>
                    <a:schemeClr val="tx1"/>
                  </a:solidFill>
                  <a:prstDash val="solid"/>
                </a:ln>
                <a:solidFill>
                  <a:srgbClr val="00B050"/>
                </a:solidFill>
                <a:latin typeface="SassoonPrimaryInfant" pitchFamily="2" charset="0"/>
              </a:rPr>
              <a:t>Heriau’r</a:t>
            </a:r>
            <a:endParaRPr lang="en-US" sz="4000" b="1" dirty="0" smtClean="0">
              <a:ln w="22225">
                <a:solidFill>
                  <a:schemeClr val="tx1"/>
                </a:solidFill>
                <a:prstDash val="solid"/>
              </a:ln>
              <a:solidFill>
                <a:srgbClr val="00B050"/>
              </a:solidFill>
              <a:latin typeface="SassoonPrimaryInfant" pitchFamily="2" charset="0"/>
            </a:endParaRPr>
          </a:p>
          <a:p>
            <a:pPr algn="ctr"/>
            <a:r>
              <a:rPr lang="en-US" sz="4000" b="1" cap="none" spc="0" dirty="0" err="1" smtClean="0">
                <a:ln w="22225">
                  <a:solidFill>
                    <a:schemeClr val="tx1"/>
                  </a:solidFill>
                  <a:prstDash val="solid"/>
                </a:ln>
                <a:solidFill>
                  <a:srgbClr val="00B050"/>
                </a:solidFill>
                <a:effectLst/>
                <a:latin typeface="SassoonPrimaryInfant" pitchFamily="2" charset="0"/>
              </a:rPr>
              <a:t>Diwrnod</a:t>
            </a:r>
            <a:endParaRPr lang="en-US" sz="4000" b="1" cap="none" spc="0" dirty="0">
              <a:ln w="22225">
                <a:solidFill>
                  <a:schemeClr val="tx1"/>
                </a:solidFill>
                <a:prstDash val="solid"/>
              </a:ln>
              <a:solidFill>
                <a:srgbClr val="00B050"/>
              </a:solidFill>
              <a:effectLst/>
              <a:latin typeface="SassoonPrimaryInfant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7987168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41558" y="729916"/>
            <a:ext cx="7154778" cy="5366084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1082555" y="1146436"/>
            <a:ext cx="2218877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000" b="1" dirty="0" err="1" smtClean="0">
                <a:ln w="22225">
                  <a:solidFill>
                    <a:schemeClr val="tx1"/>
                  </a:solidFill>
                  <a:prstDash val="solid"/>
                </a:ln>
                <a:solidFill>
                  <a:srgbClr val="00B050"/>
                </a:solidFill>
                <a:latin typeface="SassoonPrimaryInfant" pitchFamily="2" charset="0"/>
              </a:rPr>
              <a:t>Heriau’r</a:t>
            </a:r>
            <a:endParaRPr lang="en-US" sz="4000" b="1" dirty="0" smtClean="0">
              <a:ln w="22225">
                <a:solidFill>
                  <a:schemeClr val="tx1"/>
                </a:solidFill>
                <a:prstDash val="solid"/>
              </a:ln>
              <a:solidFill>
                <a:srgbClr val="00B050"/>
              </a:solidFill>
              <a:latin typeface="SassoonPrimaryInfant" pitchFamily="2" charset="0"/>
            </a:endParaRPr>
          </a:p>
          <a:p>
            <a:pPr algn="ctr"/>
            <a:r>
              <a:rPr lang="en-US" sz="4000" b="1" cap="none" spc="0" dirty="0" err="1" smtClean="0">
                <a:ln w="22225">
                  <a:solidFill>
                    <a:schemeClr val="tx1"/>
                  </a:solidFill>
                  <a:prstDash val="solid"/>
                </a:ln>
                <a:solidFill>
                  <a:srgbClr val="00B050"/>
                </a:solidFill>
                <a:effectLst/>
                <a:latin typeface="SassoonPrimaryInfant" pitchFamily="2" charset="0"/>
              </a:rPr>
              <a:t>Diwrnod</a:t>
            </a:r>
            <a:endParaRPr lang="en-US" sz="4000" b="1" cap="none" spc="0" dirty="0">
              <a:ln w="22225">
                <a:solidFill>
                  <a:schemeClr val="tx1"/>
                </a:solidFill>
                <a:prstDash val="solid"/>
              </a:ln>
              <a:solidFill>
                <a:srgbClr val="00B050"/>
              </a:solidFill>
              <a:effectLst/>
              <a:latin typeface="SassoonPrimaryInfant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538646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41432" y="1848853"/>
            <a:ext cx="4359442" cy="4359442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4873" y="1892967"/>
            <a:ext cx="4315328" cy="4315328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2767621" y="785608"/>
            <a:ext cx="588674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 err="1" smtClean="0">
                <a:ln w="22225">
                  <a:solidFill>
                    <a:schemeClr val="tx1"/>
                  </a:solidFill>
                  <a:prstDash val="solid"/>
                </a:ln>
                <a:solidFill>
                  <a:srgbClr val="00B050"/>
                </a:solidFill>
                <a:latin typeface="SassoonPrimaryInfant" pitchFamily="2" charset="0"/>
              </a:rPr>
              <a:t>Meithrin</a:t>
            </a:r>
            <a:r>
              <a:rPr lang="en-US" sz="5400" b="1" dirty="0" smtClean="0">
                <a:ln w="22225">
                  <a:solidFill>
                    <a:schemeClr val="tx1"/>
                  </a:solidFill>
                  <a:prstDash val="solid"/>
                </a:ln>
                <a:solidFill>
                  <a:srgbClr val="00B050"/>
                </a:solidFill>
                <a:latin typeface="SassoonPrimaryInfant" pitchFamily="2" charset="0"/>
              </a:rPr>
              <a:t> / </a:t>
            </a:r>
            <a:r>
              <a:rPr lang="en-US" sz="5400" b="1" dirty="0" err="1" smtClean="0">
                <a:ln w="22225">
                  <a:solidFill>
                    <a:schemeClr val="tx1"/>
                  </a:solidFill>
                  <a:prstDash val="solid"/>
                </a:ln>
                <a:solidFill>
                  <a:srgbClr val="00B050"/>
                </a:solidFill>
                <a:latin typeface="SassoonPrimaryInfant" pitchFamily="2" charset="0"/>
              </a:rPr>
              <a:t>Derbyn</a:t>
            </a:r>
            <a:endParaRPr lang="en-US" sz="5400" b="1" cap="none" spc="0" dirty="0">
              <a:ln w="22225">
                <a:solidFill>
                  <a:schemeClr val="tx1"/>
                </a:solidFill>
                <a:prstDash val="solid"/>
              </a:ln>
              <a:solidFill>
                <a:srgbClr val="00B050"/>
              </a:solidFill>
              <a:effectLst/>
              <a:latin typeface="SassoonPrimaryInfant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9369781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0505" y="733927"/>
            <a:ext cx="5394158" cy="53941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30558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54542" y="1943601"/>
            <a:ext cx="5715000" cy="428625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3119259" y="785608"/>
            <a:ext cx="518347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 err="1" smtClean="0">
                <a:ln w="22225">
                  <a:solidFill>
                    <a:schemeClr val="tx1"/>
                  </a:solidFill>
                  <a:prstDash val="solid"/>
                </a:ln>
                <a:solidFill>
                  <a:srgbClr val="00B050"/>
                </a:solidFill>
                <a:latin typeface="SassoonPrimaryInfant" pitchFamily="2" charset="0"/>
              </a:rPr>
              <a:t>Blwyddyn</a:t>
            </a:r>
            <a:r>
              <a:rPr lang="en-US" sz="5400" b="1" dirty="0" smtClean="0">
                <a:ln w="22225">
                  <a:solidFill>
                    <a:schemeClr val="tx1"/>
                  </a:solidFill>
                  <a:prstDash val="solid"/>
                </a:ln>
                <a:solidFill>
                  <a:srgbClr val="00B050"/>
                </a:solidFill>
                <a:latin typeface="SassoonPrimaryInfant" pitchFamily="2" charset="0"/>
              </a:rPr>
              <a:t> 1 a 2</a:t>
            </a:r>
            <a:endParaRPr lang="en-US" sz="5400" b="1" cap="none" spc="0" dirty="0">
              <a:ln w="22225">
                <a:solidFill>
                  <a:schemeClr val="tx1"/>
                </a:solidFill>
                <a:prstDash val="solid"/>
              </a:ln>
              <a:solidFill>
                <a:srgbClr val="00B050"/>
              </a:solidFill>
              <a:effectLst/>
              <a:latin typeface="SassoonPrimaryInfant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8007582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3119259" y="785608"/>
            <a:ext cx="518347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 err="1" smtClean="0">
                <a:ln w="22225">
                  <a:solidFill>
                    <a:schemeClr val="tx1"/>
                  </a:solidFill>
                  <a:prstDash val="solid"/>
                </a:ln>
                <a:solidFill>
                  <a:srgbClr val="00B050"/>
                </a:solidFill>
                <a:latin typeface="SassoonPrimaryInfant" pitchFamily="2" charset="0"/>
              </a:rPr>
              <a:t>Blwyddyn</a:t>
            </a:r>
            <a:r>
              <a:rPr lang="en-US" sz="5400" b="1" dirty="0" smtClean="0">
                <a:ln w="22225">
                  <a:solidFill>
                    <a:schemeClr val="tx1"/>
                  </a:solidFill>
                  <a:prstDash val="solid"/>
                </a:ln>
                <a:solidFill>
                  <a:srgbClr val="00B050"/>
                </a:solidFill>
                <a:latin typeface="SassoonPrimaryInfant" pitchFamily="2" charset="0"/>
              </a:rPr>
              <a:t> 3 a 4</a:t>
            </a:r>
            <a:endParaRPr lang="en-US" sz="5400" b="1" cap="none" spc="0" dirty="0">
              <a:ln w="22225">
                <a:solidFill>
                  <a:schemeClr val="tx1"/>
                </a:solidFill>
                <a:prstDash val="solid"/>
              </a:ln>
              <a:solidFill>
                <a:srgbClr val="00B050"/>
              </a:solidFill>
              <a:effectLst/>
              <a:latin typeface="SassoonPrimaryInfant" pitchFamily="2" charset="0"/>
            </a:endParaRPr>
          </a:p>
        </p:txBody>
      </p:sp>
      <p:pic>
        <p:nvPicPr>
          <p:cNvPr id="4" name="Picture 2" descr="https://attachment.outlook.office.net/owa/aronj89@live.co.uk/service.svc/s/GetAttachmentThumbnail?id=AQMkADAwATM3ZmYAZS05YmQyLWUwMABhLTAwAi0wMAoARgAAAwWcfzp%2Bf3BPmvOHYiSnaHwHADHasbsG5hJOm%2B7hlqtO%2F28AAAIBDAAAADHasbsG5hJOm%2B7hlqtO%2F28AAACiI9CjAAAAARIAEACNI9i6W%2Br6SKaSPlor9HqO&amp;thumbnailType=2&amp;X-OWA-CANARY=OyO85Y1g2UC47qe4NR8qt3BU9QNXU9QYmq7jH1Cg1P4RO4wz0TL6Fufqa2wgXOzLowExYvuIk28.&amp;token=3f90d604-c877-4728-a56a-c98d758aebfb&amp;owa=outlook.live.com&amp;isc=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6206" y="1785488"/>
            <a:ext cx="5761121" cy="43208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9220291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3119259" y="785608"/>
            <a:ext cx="518347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 err="1" smtClean="0">
                <a:ln w="22225">
                  <a:solidFill>
                    <a:schemeClr val="tx1"/>
                  </a:solidFill>
                  <a:prstDash val="solid"/>
                </a:ln>
                <a:solidFill>
                  <a:srgbClr val="00B050"/>
                </a:solidFill>
                <a:latin typeface="SassoonPrimaryInfant" pitchFamily="2" charset="0"/>
              </a:rPr>
              <a:t>Blwyddyn</a:t>
            </a:r>
            <a:r>
              <a:rPr lang="en-US" sz="5400" b="1" dirty="0" smtClean="0">
                <a:ln w="22225">
                  <a:solidFill>
                    <a:schemeClr val="tx1"/>
                  </a:solidFill>
                  <a:prstDash val="solid"/>
                </a:ln>
                <a:solidFill>
                  <a:srgbClr val="00B050"/>
                </a:solidFill>
                <a:latin typeface="SassoonPrimaryInfant" pitchFamily="2" charset="0"/>
              </a:rPr>
              <a:t> 5 a 6</a:t>
            </a:r>
            <a:endParaRPr lang="en-US" sz="5400" b="1" cap="none" spc="0" dirty="0">
              <a:ln w="22225">
                <a:solidFill>
                  <a:schemeClr val="tx1"/>
                </a:solidFill>
                <a:prstDash val="solid"/>
              </a:ln>
              <a:solidFill>
                <a:srgbClr val="00B050"/>
              </a:solidFill>
              <a:effectLst/>
              <a:latin typeface="SassoonPrimaryInfant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24764" t="24148" r="11667" b="12026"/>
          <a:stretch/>
        </p:blipFill>
        <p:spPr>
          <a:xfrm>
            <a:off x="2133602" y="1708938"/>
            <a:ext cx="7980218" cy="45047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032867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 smtClean="0"/>
              <a:t>Matiau</a:t>
            </a:r>
            <a:r>
              <a:rPr lang="en-GB" dirty="0" smtClean="0"/>
              <a:t> </a:t>
            </a:r>
            <a:r>
              <a:rPr lang="en-GB" dirty="0" err="1" smtClean="0"/>
              <a:t>cwrw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 err="1" smtClean="0"/>
              <a:t>Mathau</a:t>
            </a:r>
            <a:r>
              <a:rPr lang="en-GB" dirty="0" smtClean="0"/>
              <a:t> </a:t>
            </a:r>
            <a:r>
              <a:rPr lang="en-GB" dirty="0" err="1" smtClean="0"/>
              <a:t>gwahanol</a:t>
            </a:r>
            <a:r>
              <a:rPr lang="en-GB" dirty="0" smtClean="0"/>
              <a:t> o </a:t>
            </a:r>
            <a:r>
              <a:rPr lang="en-GB" dirty="0" err="1" smtClean="0"/>
              <a:t>bobl</a:t>
            </a:r>
            <a:r>
              <a:rPr lang="en-GB" dirty="0" smtClean="0"/>
              <a:t>…</a:t>
            </a:r>
            <a:r>
              <a:rPr lang="en-GB" dirty="0" err="1" smtClean="0"/>
              <a:t>yn</a:t>
            </a:r>
            <a:r>
              <a:rPr lang="en-GB" dirty="0" smtClean="0"/>
              <a:t> </a:t>
            </a:r>
            <a:r>
              <a:rPr lang="en-GB" dirty="0" err="1" smtClean="0"/>
              <a:t>ol</a:t>
            </a:r>
            <a:r>
              <a:rPr lang="en-GB" dirty="0" smtClean="0"/>
              <a:t> </a:t>
            </a:r>
            <a:r>
              <a:rPr lang="en-GB" dirty="0" err="1" smtClean="0"/>
              <a:t>matiau</a:t>
            </a:r>
            <a:r>
              <a:rPr lang="en-GB" dirty="0" smtClean="0"/>
              <a:t> </a:t>
            </a:r>
            <a:r>
              <a:rPr lang="en-GB" dirty="0" err="1" smtClean="0"/>
              <a:t>cwrw</a:t>
            </a:r>
            <a:r>
              <a:rPr lang="en-GB" dirty="0" smtClean="0"/>
              <a:t>!</a:t>
            </a:r>
          </a:p>
          <a:p>
            <a:r>
              <a:rPr lang="en-GB" dirty="0" err="1" smtClean="0"/>
              <a:t>Rhai</a:t>
            </a:r>
            <a:r>
              <a:rPr lang="en-GB" dirty="0" smtClean="0"/>
              <a:t> </a:t>
            </a:r>
            <a:r>
              <a:rPr lang="en-GB" dirty="0" err="1" smtClean="0"/>
              <a:t>yn</a:t>
            </a:r>
            <a:r>
              <a:rPr lang="en-GB" dirty="0" smtClean="0"/>
              <a:t> </a:t>
            </a:r>
            <a:r>
              <a:rPr lang="en-GB" dirty="0" err="1" smtClean="0"/>
              <a:t>rhoi</a:t>
            </a:r>
            <a:r>
              <a:rPr lang="en-GB" dirty="0" smtClean="0"/>
              <a:t> </a:t>
            </a:r>
            <a:r>
              <a:rPr lang="en-GB" dirty="0" err="1" smtClean="0"/>
              <a:t>fyny</a:t>
            </a:r>
            <a:r>
              <a:rPr lang="en-GB" dirty="0" smtClean="0"/>
              <a:t> </a:t>
            </a:r>
            <a:r>
              <a:rPr lang="en-GB" dirty="0" err="1" smtClean="0"/>
              <a:t>cyn</a:t>
            </a:r>
            <a:r>
              <a:rPr lang="en-GB" dirty="0" smtClean="0"/>
              <a:t> trio</a:t>
            </a:r>
          </a:p>
          <a:p>
            <a:r>
              <a:rPr lang="en-GB" dirty="0" err="1" smtClean="0"/>
              <a:t>Rhai</a:t>
            </a:r>
            <a:r>
              <a:rPr lang="en-GB" dirty="0" smtClean="0"/>
              <a:t> </a:t>
            </a:r>
            <a:r>
              <a:rPr lang="en-GB" dirty="0" err="1" smtClean="0"/>
              <a:t>yn</a:t>
            </a:r>
            <a:r>
              <a:rPr lang="en-GB" dirty="0" smtClean="0"/>
              <a:t> trio </a:t>
            </a:r>
            <a:r>
              <a:rPr lang="en-GB" dirty="0" err="1" smtClean="0"/>
              <a:t>ond</a:t>
            </a:r>
            <a:r>
              <a:rPr lang="en-GB" dirty="0" smtClean="0"/>
              <a:t> </a:t>
            </a:r>
            <a:r>
              <a:rPr lang="en-GB" dirty="0" err="1" smtClean="0"/>
              <a:t>yn</a:t>
            </a:r>
            <a:r>
              <a:rPr lang="en-GB" dirty="0" smtClean="0"/>
              <a:t> </a:t>
            </a:r>
            <a:r>
              <a:rPr lang="en-GB" dirty="0" err="1" smtClean="0"/>
              <a:t>methu</a:t>
            </a:r>
            <a:r>
              <a:rPr lang="en-GB" dirty="0" smtClean="0"/>
              <a:t> </a:t>
            </a:r>
            <a:r>
              <a:rPr lang="en-GB" dirty="0" err="1" smtClean="0"/>
              <a:t>gan</a:t>
            </a:r>
            <a:r>
              <a:rPr lang="en-GB" dirty="0" smtClean="0"/>
              <a:t> </a:t>
            </a:r>
            <a:r>
              <a:rPr lang="en-GB" dirty="0" err="1" smtClean="0"/>
              <a:t>roi</a:t>
            </a:r>
            <a:r>
              <a:rPr lang="en-GB" dirty="0" smtClean="0"/>
              <a:t> </a:t>
            </a:r>
            <a:r>
              <a:rPr lang="en-GB" dirty="0" err="1" smtClean="0"/>
              <a:t>fyny</a:t>
            </a:r>
            <a:endParaRPr lang="en-GB" dirty="0" smtClean="0"/>
          </a:p>
          <a:p>
            <a:r>
              <a:rPr lang="en-GB" dirty="0" err="1" smtClean="0"/>
              <a:t>Rhai’n</a:t>
            </a:r>
            <a:r>
              <a:rPr lang="en-GB" dirty="0" smtClean="0"/>
              <a:t> </a:t>
            </a:r>
            <a:r>
              <a:rPr lang="en-GB" dirty="0" err="1" smtClean="0"/>
              <a:t>llwyddo</a:t>
            </a:r>
            <a:r>
              <a:rPr lang="en-GB" dirty="0" smtClean="0"/>
              <a:t> ac </a:t>
            </a:r>
            <a:r>
              <a:rPr lang="en-GB" dirty="0" err="1" smtClean="0"/>
              <a:t>yn</a:t>
            </a:r>
            <a:r>
              <a:rPr lang="en-GB" dirty="0" smtClean="0"/>
              <a:t> </a:t>
            </a:r>
            <a:r>
              <a:rPr lang="en-GB" dirty="0" err="1" smtClean="0"/>
              <a:t>bodloni</a:t>
            </a:r>
            <a:r>
              <a:rPr lang="en-GB" dirty="0" smtClean="0"/>
              <a:t> </a:t>
            </a:r>
            <a:r>
              <a:rPr lang="en-GB" dirty="0" err="1" smtClean="0"/>
              <a:t>ar</a:t>
            </a:r>
            <a:r>
              <a:rPr lang="en-GB" dirty="0" smtClean="0"/>
              <a:t> </a:t>
            </a:r>
            <a:r>
              <a:rPr lang="en-GB" dirty="0" err="1" smtClean="0"/>
              <a:t>hyn</a:t>
            </a:r>
            <a:endParaRPr lang="en-GB" dirty="0" smtClean="0"/>
          </a:p>
          <a:p>
            <a:r>
              <a:rPr lang="en-GB" dirty="0" err="1" smtClean="0"/>
              <a:t>Rhai</a:t>
            </a:r>
            <a:r>
              <a:rPr lang="en-GB" dirty="0" smtClean="0"/>
              <a:t> </a:t>
            </a:r>
            <a:r>
              <a:rPr lang="en-GB" dirty="0" err="1" smtClean="0"/>
              <a:t>yn</a:t>
            </a:r>
            <a:r>
              <a:rPr lang="en-GB" dirty="0" smtClean="0"/>
              <a:t> </a:t>
            </a:r>
            <a:r>
              <a:rPr lang="en-GB" dirty="0" err="1" smtClean="0"/>
              <a:t>llwyddo</a:t>
            </a:r>
            <a:r>
              <a:rPr lang="en-GB" dirty="0" smtClean="0"/>
              <a:t> ac </a:t>
            </a:r>
            <a:r>
              <a:rPr lang="en-GB" dirty="0" err="1" smtClean="0"/>
              <a:t>yn</a:t>
            </a:r>
            <a:r>
              <a:rPr lang="en-GB" dirty="0" smtClean="0"/>
              <a:t> trio </a:t>
            </a:r>
            <a:r>
              <a:rPr lang="en-GB" dirty="0" err="1" smtClean="0"/>
              <a:t>gyda</a:t>
            </a:r>
            <a:r>
              <a:rPr lang="en-GB" dirty="0" smtClean="0"/>
              <a:t> </a:t>
            </a:r>
            <a:r>
              <a:rPr lang="en-GB" dirty="0" err="1" smtClean="0"/>
              <a:t>mwy</a:t>
            </a:r>
            <a:r>
              <a:rPr lang="en-GB" dirty="0" smtClean="0"/>
              <a:t> o </a:t>
            </a:r>
            <a:r>
              <a:rPr lang="en-GB" dirty="0" err="1" smtClean="0"/>
              <a:t>fatiau</a:t>
            </a:r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4811" y="799697"/>
            <a:ext cx="1081179" cy="1081179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sp>
        <p:nvSpPr>
          <p:cNvPr id="5" name="Oval 4"/>
          <p:cNvSpPr/>
          <p:nvPr/>
        </p:nvSpPr>
        <p:spPr>
          <a:xfrm>
            <a:off x="10139094" y="750319"/>
            <a:ext cx="1298095" cy="979057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numCol="1" rtlCol="0" anchor="ctr"/>
          <a:lstStyle/>
          <a:p>
            <a:pPr algn="ctr"/>
            <a:endParaRPr lang="en-GB" altLang="en-GB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416623" y="868329"/>
            <a:ext cx="743035" cy="7430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50359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743297" y="1379167"/>
            <a:ext cx="4416914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400" b="1" dirty="0" err="1" smtClean="0">
                <a:ln w="22225">
                  <a:solidFill>
                    <a:schemeClr val="tx1"/>
                  </a:solidFill>
                  <a:prstDash val="solid"/>
                </a:ln>
                <a:solidFill>
                  <a:srgbClr val="00B050"/>
                </a:solidFill>
                <a:latin typeface="SassoonPrimaryInfant" pitchFamily="2" charset="0"/>
              </a:rPr>
              <a:t>Arddangosfeydd</a:t>
            </a:r>
            <a:endParaRPr lang="en-US" sz="4400" b="1" cap="none" spc="0" dirty="0">
              <a:ln w="22225">
                <a:solidFill>
                  <a:schemeClr val="tx1"/>
                </a:solidFill>
                <a:prstDash val="solid"/>
              </a:ln>
              <a:solidFill>
                <a:srgbClr val="00B050"/>
              </a:solidFill>
              <a:effectLst/>
              <a:latin typeface="SassoonPrimaryInfant" pitchFamily="2" charset="0"/>
            </a:endParaRPr>
          </a:p>
        </p:txBody>
      </p:sp>
      <p:pic>
        <p:nvPicPr>
          <p:cNvPr id="6146" name="Picture 2" descr="https://attachment.outlook.office.net/owa/aronj89@live.co.uk/service.svc/s/GetAttachmentThumbnail?id=AQMkADAwATM3ZmYAZS05YmQyLWUwMABhLTAwAi0wMAoARgAAAwWcfzp%2Bf3BPmvOHYiSnaHwHADHasbsG5hJOm%2B7hlqtO%2F28AAAIBDAAAADHasbsG5hJOm%2B7hlqtO%2F28AAACiI9CkAAAAARIAEADaLLIWGxqkTKlkIw7L%2Ff7y&amp;thumbnailType=2&amp;X-OWA-CANARY=X42RRn2V3UaGISLJ9ZmEB3BEvjBYU9QYk-XfN_6HAtsD_Tkixyo75wTeK6SJBreClRmgaZ0S7Fw.&amp;token=fe029868-31b3-454b-be58-9f50bd4d7e5c&amp;owa=outlook.live.com&amp;isc=1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75" r="7692"/>
          <a:stretch/>
        </p:blipFill>
        <p:spPr bwMode="auto">
          <a:xfrm>
            <a:off x="5470358" y="724721"/>
            <a:ext cx="4876800" cy="55939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9858104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577128" y="1365313"/>
            <a:ext cx="3557769" cy="144655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en-US" sz="4400" b="1" dirty="0" err="1" smtClean="0">
                <a:ln w="22225">
                  <a:solidFill>
                    <a:schemeClr val="tx1"/>
                  </a:solidFill>
                  <a:prstDash val="solid"/>
                </a:ln>
                <a:solidFill>
                  <a:srgbClr val="00B050"/>
                </a:solidFill>
                <a:latin typeface="SassoonPrimaryInfant" pitchFamily="2" charset="0"/>
              </a:rPr>
              <a:t>Sesiynau</a:t>
            </a:r>
            <a:r>
              <a:rPr lang="en-US" sz="4400" b="1" dirty="0" smtClean="0">
                <a:ln w="22225">
                  <a:solidFill>
                    <a:schemeClr val="tx1"/>
                  </a:solidFill>
                  <a:prstDash val="solid"/>
                </a:ln>
                <a:solidFill>
                  <a:srgbClr val="00B050"/>
                </a:solidFill>
                <a:latin typeface="SassoonPrimaryInfant" pitchFamily="2" charset="0"/>
              </a:rPr>
              <a:t> </a:t>
            </a:r>
          </a:p>
          <a:p>
            <a:r>
              <a:rPr lang="en-US" sz="4400" b="1" dirty="0" err="1" smtClean="0">
                <a:ln w="22225">
                  <a:solidFill>
                    <a:schemeClr val="tx1"/>
                  </a:solidFill>
                  <a:prstDash val="solid"/>
                </a:ln>
                <a:solidFill>
                  <a:srgbClr val="00B050"/>
                </a:solidFill>
                <a:latin typeface="SassoonPrimaryInfant" pitchFamily="2" charset="0"/>
              </a:rPr>
              <a:t>Pobl</a:t>
            </a:r>
            <a:r>
              <a:rPr lang="en-US" sz="4400" b="1" dirty="0" smtClean="0">
                <a:ln w="22225">
                  <a:solidFill>
                    <a:schemeClr val="tx1"/>
                  </a:solidFill>
                  <a:prstDash val="solid"/>
                </a:ln>
                <a:solidFill>
                  <a:srgbClr val="00B050"/>
                </a:solidFill>
                <a:latin typeface="SassoonPrimaryInfant" pitchFamily="2" charset="0"/>
              </a:rPr>
              <a:t> </a:t>
            </a:r>
            <a:r>
              <a:rPr lang="en-US" sz="4400" b="1" dirty="0" err="1" smtClean="0">
                <a:ln w="22225">
                  <a:solidFill>
                    <a:schemeClr val="tx1"/>
                  </a:solidFill>
                  <a:prstDash val="solid"/>
                </a:ln>
                <a:solidFill>
                  <a:srgbClr val="00B050"/>
                </a:solidFill>
                <a:latin typeface="SassoonPrimaryInfant" pitchFamily="2" charset="0"/>
              </a:rPr>
              <a:t>Gwyrdd</a:t>
            </a:r>
            <a:endParaRPr lang="en-US" sz="4400" b="1" cap="none" spc="0" dirty="0">
              <a:ln w="22225">
                <a:solidFill>
                  <a:schemeClr val="tx1"/>
                </a:solidFill>
                <a:prstDash val="solid"/>
              </a:ln>
              <a:solidFill>
                <a:srgbClr val="00B050"/>
              </a:solidFill>
              <a:effectLst/>
              <a:latin typeface="SassoonPrimaryInfant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51745" y="900544"/>
            <a:ext cx="6945745" cy="52093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63983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709255" y="1379167"/>
            <a:ext cx="7006534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en-US" sz="4400" b="1" dirty="0" err="1" smtClean="0">
                <a:ln w="22225">
                  <a:solidFill>
                    <a:schemeClr val="tx1"/>
                  </a:solidFill>
                  <a:prstDash val="solid"/>
                </a:ln>
                <a:solidFill>
                  <a:srgbClr val="00B050"/>
                </a:solidFill>
                <a:latin typeface="SassoonPrimaryInfant" pitchFamily="2" charset="0"/>
              </a:rPr>
              <a:t>Targedau</a:t>
            </a:r>
            <a:r>
              <a:rPr lang="en-US" sz="4400" b="1" dirty="0" smtClean="0">
                <a:ln w="22225">
                  <a:solidFill>
                    <a:schemeClr val="tx1"/>
                  </a:solidFill>
                  <a:prstDash val="solid"/>
                </a:ln>
                <a:solidFill>
                  <a:srgbClr val="00B050"/>
                </a:solidFill>
                <a:latin typeface="SassoonPrimaryInfant" pitchFamily="2" charset="0"/>
              </a:rPr>
              <a:t> </a:t>
            </a:r>
            <a:r>
              <a:rPr lang="en-US" sz="4400" b="1" dirty="0" err="1" smtClean="0">
                <a:ln w="22225">
                  <a:solidFill>
                    <a:schemeClr val="tx1"/>
                  </a:solidFill>
                  <a:prstDash val="solid"/>
                </a:ln>
                <a:solidFill>
                  <a:srgbClr val="00B050"/>
                </a:solidFill>
                <a:latin typeface="SassoonPrimaryInfant" pitchFamily="2" charset="0"/>
              </a:rPr>
              <a:t>Meddwl</a:t>
            </a:r>
            <a:r>
              <a:rPr lang="en-US" sz="4400" b="1" dirty="0" smtClean="0">
                <a:ln w="22225">
                  <a:solidFill>
                    <a:schemeClr val="tx1"/>
                  </a:solidFill>
                  <a:prstDash val="solid"/>
                </a:ln>
                <a:solidFill>
                  <a:srgbClr val="00B050"/>
                </a:solidFill>
                <a:latin typeface="SassoonPrimaryInfant" pitchFamily="2" charset="0"/>
              </a:rPr>
              <a:t> </a:t>
            </a:r>
            <a:r>
              <a:rPr lang="en-US" sz="4400" b="1" dirty="0" err="1" smtClean="0">
                <a:ln w="22225">
                  <a:solidFill>
                    <a:schemeClr val="tx1"/>
                  </a:solidFill>
                  <a:prstDash val="solid"/>
                </a:ln>
                <a:solidFill>
                  <a:srgbClr val="00B050"/>
                </a:solidFill>
                <a:latin typeface="SassoonPrimaryInfant" pitchFamily="2" charset="0"/>
              </a:rPr>
              <a:t>Gwyrdd</a:t>
            </a:r>
            <a:endParaRPr lang="en-US" sz="4400" b="1" cap="none" spc="0" dirty="0">
              <a:ln w="22225">
                <a:solidFill>
                  <a:schemeClr val="tx1"/>
                </a:solidFill>
                <a:prstDash val="solid"/>
              </a:ln>
              <a:solidFill>
                <a:srgbClr val="00B050"/>
              </a:solidFill>
              <a:effectLst/>
              <a:latin typeface="SassoonPrimaryInfant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1671"/>
          <a:stretch/>
        </p:blipFill>
        <p:spPr>
          <a:xfrm rot="16200000">
            <a:off x="1917239" y="1432328"/>
            <a:ext cx="2268451" cy="4426526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8249"/>
          <a:stretch/>
        </p:blipFill>
        <p:spPr>
          <a:xfrm rot="16200000">
            <a:off x="7248814" y="723317"/>
            <a:ext cx="2268452" cy="58445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0241860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605072" y="1379167"/>
            <a:ext cx="2693366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400" b="1" dirty="0" err="1" smtClean="0">
                <a:ln w="22225">
                  <a:solidFill>
                    <a:schemeClr val="tx1"/>
                  </a:solidFill>
                  <a:prstDash val="solid"/>
                </a:ln>
                <a:solidFill>
                  <a:srgbClr val="00B050"/>
                </a:solidFill>
                <a:latin typeface="SassoonPrimaryInfant" pitchFamily="2" charset="0"/>
              </a:rPr>
              <a:t>Cysondeb</a:t>
            </a:r>
            <a:endParaRPr lang="en-US" sz="4400" b="1" cap="none" spc="0" dirty="0">
              <a:ln w="22225">
                <a:solidFill>
                  <a:schemeClr val="tx1"/>
                </a:solidFill>
                <a:prstDash val="solid"/>
              </a:ln>
              <a:solidFill>
                <a:srgbClr val="00B050"/>
              </a:solidFill>
              <a:effectLst/>
              <a:latin typeface="SassoonPrimaryInfant" pitchFamily="2" charset="0"/>
            </a:endParaRPr>
          </a:p>
        </p:txBody>
      </p:sp>
      <p:pic>
        <p:nvPicPr>
          <p:cNvPr id="6146" name="Picture 2" descr="https://attachment.outlook.office.net/owa/aronj89@live.co.uk/service.svc/s/GetAttachmentThumbnail?id=AQMkADAwATM3ZmYAZS05YmQyLWUwMABhLTAwAi0wMAoARgAAAwWcfzp%2Bf3BPmvOHYiSnaHwHADHasbsG5hJOm%2B7hlqtO%2F28AAAIBDAAAADHasbsG5hJOm%2B7hlqtO%2F28AAACiI9CkAAAAARIAEADaLLIWGxqkTKlkIw7L%2Ff7y&amp;thumbnailType=2&amp;X-OWA-CANARY=X42RRn2V3UaGISLJ9ZmEB3BEvjBYU9QYk-XfN_6HAtsD_Tkixyo75wTeK6SJBreClRmgaZ0S7Fw.&amp;token=fe029868-31b3-454b-be58-9f50bd4d7e5c&amp;owa=outlook.live.com&amp;isc=1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75" r="7692"/>
          <a:stretch/>
        </p:blipFill>
        <p:spPr bwMode="auto">
          <a:xfrm>
            <a:off x="5470358" y="724721"/>
            <a:ext cx="4876800" cy="55939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73702619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764567" y="850232"/>
            <a:ext cx="5080238" cy="212365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6600" b="1" dirty="0" err="1" smtClean="0">
                <a:ln w="22225">
                  <a:solidFill>
                    <a:schemeClr val="tx1"/>
                  </a:solidFill>
                  <a:prstDash val="solid"/>
                </a:ln>
                <a:solidFill>
                  <a:srgbClr val="00B050"/>
                </a:solidFill>
                <a:latin typeface="SassoonPrimaryInfant" pitchFamily="2" charset="0"/>
              </a:rPr>
              <a:t>Ymgysylltu</a:t>
            </a:r>
            <a:endParaRPr lang="en-US" sz="6600" b="1" dirty="0">
              <a:ln w="22225">
                <a:solidFill>
                  <a:schemeClr val="tx1"/>
                </a:solidFill>
                <a:prstDash val="solid"/>
              </a:ln>
              <a:solidFill>
                <a:srgbClr val="00B050"/>
              </a:solidFill>
              <a:latin typeface="SassoonPrimaryInfant" pitchFamily="2" charset="0"/>
            </a:endParaRPr>
          </a:p>
          <a:p>
            <a:pPr algn="ctr"/>
            <a:r>
              <a:rPr lang="en-US" sz="6600" b="1" dirty="0" err="1" smtClean="0">
                <a:ln w="22225">
                  <a:solidFill>
                    <a:schemeClr val="tx1"/>
                  </a:solidFill>
                  <a:prstDash val="solid"/>
                </a:ln>
                <a:solidFill>
                  <a:srgbClr val="00B050"/>
                </a:solidFill>
                <a:latin typeface="SassoonPrimaryInfant" pitchFamily="2" charset="0"/>
              </a:rPr>
              <a:t>Rhieni</a:t>
            </a:r>
            <a:endParaRPr lang="en-US" sz="6600" b="1" cap="none" spc="0" dirty="0">
              <a:ln w="22225">
                <a:solidFill>
                  <a:schemeClr val="tx1"/>
                </a:solidFill>
                <a:prstDash val="solid"/>
              </a:ln>
              <a:solidFill>
                <a:srgbClr val="00B050"/>
              </a:solidFill>
              <a:effectLst/>
              <a:latin typeface="SassoonPrimaryInfant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26819" y="641684"/>
            <a:ext cx="4192002" cy="5589336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764567" y="3199946"/>
            <a:ext cx="5080238" cy="212365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571500" indent="-571500" algn="ctr">
              <a:buFont typeface="Arial" panose="020B0604020202020204" pitchFamily="34" charset="0"/>
              <a:buChar char="•"/>
            </a:pPr>
            <a:r>
              <a:rPr lang="en-US" sz="4400" b="1" dirty="0" err="1" smtClean="0">
                <a:ln w="22225">
                  <a:solidFill>
                    <a:schemeClr val="tx1"/>
                  </a:solidFill>
                  <a:prstDash val="solid"/>
                </a:ln>
                <a:solidFill>
                  <a:srgbClr val="00B050"/>
                </a:solidFill>
                <a:latin typeface="SassoonPrimaryInfant" pitchFamily="2" charset="0"/>
              </a:rPr>
              <a:t>Sesiwn</a:t>
            </a:r>
            <a:r>
              <a:rPr lang="en-US" sz="4400" b="1" dirty="0" smtClean="0">
                <a:ln w="22225">
                  <a:solidFill>
                    <a:schemeClr val="tx1"/>
                  </a:solidFill>
                  <a:prstDash val="solid"/>
                </a:ln>
                <a:solidFill>
                  <a:srgbClr val="00B050"/>
                </a:solidFill>
                <a:latin typeface="SassoonPrimaryInfant" pitchFamily="2" charset="0"/>
              </a:rPr>
              <a:t> </a:t>
            </a:r>
            <a:r>
              <a:rPr lang="en-US" sz="4400" b="1" dirty="0" err="1" smtClean="0">
                <a:ln w="22225">
                  <a:solidFill>
                    <a:schemeClr val="tx1"/>
                  </a:solidFill>
                  <a:prstDash val="solid"/>
                </a:ln>
                <a:solidFill>
                  <a:srgbClr val="00B050"/>
                </a:solidFill>
                <a:latin typeface="SassoonPrimaryInfant" pitchFamily="2" charset="0"/>
              </a:rPr>
              <a:t>cyflwyno</a:t>
            </a:r>
            <a:endParaRPr lang="en-US" sz="4400" b="1" dirty="0" smtClean="0">
              <a:ln w="22225">
                <a:solidFill>
                  <a:schemeClr val="tx1"/>
                </a:solidFill>
                <a:prstDash val="solid"/>
              </a:ln>
              <a:solidFill>
                <a:srgbClr val="00B050"/>
              </a:solidFill>
              <a:latin typeface="SassoonPrimaryInfant" pitchFamily="2" charset="0"/>
            </a:endParaRPr>
          </a:p>
          <a:p>
            <a:pPr algn="ctr"/>
            <a:endParaRPr lang="en-US" sz="4400" b="1" dirty="0">
              <a:ln w="22225">
                <a:solidFill>
                  <a:schemeClr val="tx1"/>
                </a:solidFill>
                <a:prstDash val="solid"/>
              </a:ln>
              <a:solidFill>
                <a:srgbClr val="00B050"/>
              </a:solidFill>
              <a:latin typeface="SassoonPrimaryInfant" pitchFamily="2" charset="0"/>
            </a:endParaRPr>
          </a:p>
          <a:p>
            <a:pPr marL="571500" indent="-571500" algn="ctr">
              <a:buFont typeface="Arial" panose="020B0604020202020204" pitchFamily="34" charset="0"/>
              <a:buChar char="•"/>
            </a:pPr>
            <a:r>
              <a:rPr lang="en-US" sz="4400" b="1" dirty="0" err="1" smtClean="0">
                <a:ln w="22225">
                  <a:solidFill>
                    <a:schemeClr val="tx1"/>
                  </a:solidFill>
                  <a:prstDash val="solid"/>
                </a:ln>
                <a:solidFill>
                  <a:srgbClr val="00B050"/>
                </a:solidFill>
                <a:latin typeface="SassoonPrimaryInfant" pitchFamily="2" charset="0"/>
              </a:rPr>
              <a:t>Gweithdy</a:t>
            </a:r>
            <a:r>
              <a:rPr lang="en-US" sz="4400" b="1" dirty="0" smtClean="0">
                <a:ln w="22225">
                  <a:solidFill>
                    <a:schemeClr val="tx1"/>
                  </a:solidFill>
                  <a:prstDash val="solid"/>
                </a:ln>
                <a:solidFill>
                  <a:srgbClr val="00B050"/>
                </a:solidFill>
                <a:latin typeface="SassoonPrimaryInfant" pitchFamily="2" charset="0"/>
              </a:rPr>
              <a:t> </a:t>
            </a:r>
            <a:r>
              <a:rPr lang="en-US" sz="4400" b="1" dirty="0" err="1" smtClean="0">
                <a:ln w="22225">
                  <a:solidFill>
                    <a:schemeClr val="tx1"/>
                  </a:solidFill>
                  <a:prstDash val="solid"/>
                </a:ln>
                <a:solidFill>
                  <a:srgbClr val="00B050"/>
                </a:solidFill>
                <a:latin typeface="SassoonPrimaryInfant" pitchFamily="2" charset="0"/>
              </a:rPr>
              <a:t>i</a:t>
            </a:r>
            <a:r>
              <a:rPr lang="en-US" sz="4400" b="1" dirty="0" smtClean="0">
                <a:ln w="22225">
                  <a:solidFill>
                    <a:schemeClr val="tx1"/>
                  </a:solidFill>
                  <a:prstDash val="solid"/>
                </a:ln>
                <a:solidFill>
                  <a:srgbClr val="00B050"/>
                </a:solidFill>
                <a:latin typeface="SassoonPrimaryInfant" pitchFamily="2" charset="0"/>
              </a:rPr>
              <a:t> </a:t>
            </a:r>
            <a:r>
              <a:rPr lang="en-US" sz="4400" b="1" dirty="0" err="1" smtClean="0">
                <a:ln w="22225">
                  <a:solidFill>
                    <a:schemeClr val="tx1"/>
                  </a:solidFill>
                  <a:prstDash val="solid"/>
                </a:ln>
                <a:solidFill>
                  <a:srgbClr val="00B050"/>
                </a:solidFill>
                <a:latin typeface="SassoonPrimaryInfant" pitchFamily="2" charset="0"/>
              </a:rPr>
              <a:t>rieni</a:t>
            </a:r>
            <a:endParaRPr lang="en-US" sz="4400" b="1" dirty="0">
              <a:ln w="22225">
                <a:solidFill>
                  <a:schemeClr val="tx1"/>
                </a:solidFill>
                <a:prstDash val="solid"/>
              </a:ln>
              <a:solidFill>
                <a:srgbClr val="00B050"/>
              </a:solidFill>
              <a:latin typeface="SassoonPrimaryInfant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13847365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07028" y="732588"/>
            <a:ext cx="4089736" cy="545298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17292" y="732588"/>
            <a:ext cx="4089736" cy="54529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3811785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PencilSketch/>
                    </a14:imgEffect>
                  </a14:imgLayer>
                </a14:imgProps>
              </a:ext>
            </a:extLst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764567" y="0"/>
            <a:ext cx="10625328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cap="none" spc="0" dirty="0" err="1" smtClean="0">
                <a:ln w="22225">
                  <a:solidFill>
                    <a:schemeClr val="tx1"/>
                  </a:solidFill>
                  <a:prstDash val="solid"/>
                </a:ln>
                <a:solidFill>
                  <a:srgbClr val="00B050"/>
                </a:solidFill>
                <a:effectLst/>
                <a:latin typeface="SassoonPrimaryInfant" pitchFamily="2" charset="0"/>
              </a:rPr>
              <a:t>Defnyddio</a:t>
            </a:r>
            <a:r>
              <a:rPr lang="en-US" sz="4000" b="1" cap="none" spc="0" dirty="0" smtClean="0">
                <a:ln w="22225">
                  <a:solidFill>
                    <a:schemeClr val="tx1"/>
                  </a:solidFill>
                  <a:prstDash val="solid"/>
                </a:ln>
                <a:solidFill>
                  <a:srgbClr val="00B050"/>
                </a:solidFill>
                <a:effectLst/>
                <a:latin typeface="SassoonPrimaryInfant" pitchFamily="2" charset="0"/>
              </a:rPr>
              <a:t> </a:t>
            </a:r>
            <a:r>
              <a:rPr lang="en-US" sz="4000" b="1" cap="none" spc="0" dirty="0" err="1" smtClean="0">
                <a:ln w="22225">
                  <a:solidFill>
                    <a:schemeClr val="tx1"/>
                  </a:solidFill>
                  <a:prstDash val="solid"/>
                </a:ln>
                <a:solidFill>
                  <a:srgbClr val="00B050"/>
                </a:solidFill>
                <a:effectLst/>
                <a:latin typeface="SassoonPrimaryInfant" pitchFamily="2" charset="0"/>
              </a:rPr>
              <a:t>Iaith</a:t>
            </a:r>
            <a:r>
              <a:rPr lang="en-US" sz="4000" b="1" cap="none" spc="0" dirty="0" smtClean="0">
                <a:ln w="22225">
                  <a:solidFill>
                    <a:schemeClr val="tx1"/>
                  </a:solidFill>
                  <a:prstDash val="solid"/>
                </a:ln>
                <a:solidFill>
                  <a:srgbClr val="00B050"/>
                </a:solidFill>
                <a:effectLst/>
                <a:latin typeface="SassoonPrimaryInfant" pitchFamily="2" charset="0"/>
              </a:rPr>
              <a:t> </a:t>
            </a:r>
            <a:r>
              <a:rPr lang="en-US" sz="4000" b="1" cap="none" spc="0" dirty="0" err="1" smtClean="0">
                <a:ln w="22225">
                  <a:solidFill>
                    <a:schemeClr val="tx1"/>
                  </a:solidFill>
                  <a:prstDash val="solid"/>
                </a:ln>
                <a:solidFill>
                  <a:srgbClr val="00B050"/>
                </a:solidFill>
                <a:effectLst/>
                <a:latin typeface="SassoonPrimaryInfant" pitchFamily="2" charset="0"/>
              </a:rPr>
              <a:t>Meddylfryd</a:t>
            </a:r>
            <a:r>
              <a:rPr lang="en-US" sz="4000" b="1" cap="none" spc="0" dirty="0" smtClean="0">
                <a:ln w="22225">
                  <a:solidFill>
                    <a:schemeClr val="tx1"/>
                  </a:solidFill>
                  <a:prstDash val="solid"/>
                </a:ln>
                <a:solidFill>
                  <a:srgbClr val="00B050"/>
                </a:solidFill>
                <a:effectLst/>
                <a:latin typeface="SassoonPrimaryInfant" pitchFamily="2" charset="0"/>
              </a:rPr>
              <a:t> </a:t>
            </a:r>
            <a:r>
              <a:rPr lang="en-US" sz="4000" b="1" cap="none" spc="0" dirty="0" err="1" smtClean="0">
                <a:ln w="22225">
                  <a:solidFill>
                    <a:schemeClr val="tx1"/>
                  </a:solidFill>
                  <a:prstDash val="solid"/>
                </a:ln>
                <a:solidFill>
                  <a:srgbClr val="00B050"/>
                </a:solidFill>
                <a:effectLst/>
                <a:latin typeface="SassoonPrimaryInfant" pitchFamily="2" charset="0"/>
              </a:rPr>
              <a:t>Twf</a:t>
            </a:r>
            <a:endParaRPr lang="en-US" sz="4000" b="1" cap="none" spc="0" dirty="0">
              <a:ln w="22225">
                <a:solidFill>
                  <a:schemeClr val="tx1"/>
                </a:solidFill>
                <a:prstDash val="solid"/>
              </a:ln>
              <a:solidFill>
                <a:srgbClr val="00B050"/>
              </a:solidFill>
              <a:effectLst/>
              <a:latin typeface="SassoonPrimaryInfant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1619" y="738340"/>
            <a:ext cx="11851223" cy="61196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0321619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86793" y="719417"/>
            <a:ext cx="10673934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600" b="1" dirty="0" err="1" smtClean="0">
                <a:ln w="22225">
                  <a:solidFill>
                    <a:schemeClr val="tx1"/>
                  </a:solidFill>
                  <a:prstDash val="solid"/>
                </a:ln>
                <a:solidFill>
                  <a:srgbClr val="00B050"/>
                </a:solidFill>
                <a:latin typeface="SassoonPrimaryInfant" pitchFamily="2" charset="0"/>
              </a:rPr>
              <a:t>Canfyddiadau’r</a:t>
            </a:r>
            <a:r>
              <a:rPr lang="en-US" sz="3600" b="1" dirty="0" smtClean="0">
                <a:ln w="22225">
                  <a:solidFill>
                    <a:schemeClr val="tx1"/>
                  </a:solidFill>
                  <a:prstDash val="solid"/>
                </a:ln>
                <a:solidFill>
                  <a:srgbClr val="00B050"/>
                </a:solidFill>
                <a:latin typeface="SassoonPrimaryInfant" pitchFamily="2" charset="0"/>
              </a:rPr>
              <a:t> </a:t>
            </a:r>
            <a:r>
              <a:rPr lang="en-US" sz="3600" b="1" dirty="0" err="1" smtClean="0">
                <a:ln w="22225">
                  <a:solidFill>
                    <a:schemeClr val="tx1"/>
                  </a:solidFill>
                  <a:prstDash val="solid"/>
                </a:ln>
                <a:solidFill>
                  <a:srgbClr val="00B050"/>
                </a:solidFill>
                <a:latin typeface="SassoonPrimaryInfant" pitchFamily="2" charset="0"/>
              </a:rPr>
              <a:t>Holiaduron</a:t>
            </a:r>
            <a:r>
              <a:rPr lang="en-US" sz="3600" b="1" dirty="0" smtClean="0">
                <a:ln w="22225">
                  <a:solidFill>
                    <a:schemeClr val="tx1"/>
                  </a:solidFill>
                  <a:prstDash val="solid"/>
                </a:ln>
                <a:solidFill>
                  <a:srgbClr val="00B050"/>
                </a:solidFill>
                <a:latin typeface="SassoonPrimaryInfant" pitchFamily="2" charset="0"/>
              </a:rPr>
              <a:t> </a:t>
            </a:r>
            <a:r>
              <a:rPr lang="en-US" sz="3600" b="1" dirty="0" err="1" smtClean="0">
                <a:ln w="22225">
                  <a:solidFill>
                    <a:schemeClr val="tx1"/>
                  </a:solidFill>
                  <a:prstDash val="solid"/>
                </a:ln>
                <a:solidFill>
                  <a:srgbClr val="00B050"/>
                </a:solidFill>
                <a:latin typeface="SassoonPrimaryInfant" pitchFamily="2" charset="0"/>
              </a:rPr>
              <a:t>Cyflwyniad</a:t>
            </a:r>
            <a:r>
              <a:rPr lang="en-US" sz="3600" b="1" dirty="0" smtClean="0">
                <a:ln w="22225">
                  <a:solidFill>
                    <a:schemeClr val="tx1"/>
                  </a:solidFill>
                  <a:prstDash val="solid"/>
                </a:ln>
                <a:solidFill>
                  <a:srgbClr val="00B050"/>
                </a:solidFill>
                <a:latin typeface="SassoonPrimaryInfant" pitchFamily="2" charset="0"/>
              </a:rPr>
              <a:t> </a:t>
            </a:r>
            <a:r>
              <a:rPr lang="en-US" sz="3600" b="1" dirty="0" err="1" smtClean="0">
                <a:ln w="22225">
                  <a:solidFill>
                    <a:schemeClr val="tx1"/>
                  </a:solidFill>
                  <a:prstDash val="solid"/>
                </a:ln>
                <a:solidFill>
                  <a:srgbClr val="00B050"/>
                </a:solidFill>
                <a:latin typeface="SassoonPrimaryInfant" pitchFamily="2" charset="0"/>
              </a:rPr>
              <a:t>Rhieni</a:t>
            </a:r>
            <a:endParaRPr lang="en-US" sz="3600" b="1" cap="none" spc="0" dirty="0">
              <a:ln w="22225">
                <a:solidFill>
                  <a:schemeClr val="tx1"/>
                </a:solidFill>
                <a:prstDash val="solid"/>
              </a:ln>
              <a:solidFill>
                <a:srgbClr val="00B050"/>
              </a:solidFill>
              <a:effectLst/>
              <a:latin typeface="SassoonPrimaryInfant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246909" y="1704109"/>
            <a:ext cx="9739746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smtClean="0"/>
              <a:t>100% </a:t>
            </a:r>
            <a:r>
              <a:rPr lang="en-GB" dirty="0" err="1" smtClean="0"/>
              <a:t>wedi</a:t>
            </a:r>
            <a:r>
              <a:rPr lang="en-GB" dirty="0" smtClean="0"/>
              <a:t> </a:t>
            </a:r>
            <a:r>
              <a:rPr lang="en-GB" dirty="0" err="1" smtClean="0"/>
              <a:t>mwynhau’r</a:t>
            </a:r>
            <a:r>
              <a:rPr lang="en-GB" dirty="0" smtClean="0"/>
              <a:t> </a:t>
            </a:r>
            <a:r>
              <a:rPr lang="en-GB" dirty="0" err="1" smtClean="0"/>
              <a:t>sesiwn</a:t>
            </a:r>
            <a:r>
              <a:rPr lang="en-GB" dirty="0" smtClean="0"/>
              <a:t> – </a:t>
            </a:r>
            <a:r>
              <a:rPr lang="en-GB" dirty="0" err="1" smtClean="0"/>
              <a:t>llawn</a:t>
            </a:r>
            <a:r>
              <a:rPr lang="en-GB" dirty="0" smtClean="0"/>
              <a:t> </a:t>
            </a:r>
            <a:r>
              <a:rPr lang="en-GB" dirty="0" err="1" smtClean="0"/>
              <a:t>gwybodaeth</a:t>
            </a:r>
            <a:r>
              <a:rPr lang="en-GB" dirty="0" smtClean="0"/>
              <a:t> </a:t>
            </a:r>
            <a:r>
              <a:rPr lang="en-GB" dirty="0" err="1" smtClean="0"/>
              <a:t>difyr</a:t>
            </a:r>
            <a:r>
              <a:rPr lang="en-GB" dirty="0" smtClean="0"/>
              <a:t> ac </a:t>
            </a:r>
            <a:r>
              <a:rPr lang="en-GB" dirty="0" err="1" smtClean="0"/>
              <a:t>yn</a:t>
            </a:r>
            <a:r>
              <a:rPr lang="en-GB" dirty="0" smtClean="0"/>
              <a:t> </a:t>
            </a:r>
            <a:r>
              <a:rPr lang="en-GB" dirty="0" err="1" smtClean="0"/>
              <a:t>procio’r</a:t>
            </a:r>
            <a:r>
              <a:rPr lang="en-GB" dirty="0" smtClean="0"/>
              <a:t> </a:t>
            </a:r>
            <a:r>
              <a:rPr lang="en-GB" dirty="0" err="1" smtClean="0"/>
              <a:t>meddwl</a:t>
            </a:r>
            <a:endParaRPr lang="en-GB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smtClean="0"/>
              <a:t>100% </a:t>
            </a:r>
            <a:r>
              <a:rPr lang="en-GB" dirty="0" err="1" smtClean="0"/>
              <a:t>yn</a:t>
            </a:r>
            <a:r>
              <a:rPr lang="en-GB" dirty="0" smtClean="0"/>
              <a:t> </a:t>
            </a:r>
            <a:r>
              <a:rPr lang="en-GB" dirty="0" err="1" smtClean="0"/>
              <a:t>dweud</a:t>
            </a:r>
            <a:r>
              <a:rPr lang="en-GB" dirty="0" smtClean="0"/>
              <a:t> </a:t>
            </a:r>
            <a:r>
              <a:rPr lang="en-GB" dirty="0" err="1" smtClean="0"/>
              <a:t>eu</a:t>
            </a:r>
            <a:r>
              <a:rPr lang="en-GB" dirty="0" smtClean="0"/>
              <a:t> bod </a:t>
            </a:r>
            <a:r>
              <a:rPr lang="en-GB" dirty="0" err="1" smtClean="0"/>
              <a:t>yn</a:t>
            </a:r>
            <a:r>
              <a:rPr lang="en-GB" dirty="0" smtClean="0"/>
              <a:t> </a:t>
            </a:r>
            <a:r>
              <a:rPr lang="en-GB" dirty="0" err="1" smtClean="0"/>
              <a:t>llawer</a:t>
            </a:r>
            <a:r>
              <a:rPr lang="en-GB" dirty="0" smtClean="0"/>
              <a:t> </a:t>
            </a:r>
            <a:r>
              <a:rPr lang="en-GB" dirty="0" err="1" smtClean="0"/>
              <a:t>fwy</a:t>
            </a:r>
            <a:r>
              <a:rPr lang="en-GB" dirty="0" smtClean="0"/>
              <a:t> </a:t>
            </a:r>
            <a:r>
              <a:rPr lang="en-GB" dirty="0" err="1" smtClean="0"/>
              <a:t>hyderus</a:t>
            </a:r>
            <a:r>
              <a:rPr lang="en-GB" dirty="0" smtClean="0"/>
              <a:t> a </a:t>
            </a:r>
            <a:r>
              <a:rPr lang="en-GB" dirty="0" err="1" smtClean="0"/>
              <a:t>gwybodus</a:t>
            </a:r>
            <a:r>
              <a:rPr lang="en-GB" dirty="0" smtClean="0"/>
              <a:t> </a:t>
            </a:r>
            <a:r>
              <a:rPr lang="en-GB" dirty="0" err="1" smtClean="0"/>
              <a:t>o’r</a:t>
            </a:r>
            <a:r>
              <a:rPr lang="en-GB" dirty="0" smtClean="0"/>
              <a:t> </a:t>
            </a:r>
            <a:r>
              <a:rPr lang="en-GB" dirty="0" err="1" smtClean="0"/>
              <a:t>ffordd</a:t>
            </a:r>
            <a:r>
              <a:rPr lang="en-GB" dirty="0" smtClean="0"/>
              <a:t> </a:t>
            </a:r>
            <a:r>
              <a:rPr lang="en-GB" dirty="0" err="1" smtClean="0"/>
              <a:t>dylent</a:t>
            </a:r>
            <a:r>
              <a:rPr lang="en-GB" dirty="0" smtClean="0"/>
              <a:t> </a:t>
            </a:r>
            <a:r>
              <a:rPr lang="en-GB" dirty="0" err="1" smtClean="0"/>
              <a:t>siarad</a:t>
            </a:r>
            <a:r>
              <a:rPr lang="en-GB" dirty="0" smtClean="0"/>
              <a:t> </a:t>
            </a:r>
            <a:r>
              <a:rPr lang="en-GB" dirty="0" err="1" smtClean="0"/>
              <a:t>gyda’u</a:t>
            </a:r>
            <a:r>
              <a:rPr lang="en-GB" dirty="0" smtClean="0"/>
              <a:t> plant.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err="1" smtClean="0"/>
              <a:t>Cwestiwn</a:t>
            </a:r>
            <a:r>
              <a:rPr lang="en-GB" dirty="0" smtClean="0"/>
              <a:t>: Beth </a:t>
            </a:r>
            <a:r>
              <a:rPr lang="en-GB" dirty="0" err="1" smtClean="0"/>
              <a:t>fyddwch</a:t>
            </a:r>
            <a:r>
              <a:rPr lang="en-GB" dirty="0" smtClean="0"/>
              <a:t> </a:t>
            </a:r>
            <a:r>
              <a:rPr lang="en-GB" dirty="0" err="1" smtClean="0"/>
              <a:t>yn</a:t>
            </a:r>
            <a:r>
              <a:rPr lang="en-GB" dirty="0" smtClean="0"/>
              <a:t> </a:t>
            </a:r>
            <a:r>
              <a:rPr lang="en-GB" dirty="0" err="1" smtClean="0"/>
              <a:t>ei</a:t>
            </a:r>
            <a:r>
              <a:rPr lang="en-GB" dirty="0" smtClean="0"/>
              <a:t> </a:t>
            </a:r>
            <a:r>
              <a:rPr lang="en-GB" dirty="0" err="1" smtClean="0"/>
              <a:t>wneud</a:t>
            </a:r>
            <a:r>
              <a:rPr lang="en-GB" dirty="0" smtClean="0"/>
              <a:t> </a:t>
            </a:r>
            <a:r>
              <a:rPr lang="en-GB" dirty="0" err="1" smtClean="0"/>
              <a:t>yn</a:t>
            </a:r>
            <a:r>
              <a:rPr lang="en-GB" dirty="0" smtClean="0"/>
              <a:t> </a:t>
            </a:r>
            <a:r>
              <a:rPr lang="en-GB" dirty="0" err="1" smtClean="0"/>
              <a:t>wahanol</a:t>
            </a:r>
            <a:r>
              <a:rPr lang="en-GB" dirty="0" smtClean="0"/>
              <a:t> </a:t>
            </a:r>
            <a:r>
              <a:rPr lang="en-GB" dirty="0" err="1" smtClean="0"/>
              <a:t>adref</a:t>
            </a:r>
            <a:r>
              <a:rPr lang="en-GB" dirty="0" smtClean="0"/>
              <a:t>/</a:t>
            </a:r>
            <a:r>
              <a:rPr lang="en-GB" dirty="0" err="1" smtClean="0"/>
              <a:t>gyda’ch</a:t>
            </a:r>
            <a:r>
              <a:rPr lang="en-GB" dirty="0" smtClean="0"/>
              <a:t> </a:t>
            </a:r>
            <a:r>
              <a:rPr lang="en-GB" dirty="0" err="1" smtClean="0"/>
              <a:t>plentyn</a:t>
            </a:r>
            <a:r>
              <a:rPr lang="en-GB" dirty="0" smtClean="0"/>
              <a:t> </a:t>
            </a:r>
            <a:r>
              <a:rPr lang="en-GB" dirty="0" err="1" smtClean="0"/>
              <a:t>yn</a:t>
            </a:r>
            <a:r>
              <a:rPr lang="en-GB" dirty="0" smtClean="0"/>
              <a:t> </a:t>
            </a:r>
            <a:r>
              <a:rPr lang="en-GB" dirty="0" err="1" smtClean="0"/>
              <a:t>dilyn</a:t>
            </a:r>
            <a:r>
              <a:rPr lang="en-GB" dirty="0" smtClean="0"/>
              <a:t> y </a:t>
            </a:r>
            <a:r>
              <a:rPr lang="en-GB" dirty="0" err="1" smtClean="0"/>
              <a:t>sesiwn</a:t>
            </a:r>
            <a:r>
              <a:rPr lang="en-GB" dirty="0" smtClean="0"/>
              <a:t>?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GB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dirty="0" err="1" smtClean="0"/>
              <a:t>Defnyddio’r</a:t>
            </a:r>
            <a:r>
              <a:rPr lang="en-GB" dirty="0" smtClean="0"/>
              <a:t> </a:t>
            </a:r>
            <a:r>
              <a:rPr lang="en-GB" dirty="0" err="1" smtClean="0"/>
              <a:t>gair</a:t>
            </a:r>
            <a:r>
              <a:rPr lang="en-GB" dirty="0" smtClean="0"/>
              <a:t> “</a:t>
            </a:r>
            <a:r>
              <a:rPr lang="en-GB" dirty="0" err="1" smtClean="0"/>
              <a:t>eto</a:t>
            </a:r>
            <a:r>
              <a:rPr lang="en-GB" dirty="0" smtClean="0"/>
              <a:t>”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dirty="0" err="1" smtClean="0"/>
              <a:t>Meddwl</a:t>
            </a:r>
            <a:r>
              <a:rPr lang="en-GB" dirty="0" smtClean="0"/>
              <a:t> </a:t>
            </a:r>
            <a:r>
              <a:rPr lang="en-GB" dirty="0" err="1" smtClean="0"/>
              <a:t>cyn</a:t>
            </a:r>
            <a:r>
              <a:rPr lang="en-GB" dirty="0" smtClean="0"/>
              <a:t> </a:t>
            </a:r>
            <a:r>
              <a:rPr lang="en-GB" dirty="0" err="1" smtClean="0"/>
              <a:t>siarad</a:t>
            </a:r>
            <a:endParaRPr lang="en-GB" dirty="0" smtClean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dirty="0" err="1" smtClean="0"/>
              <a:t>Annog</a:t>
            </a:r>
            <a:r>
              <a:rPr lang="en-GB" dirty="0" smtClean="0"/>
              <a:t> plant </a:t>
            </a:r>
            <a:r>
              <a:rPr lang="en-GB" dirty="0" err="1" smtClean="0"/>
              <a:t>i</a:t>
            </a:r>
            <a:r>
              <a:rPr lang="en-GB" dirty="0" smtClean="0"/>
              <a:t> </a:t>
            </a:r>
            <a:r>
              <a:rPr lang="en-GB" dirty="0" err="1" smtClean="0"/>
              <a:t>beidio</a:t>
            </a:r>
            <a:r>
              <a:rPr lang="en-GB" dirty="0" smtClean="0"/>
              <a:t> </a:t>
            </a:r>
            <a:r>
              <a:rPr lang="en-GB" dirty="0" err="1" smtClean="0"/>
              <a:t>rhoi</a:t>
            </a:r>
            <a:r>
              <a:rPr lang="en-GB" dirty="0" smtClean="0"/>
              <a:t> </a:t>
            </a:r>
            <a:r>
              <a:rPr lang="en-GB" dirty="0" err="1" smtClean="0"/>
              <a:t>fyny</a:t>
            </a:r>
            <a:endParaRPr lang="en-GB" dirty="0" smtClean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dirty="0" smtClean="0"/>
              <a:t>Bod </a:t>
            </a:r>
            <a:r>
              <a:rPr lang="en-GB" dirty="0" err="1" smtClean="0"/>
              <a:t>yn</a:t>
            </a:r>
            <a:r>
              <a:rPr lang="en-GB" dirty="0" smtClean="0"/>
              <a:t> </a:t>
            </a:r>
            <a:r>
              <a:rPr lang="en-GB" dirty="0" err="1" smtClean="0"/>
              <a:t>bositif</a:t>
            </a:r>
            <a:r>
              <a:rPr lang="en-GB" dirty="0" smtClean="0"/>
              <a:t>/</a:t>
            </a:r>
            <a:r>
              <a:rPr lang="en-GB" dirty="0" err="1" smtClean="0"/>
              <a:t>canmoliaeth</a:t>
            </a:r>
            <a:endParaRPr lang="en-GB" dirty="0" smtClean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dirty="0" err="1" smtClean="0"/>
              <a:t>Canmol</a:t>
            </a:r>
            <a:r>
              <a:rPr lang="en-GB" dirty="0" smtClean="0"/>
              <a:t> </a:t>
            </a:r>
            <a:r>
              <a:rPr lang="en-GB" dirty="0" err="1" smtClean="0"/>
              <a:t>ymdrech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24819439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hart 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190781314"/>
              </p:ext>
            </p:extLst>
          </p:nvPr>
        </p:nvGraphicFramePr>
        <p:xfrm>
          <a:off x="1283368" y="1155032"/>
          <a:ext cx="9946106" cy="494096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Rectangle 2"/>
          <p:cNvSpPr/>
          <p:nvPr/>
        </p:nvSpPr>
        <p:spPr>
          <a:xfrm>
            <a:off x="-1737752" y="760981"/>
            <a:ext cx="9463043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200" b="1" dirty="0" err="1" smtClean="0">
                <a:ln w="22225">
                  <a:solidFill>
                    <a:schemeClr val="tx1"/>
                  </a:solidFill>
                  <a:prstDash val="solid"/>
                </a:ln>
                <a:solidFill>
                  <a:srgbClr val="00B050"/>
                </a:solidFill>
                <a:latin typeface="SassoonPrimaryInfant" pitchFamily="2" charset="0"/>
              </a:rPr>
              <a:t>Effaith</a:t>
            </a:r>
            <a:r>
              <a:rPr lang="en-US" sz="3200" b="1" dirty="0" smtClean="0">
                <a:ln w="22225">
                  <a:solidFill>
                    <a:schemeClr val="tx1"/>
                  </a:solidFill>
                  <a:prstDash val="solid"/>
                </a:ln>
                <a:solidFill>
                  <a:srgbClr val="00B050"/>
                </a:solidFill>
                <a:latin typeface="SassoonPrimaryInfant" pitchFamily="2" charset="0"/>
              </a:rPr>
              <a:t> </a:t>
            </a:r>
            <a:r>
              <a:rPr lang="en-US" sz="3200" b="1" dirty="0" err="1" smtClean="0">
                <a:ln w="22225">
                  <a:solidFill>
                    <a:schemeClr val="tx1"/>
                  </a:solidFill>
                  <a:prstDash val="solid"/>
                </a:ln>
                <a:solidFill>
                  <a:srgbClr val="00B050"/>
                </a:solidFill>
                <a:latin typeface="SassoonPrimaryInfant" pitchFamily="2" charset="0"/>
              </a:rPr>
              <a:t>ar</a:t>
            </a:r>
            <a:r>
              <a:rPr lang="en-US" sz="3200" b="1" dirty="0" smtClean="0">
                <a:ln w="22225">
                  <a:solidFill>
                    <a:schemeClr val="tx1"/>
                  </a:solidFill>
                  <a:prstDash val="solid"/>
                </a:ln>
                <a:solidFill>
                  <a:srgbClr val="00B050"/>
                </a:solidFill>
                <a:latin typeface="SassoonPrimaryInfant" pitchFamily="2" charset="0"/>
              </a:rPr>
              <a:t> </a:t>
            </a:r>
            <a:r>
              <a:rPr lang="en-US" sz="3200" b="1" dirty="0" err="1" smtClean="0">
                <a:ln w="22225">
                  <a:solidFill>
                    <a:schemeClr val="tx1"/>
                  </a:solidFill>
                  <a:prstDash val="solid"/>
                </a:ln>
                <a:solidFill>
                  <a:srgbClr val="00B050"/>
                </a:solidFill>
                <a:latin typeface="SassoonPrimaryInfant" pitchFamily="2" charset="0"/>
              </a:rPr>
              <a:t>ein</a:t>
            </a:r>
            <a:r>
              <a:rPr lang="en-US" sz="3200" b="1" dirty="0" smtClean="0">
                <a:ln w="22225">
                  <a:solidFill>
                    <a:schemeClr val="tx1"/>
                  </a:solidFill>
                  <a:prstDash val="solid"/>
                </a:ln>
                <a:solidFill>
                  <a:srgbClr val="00B050"/>
                </a:solidFill>
                <a:latin typeface="SassoonPrimaryInfant" pitchFamily="2" charset="0"/>
              </a:rPr>
              <a:t> </a:t>
            </a:r>
            <a:r>
              <a:rPr lang="en-US" sz="3200" b="1" dirty="0" err="1" smtClean="0">
                <a:ln w="22225">
                  <a:solidFill>
                    <a:schemeClr val="tx1"/>
                  </a:solidFill>
                  <a:prstDash val="solid"/>
                </a:ln>
                <a:solidFill>
                  <a:srgbClr val="00B050"/>
                </a:solidFill>
                <a:latin typeface="SassoonPrimaryInfant" pitchFamily="2" charset="0"/>
              </a:rPr>
              <a:t>Dysgwyr</a:t>
            </a:r>
            <a:endParaRPr lang="en-US" sz="3200" b="1" cap="none" spc="0" dirty="0">
              <a:ln w="22225">
                <a:solidFill>
                  <a:schemeClr val="tx1"/>
                </a:solidFill>
                <a:prstDash val="solid"/>
              </a:ln>
              <a:solidFill>
                <a:srgbClr val="00B050"/>
              </a:solidFill>
              <a:effectLst/>
              <a:latin typeface="SassoonPrimaryInfant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55017304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3131"/>
          <a:stretch/>
        </p:blipFill>
        <p:spPr>
          <a:xfrm>
            <a:off x="2722418" y="1108364"/>
            <a:ext cx="6858000" cy="45858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422474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Man </a:t>
            </a:r>
            <a:r>
              <a:rPr lang="en-GB" dirty="0" err="1" smtClean="0"/>
              <a:t>cychwyn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err="1" smtClean="0"/>
              <a:t>Syniad</a:t>
            </a:r>
            <a:r>
              <a:rPr lang="en-GB" dirty="0" smtClean="0"/>
              <a:t> </a:t>
            </a:r>
            <a:r>
              <a:rPr lang="en-GB" dirty="0" err="1" smtClean="0"/>
              <a:t>cyntaf</a:t>
            </a:r>
            <a:r>
              <a:rPr lang="en-GB" dirty="0" smtClean="0"/>
              <a:t> o </a:t>
            </a:r>
            <a:r>
              <a:rPr lang="en-GB" dirty="0" err="1" smtClean="0"/>
              <a:t>gynhadledd</a:t>
            </a:r>
            <a:r>
              <a:rPr lang="en-GB" dirty="0" smtClean="0"/>
              <a:t> Shirley Clark</a:t>
            </a:r>
          </a:p>
          <a:p>
            <a:r>
              <a:rPr lang="en-GB" dirty="0" err="1" smtClean="0"/>
              <a:t>Trioedd</a:t>
            </a:r>
            <a:r>
              <a:rPr lang="en-GB" dirty="0" smtClean="0"/>
              <a:t> </a:t>
            </a:r>
            <a:r>
              <a:rPr lang="en-GB" dirty="0" err="1" smtClean="0"/>
              <a:t>dysgu</a:t>
            </a:r>
            <a:endParaRPr lang="en-GB" dirty="0" smtClean="0"/>
          </a:p>
          <a:p>
            <a:r>
              <a:rPr lang="en-GB" dirty="0" err="1" smtClean="0"/>
              <a:t>Stori</a:t>
            </a:r>
            <a:r>
              <a:rPr lang="en-GB" dirty="0" smtClean="0"/>
              <a:t> Sion a Sian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570726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09160" y="692728"/>
            <a:ext cx="4083626" cy="54448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9503052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3254" t="28314" r="41375" b="13352"/>
          <a:stretch/>
        </p:blipFill>
        <p:spPr>
          <a:xfrm>
            <a:off x="5583382" y="1625139"/>
            <a:ext cx="5583381" cy="330708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/>
          <a:srcRect l="17311" t="31725" r="50106" b="14867"/>
          <a:stretch/>
        </p:blipFill>
        <p:spPr>
          <a:xfrm>
            <a:off x="928255" y="1325188"/>
            <a:ext cx="4239490" cy="39069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914708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172873" y="1379167"/>
            <a:ext cx="9463043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400" b="1" dirty="0" err="1" smtClean="0">
                <a:ln w="22225">
                  <a:solidFill>
                    <a:schemeClr val="tx1"/>
                  </a:solidFill>
                  <a:prstDash val="solid"/>
                </a:ln>
                <a:solidFill>
                  <a:srgbClr val="00B050"/>
                </a:solidFill>
                <a:latin typeface="SassoonPrimaryInfant" pitchFamily="2" charset="0"/>
              </a:rPr>
              <a:t>Camau</a:t>
            </a:r>
            <a:r>
              <a:rPr lang="en-US" sz="4400" b="1" dirty="0" smtClean="0">
                <a:ln w="22225">
                  <a:solidFill>
                    <a:schemeClr val="tx1"/>
                  </a:solidFill>
                  <a:prstDash val="solid"/>
                </a:ln>
                <a:solidFill>
                  <a:srgbClr val="00B050"/>
                </a:solidFill>
                <a:latin typeface="SassoonPrimaryInfant" pitchFamily="2" charset="0"/>
              </a:rPr>
              <a:t> </a:t>
            </a:r>
            <a:r>
              <a:rPr lang="en-US" sz="4400" b="1" dirty="0" err="1" smtClean="0">
                <a:ln w="22225">
                  <a:solidFill>
                    <a:schemeClr val="tx1"/>
                  </a:solidFill>
                  <a:prstDash val="solid"/>
                </a:ln>
                <a:solidFill>
                  <a:srgbClr val="00B050"/>
                </a:solidFill>
                <a:latin typeface="SassoonPrimaryInfant" pitchFamily="2" charset="0"/>
              </a:rPr>
              <a:t>nesaf</a:t>
            </a:r>
            <a:r>
              <a:rPr lang="en-US" sz="4400" b="1" dirty="0" smtClean="0">
                <a:ln w="22225">
                  <a:solidFill>
                    <a:schemeClr val="tx1"/>
                  </a:solidFill>
                  <a:prstDash val="solid"/>
                </a:ln>
                <a:solidFill>
                  <a:srgbClr val="00B050"/>
                </a:solidFill>
                <a:latin typeface="SassoonPrimaryInfant" pitchFamily="2" charset="0"/>
              </a:rPr>
              <a:t>…</a:t>
            </a:r>
            <a:endParaRPr lang="en-US" sz="4400" b="1" cap="none" spc="0" dirty="0">
              <a:ln w="22225">
                <a:solidFill>
                  <a:schemeClr val="tx1"/>
                </a:solidFill>
                <a:prstDash val="solid"/>
              </a:ln>
              <a:solidFill>
                <a:srgbClr val="00B050"/>
              </a:solidFill>
              <a:effectLst/>
              <a:latin typeface="SassoonPrimaryInfant" pitchFamily="2" charset="0"/>
            </a:endParaRPr>
          </a:p>
        </p:txBody>
      </p:sp>
      <p:sp>
        <p:nvSpPr>
          <p:cNvPr id="3" name="Content Placeholder 2"/>
          <p:cNvSpPr txBox="1">
            <a:spLocks/>
          </p:cNvSpPr>
          <p:nvPr/>
        </p:nvSpPr>
        <p:spPr>
          <a:xfrm>
            <a:off x="1287288" y="2695142"/>
            <a:ext cx="9119857" cy="3237742"/>
          </a:xfrm>
          <a:prstGeom prst="rect">
            <a:avLst/>
          </a:prstGeom>
        </p:spPr>
        <p:txBody>
          <a:bodyPr numCol="1">
            <a:normAutofit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2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20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8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6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r>
              <a:rPr lang="en-GB" altLang="en-GB" dirty="0" err="1" smtClean="0"/>
              <a:t>Creu</a:t>
            </a:r>
            <a:r>
              <a:rPr lang="en-GB" altLang="en-GB" dirty="0" smtClean="0"/>
              <a:t> </a:t>
            </a:r>
            <a:r>
              <a:rPr lang="en-GB" altLang="en-GB" dirty="0" err="1" smtClean="0"/>
              <a:t>cysylltiadau</a:t>
            </a:r>
            <a:r>
              <a:rPr lang="en-GB" altLang="en-GB" dirty="0" smtClean="0"/>
              <a:t> </a:t>
            </a:r>
            <a:r>
              <a:rPr lang="en-GB" altLang="en-GB" dirty="0" err="1" smtClean="0"/>
              <a:t>Meddylfryd</a:t>
            </a:r>
            <a:r>
              <a:rPr lang="en-GB" altLang="en-GB" dirty="0" smtClean="0"/>
              <a:t> </a:t>
            </a:r>
            <a:r>
              <a:rPr lang="en-GB" altLang="en-GB" dirty="0" err="1" smtClean="0"/>
              <a:t>Twf</a:t>
            </a:r>
            <a:r>
              <a:rPr lang="en-GB" altLang="en-GB" dirty="0" smtClean="0"/>
              <a:t> </a:t>
            </a:r>
            <a:r>
              <a:rPr lang="en-GB" altLang="en-GB" dirty="0" err="1" smtClean="0"/>
              <a:t>gyda’r</a:t>
            </a:r>
            <a:r>
              <a:rPr lang="en-GB" altLang="en-GB" dirty="0" smtClean="0"/>
              <a:t> </a:t>
            </a:r>
            <a:r>
              <a:rPr lang="en-GB" altLang="en-GB" dirty="0" err="1" smtClean="0"/>
              <a:t>Cylch</a:t>
            </a:r>
            <a:r>
              <a:rPr lang="en-GB" altLang="en-GB" dirty="0" smtClean="0"/>
              <a:t> </a:t>
            </a:r>
            <a:r>
              <a:rPr lang="en-GB" altLang="en-GB" dirty="0" err="1" smtClean="0"/>
              <a:t>Meithrin</a:t>
            </a:r>
            <a:endParaRPr lang="en-GB" altLang="en-GB" dirty="0" smtClean="0"/>
          </a:p>
          <a:p>
            <a:endParaRPr lang="en-GB" altLang="en-GB" dirty="0" smtClean="0"/>
          </a:p>
          <a:p>
            <a:r>
              <a:rPr lang="en-GB" dirty="0" err="1" smtClean="0"/>
              <a:t>Defnyddio</a:t>
            </a:r>
            <a:r>
              <a:rPr lang="en-GB" dirty="0" smtClean="0"/>
              <a:t> </a:t>
            </a:r>
            <a:r>
              <a:rPr lang="en-GB" dirty="0" err="1" smtClean="0"/>
              <a:t>waliau</a:t>
            </a:r>
            <a:r>
              <a:rPr lang="en-GB" dirty="0" smtClean="0"/>
              <a:t> ac </a:t>
            </a:r>
            <a:r>
              <a:rPr lang="en-GB" dirty="0" err="1" smtClean="0"/>
              <a:t>ardaloedd</a:t>
            </a:r>
            <a:r>
              <a:rPr lang="en-GB" dirty="0" smtClean="0"/>
              <a:t> her</a:t>
            </a:r>
            <a:endParaRPr lang="en-GB" altLang="en-GB" dirty="0" smtClean="0"/>
          </a:p>
          <a:p>
            <a:endParaRPr lang="en-GB" altLang="en-GB" dirty="0" smtClean="0"/>
          </a:p>
          <a:p>
            <a:r>
              <a:rPr lang="en-GB" dirty="0" err="1" smtClean="0"/>
              <a:t>Rhannu</a:t>
            </a:r>
            <a:r>
              <a:rPr lang="en-GB" dirty="0" smtClean="0"/>
              <a:t> </a:t>
            </a:r>
            <a:r>
              <a:rPr lang="en-GB" dirty="0" err="1" smtClean="0"/>
              <a:t>arferion</a:t>
            </a:r>
            <a:r>
              <a:rPr lang="en-GB" dirty="0" smtClean="0"/>
              <a:t> </a:t>
            </a:r>
            <a:r>
              <a:rPr lang="en-GB" dirty="0" err="1" smtClean="0"/>
              <a:t>gyda</a:t>
            </a:r>
            <a:r>
              <a:rPr lang="en-GB" dirty="0"/>
              <a:t> </a:t>
            </a:r>
            <a:r>
              <a:rPr lang="en-GB" dirty="0" err="1" smtClean="0"/>
              <a:t>ysgolion</a:t>
            </a:r>
            <a:r>
              <a:rPr lang="en-GB" dirty="0" smtClean="0"/>
              <a:t> </a:t>
            </a:r>
            <a:r>
              <a:rPr lang="en-GB" dirty="0" err="1" smtClean="0"/>
              <a:t>clwstwr</a:t>
            </a:r>
            <a:r>
              <a:rPr lang="en-GB" dirty="0" smtClean="0"/>
              <a:t> – </a:t>
            </a:r>
            <a:r>
              <a:rPr lang="en-GB" dirty="0" err="1" smtClean="0"/>
              <a:t>creu</a:t>
            </a:r>
            <a:r>
              <a:rPr lang="en-GB" dirty="0" smtClean="0"/>
              <a:t> </a:t>
            </a:r>
            <a:r>
              <a:rPr lang="en-GB" dirty="0" err="1" smtClean="0"/>
              <a:t>cysondeb</a:t>
            </a:r>
            <a:r>
              <a:rPr lang="en-GB" dirty="0" smtClean="0"/>
              <a:t> </a:t>
            </a:r>
            <a:r>
              <a:rPr lang="en-GB" dirty="0" err="1" smtClean="0"/>
              <a:t>ar</a:t>
            </a:r>
            <a:r>
              <a:rPr lang="en-GB" dirty="0" smtClean="0"/>
              <a:t> </a:t>
            </a:r>
            <a:r>
              <a:rPr lang="en-GB" dirty="0" err="1" smtClean="0"/>
              <a:t>gyfer</a:t>
            </a:r>
            <a:r>
              <a:rPr lang="en-GB" dirty="0" smtClean="0"/>
              <a:t> </a:t>
            </a:r>
            <a:r>
              <a:rPr lang="en-GB" dirty="0" err="1" smtClean="0"/>
              <a:t>yr</a:t>
            </a:r>
            <a:r>
              <a:rPr lang="en-GB" dirty="0" smtClean="0"/>
              <a:t> </a:t>
            </a:r>
            <a:r>
              <a:rPr lang="en-GB" dirty="0" err="1" smtClean="0"/>
              <a:t>uwchradd</a:t>
            </a:r>
            <a:endParaRPr lang="en-GB" dirty="0" smtClean="0"/>
          </a:p>
          <a:p>
            <a:endParaRPr lang="en-GB" dirty="0" smtClean="0"/>
          </a:p>
          <a:p>
            <a:endParaRPr lang="en-GB" dirty="0" smtClean="0"/>
          </a:p>
          <a:p>
            <a:endParaRPr lang="en-GB" dirty="0" smtClean="0"/>
          </a:p>
          <a:p>
            <a:pPr lvl="1"/>
            <a:endParaRPr lang="en-GB" altLang="en-GB" dirty="0"/>
          </a:p>
        </p:txBody>
      </p:sp>
    </p:spTree>
    <p:extLst>
      <p:ext uri="{BB962C8B-B14F-4D97-AF65-F5344CB8AC3E}">
        <p14:creationId xmlns:p14="http://schemas.microsoft.com/office/powerpoint/2010/main" val="1892310226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172873" y="714708"/>
            <a:ext cx="9463043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400" b="1" dirty="0" err="1" smtClean="0">
                <a:ln w="22225">
                  <a:solidFill>
                    <a:schemeClr val="tx1"/>
                  </a:solidFill>
                  <a:prstDash val="solid"/>
                </a:ln>
                <a:solidFill>
                  <a:srgbClr val="00B050"/>
                </a:solidFill>
                <a:latin typeface="SassoonPrimaryInfant" pitchFamily="2" charset="0"/>
              </a:rPr>
              <a:t>Waliau</a:t>
            </a:r>
            <a:r>
              <a:rPr lang="en-US" sz="4400" b="1" dirty="0" smtClean="0">
                <a:ln w="22225">
                  <a:solidFill>
                    <a:schemeClr val="tx1"/>
                  </a:solidFill>
                  <a:prstDash val="solid"/>
                </a:ln>
                <a:solidFill>
                  <a:srgbClr val="00B050"/>
                </a:solidFill>
                <a:latin typeface="SassoonPrimaryInfant" pitchFamily="2" charset="0"/>
              </a:rPr>
              <a:t>/</a:t>
            </a:r>
            <a:r>
              <a:rPr lang="en-US" sz="4400" b="1" dirty="0" err="1" smtClean="0">
                <a:ln w="22225">
                  <a:solidFill>
                    <a:schemeClr val="tx1"/>
                  </a:solidFill>
                  <a:prstDash val="solid"/>
                </a:ln>
                <a:solidFill>
                  <a:srgbClr val="00B050"/>
                </a:solidFill>
                <a:latin typeface="SassoonPrimaryInfant" pitchFamily="2" charset="0"/>
              </a:rPr>
              <a:t>Ardaloedd</a:t>
            </a:r>
            <a:r>
              <a:rPr lang="en-US" sz="4400" b="1" dirty="0" smtClean="0">
                <a:ln w="22225">
                  <a:solidFill>
                    <a:schemeClr val="tx1"/>
                  </a:solidFill>
                  <a:prstDash val="solid"/>
                </a:ln>
                <a:solidFill>
                  <a:srgbClr val="00B050"/>
                </a:solidFill>
                <a:latin typeface="SassoonPrimaryInfant" pitchFamily="2" charset="0"/>
              </a:rPr>
              <a:t> Her</a:t>
            </a:r>
            <a:endParaRPr lang="en-US" sz="4400" b="1" cap="none" spc="0" dirty="0">
              <a:ln w="22225">
                <a:solidFill>
                  <a:schemeClr val="tx1"/>
                </a:solidFill>
                <a:prstDash val="solid"/>
              </a:ln>
              <a:solidFill>
                <a:srgbClr val="00B050"/>
              </a:solidFill>
              <a:effectLst/>
              <a:latin typeface="SassoonPrimaryInfant" pitchFamily="2" charset="0"/>
            </a:endParaRPr>
          </a:p>
        </p:txBody>
      </p:sp>
      <p:pic>
        <p:nvPicPr>
          <p:cNvPr id="10242" name="Picture 2" descr="https://attachment.outlook.office.net/owa/aronj89@live.co.uk/service.svc/s/GetAttachmentThumbnail?id=AQMkADAwATM3ZmYAZS05YmQyLWUwMABhLTAwAi0wMAoARgAAAwWcfzp%2Bf3BPmvOHYiSnaHwHADHasbsG5hJOm%2B7hlqtO%2F28AAAIBDAAAADHasbsG5hJOm%2B7hlqtO%2F28AAACiI9CkAAAAARIAEADHZ5AIHzUvQ7l6mYC7HHdq&amp;thumbnailType=2&amp;X-OWA-CANARY=_U9HxWERek-kINiz8eDLGjDmD_dhU9QYl0w6KIE-DDLbeeLZhDD5_SsmY77ithQms0y0voAElxc.&amp;token=2a4a464a-39d3-42e9-8e1e-478fb8d7563d&amp;owa=outlook.live.com&amp;isc=1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56" t="15543" b="15949"/>
          <a:stretch/>
        </p:blipFill>
        <p:spPr bwMode="auto">
          <a:xfrm>
            <a:off x="3449951" y="1484150"/>
            <a:ext cx="4908885" cy="46920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77317103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4810" y="931069"/>
            <a:ext cx="1081179" cy="1081179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sp>
        <p:nvSpPr>
          <p:cNvPr id="6" name="Oval 5"/>
          <p:cNvSpPr/>
          <p:nvPr/>
        </p:nvSpPr>
        <p:spPr>
          <a:xfrm>
            <a:off x="10055703" y="982132"/>
            <a:ext cx="1298095" cy="979057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numCol="1" rtlCol="0" anchor="ctr"/>
          <a:lstStyle/>
          <a:p>
            <a:pPr algn="ctr"/>
            <a:endParaRPr lang="en-GB" altLang="en-GB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333232" y="1100142"/>
            <a:ext cx="743035" cy="74303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84061" y="796577"/>
            <a:ext cx="7632877" cy="1347869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201457" y="2526368"/>
            <a:ext cx="3798083" cy="3564681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2444014" y="1026695"/>
            <a:ext cx="5727032" cy="99461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Rectangle 10"/>
          <p:cNvSpPr/>
          <p:nvPr/>
        </p:nvSpPr>
        <p:spPr>
          <a:xfrm>
            <a:off x="2364038" y="1008846"/>
            <a:ext cx="588698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5400" b="1" dirty="0" err="1" smtClean="0">
                <a:ln w="22225">
                  <a:solidFill>
                    <a:schemeClr val="tx1"/>
                  </a:solidFill>
                  <a:prstDash val="solid"/>
                </a:ln>
                <a:solidFill>
                  <a:srgbClr val="00B050"/>
                </a:solidFill>
                <a:latin typeface="SassoonPrimaryInfant" pitchFamily="2" charset="0"/>
              </a:rPr>
              <a:t>Meddylfryd</a:t>
            </a:r>
            <a:r>
              <a:rPr lang="en-US" sz="5400" b="1" dirty="0" smtClean="0">
                <a:ln w="22225">
                  <a:solidFill>
                    <a:schemeClr val="tx1"/>
                  </a:solidFill>
                  <a:prstDash val="solid"/>
                </a:ln>
                <a:solidFill>
                  <a:srgbClr val="00B050"/>
                </a:solidFill>
                <a:latin typeface="SassoonPrimaryInfant" pitchFamily="2" charset="0"/>
              </a:rPr>
              <a:t> </a:t>
            </a:r>
            <a:r>
              <a:rPr lang="en-US" sz="5400" b="1" dirty="0" err="1" smtClean="0">
                <a:ln w="22225">
                  <a:solidFill>
                    <a:schemeClr val="tx1"/>
                  </a:solidFill>
                  <a:prstDash val="solid"/>
                </a:ln>
                <a:solidFill>
                  <a:srgbClr val="00B050"/>
                </a:solidFill>
                <a:latin typeface="SassoonPrimaryInfant" pitchFamily="2" charset="0"/>
              </a:rPr>
              <a:t>Twf</a:t>
            </a:r>
            <a:endParaRPr lang="en-US" sz="5400" b="1" dirty="0">
              <a:ln w="22225">
                <a:solidFill>
                  <a:schemeClr val="tx1"/>
                </a:solidFill>
                <a:prstDash val="solid"/>
              </a:ln>
              <a:solidFill>
                <a:srgbClr val="00B050"/>
              </a:solidFill>
              <a:latin typeface="SassoonPrimaryInfant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368453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87288" y="2695142"/>
            <a:ext cx="9119857" cy="3237742"/>
          </a:xfrm>
        </p:spPr>
        <p:txBody>
          <a:bodyPr numCol="1">
            <a:normAutofit/>
          </a:bodyPr>
          <a:lstStyle/>
          <a:p>
            <a:r>
              <a:rPr lang="en-GB" altLang="en-GB" dirty="0" smtClean="0"/>
              <a:t>Beth </a:t>
            </a:r>
            <a:r>
              <a:rPr lang="en-GB" altLang="en-GB" dirty="0" err="1" smtClean="0"/>
              <a:t>yw</a:t>
            </a:r>
            <a:r>
              <a:rPr lang="en-GB" altLang="en-GB" dirty="0" smtClean="0"/>
              <a:t> </a:t>
            </a:r>
            <a:r>
              <a:rPr lang="en-GB" altLang="en-GB" dirty="0" err="1" smtClean="0"/>
              <a:t>Meddylfryd</a:t>
            </a:r>
            <a:r>
              <a:rPr lang="en-GB" altLang="en-GB" dirty="0" smtClean="0"/>
              <a:t> </a:t>
            </a:r>
            <a:r>
              <a:rPr lang="en-GB" altLang="en-GB" dirty="0" err="1" smtClean="0"/>
              <a:t>Twf</a:t>
            </a:r>
            <a:r>
              <a:rPr lang="en-GB" altLang="en-GB" dirty="0" smtClean="0"/>
              <a:t>?</a:t>
            </a:r>
          </a:p>
          <a:p>
            <a:endParaRPr lang="en-GB" altLang="en-GB" dirty="0" smtClean="0"/>
          </a:p>
          <a:p>
            <a:r>
              <a:rPr dirty="0" err="1"/>
              <a:t>Gweithrediad</a:t>
            </a:r>
            <a:r>
              <a:rPr dirty="0"/>
              <a:t> y </a:t>
            </a:r>
            <a:r>
              <a:rPr dirty="0" err="1"/>
              <a:t>brosiect</a:t>
            </a:r>
            <a:r>
              <a:rPr dirty="0"/>
              <a:t> o </a:t>
            </a:r>
            <a:r>
              <a:rPr dirty="0" err="1"/>
              <a:t>fewn</a:t>
            </a:r>
            <a:r>
              <a:rPr dirty="0"/>
              <a:t> </a:t>
            </a:r>
            <a:r>
              <a:rPr dirty="0" err="1"/>
              <a:t>yr</a:t>
            </a:r>
            <a:r>
              <a:rPr dirty="0"/>
              <a:t> </a:t>
            </a:r>
            <a:r>
              <a:rPr dirty="0" err="1"/>
              <a:t>ysgol</a:t>
            </a:r>
            <a:r>
              <a:rPr dirty="0"/>
              <a:t> a </a:t>
            </a:r>
            <a:r>
              <a:rPr dirty="0" err="1"/>
              <a:t>thu</a:t>
            </a:r>
            <a:r>
              <a:rPr dirty="0"/>
              <a:t> </a:t>
            </a:r>
            <a:r>
              <a:rPr dirty="0" err="1"/>
              <a:t>hwnt</a:t>
            </a:r>
            <a:r>
              <a:rPr dirty="0"/>
              <a:t>.</a:t>
            </a:r>
            <a:endParaRPr lang="en-GB" altLang="en-GB" dirty="0"/>
          </a:p>
          <a:p>
            <a:endParaRPr lang="en-GB" altLang="en-GB" dirty="0"/>
          </a:p>
          <a:p>
            <a:r>
              <a:rPr dirty="0" err="1"/>
              <a:t>Effaith</a:t>
            </a:r>
            <a:r>
              <a:rPr dirty="0"/>
              <a:t> </a:t>
            </a:r>
            <a:r>
              <a:rPr dirty="0" err="1"/>
              <a:t>ar</a:t>
            </a:r>
            <a:r>
              <a:rPr dirty="0"/>
              <a:t> </a:t>
            </a:r>
            <a:r>
              <a:rPr dirty="0" err="1"/>
              <a:t>ein</a:t>
            </a:r>
            <a:r>
              <a:rPr dirty="0"/>
              <a:t> </a:t>
            </a:r>
            <a:r>
              <a:rPr dirty="0" err="1"/>
              <a:t>dysgwyr</a:t>
            </a:r>
            <a:r>
              <a:rPr dirty="0"/>
              <a:t>.</a:t>
            </a:r>
          </a:p>
          <a:p>
            <a:endParaRPr dirty="0"/>
          </a:p>
          <a:p>
            <a:endParaRPr dirty="0"/>
          </a:p>
          <a:p>
            <a:endParaRPr dirty="0"/>
          </a:p>
          <a:p>
            <a:pPr lvl="1"/>
            <a:endParaRPr lang="en-GB" altLang="en-GB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4810" y="931069"/>
            <a:ext cx="1081179" cy="1081179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sp>
        <p:nvSpPr>
          <p:cNvPr id="6" name="Oval 5"/>
          <p:cNvSpPr/>
          <p:nvPr/>
        </p:nvSpPr>
        <p:spPr>
          <a:xfrm>
            <a:off x="10055703" y="982132"/>
            <a:ext cx="1298095" cy="979057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numCol="1" rtlCol="0" anchor="ctr"/>
          <a:lstStyle/>
          <a:p>
            <a:pPr algn="ctr"/>
            <a:endParaRPr lang="en-GB" altLang="en-GB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333232" y="1100142"/>
            <a:ext cx="743035" cy="743035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4780303" y="1130394"/>
            <a:ext cx="2331087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000" b="1" dirty="0" err="1" smtClean="0">
                <a:ln w="22225">
                  <a:solidFill>
                    <a:schemeClr val="tx1"/>
                  </a:solidFill>
                  <a:prstDash val="solid"/>
                </a:ln>
                <a:solidFill>
                  <a:srgbClr val="00B050"/>
                </a:solidFill>
                <a:latin typeface="SassoonPrimaryInfant" pitchFamily="2" charset="0"/>
              </a:rPr>
              <a:t>Cynnwys</a:t>
            </a:r>
            <a:endParaRPr lang="en-US" sz="4000" b="1" cap="none" spc="0" dirty="0">
              <a:ln w="22225">
                <a:solidFill>
                  <a:schemeClr val="tx1"/>
                </a:solidFill>
                <a:prstDash val="solid"/>
              </a:ln>
              <a:solidFill>
                <a:srgbClr val="00B050"/>
              </a:solidFill>
              <a:effectLst/>
              <a:latin typeface="SassoonPrimaryInfant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193598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87288" y="2556862"/>
            <a:ext cx="9460809" cy="3376023"/>
          </a:xfrm>
        </p:spPr>
        <p:txBody>
          <a:bodyPr numCol="1">
            <a:normAutofit/>
          </a:bodyPr>
          <a:lstStyle/>
          <a:p>
            <a:r>
              <a:rPr lang="en-GB" altLang="en-GB" dirty="0" err="1" smtClean="0"/>
              <a:t>Ymweld</a:t>
            </a:r>
            <a:r>
              <a:rPr lang="en-GB" altLang="en-GB" dirty="0" smtClean="0"/>
              <a:t> ag </a:t>
            </a:r>
            <a:r>
              <a:rPr lang="en-GB" altLang="en-GB" dirty="0" err="1" smtClean="0"/>
              <a:t>ysgolion</a:t>
            </a:r>
            <a:r>
              <a:rPr lang="en-GB" altLang="en-GB" dirty="0" smtClean="0"/>
              <a:t> </a:t>
            </a:r>
            <a:r>
              <a:rPr lang="en-GB" altLang="en-GB" dirty="0" err="1" smtClean="0"/>
              <a:t>oedd</a:t>
            </a:r>
            <a:r>
              <a:rPr lang="en-GB" altLang="en-GB" dirty="0" smtClean="0"/>
              <a:t> </a:t>
            </a:r>
            <a:r>
              <a:rPr lang="en-GB" altLang="en-GB" dirty="0" err="1" smtClean="0"/>
              <a:t>yn</a:t>
            </a:r>
            <a:r>
              <a:rPr lang="en-GB" altLang="en-GB" dirty="0" smtClean="0"/>
              <a:t> </a:t>
            </a:r>
            <a:r>
              <a:rPr lang="en-GB" altLang="en-GB" dirty="0" err="1" smtClean="0"/>
              <a:t>gweithredu</a:t>
            </a:r>
            <a:r>
              <a:rPr lang="en-GB" altLang="en-GB" dirty="0"/>
              <a:t> </a:t>
            </a:r>
            <a:r>
              <a:rPr lang="en-GB" altLang="en-GB" dirty="0" err="1" smtClean="0"/>
              <a:t>Meddylfryd</a:t>
            </a:r>
            <a:r>
              <a:rPr lang="en-GB" altLang="en-GB" dirty="0" smtClean="0"/>
              <a:t> </a:t>
            </a:r>
            <a:r>
              <a:rPr lang="en-GB" altLang="en-GB" dirty="0" err="1" smtClean="0"/>
              <a:t>Twf</a:t>
            </a:r>
            <a:endParaRPr lang="en-GB" altLang="en-GB" dirty="0" smtClean="0"/>
          </a:p>
          <a:p>
            <a:endParaRPr lang="en-GB" altLang="en-GB" dirty="0"/>
          </a:p>
          <a:p>
            <a:r>
              <a:rPr lang="en-GB" altLang="en-GB" dirty="0" err="1" smtClean="0"/>
              <a:t>Gwaith</a:t>
            </a:r>
            <a:r>
              <a:rPr lang="en-GB" altLang="en-GB" dirty="0" smtClean="0"/>
              <a:t> </a:t>
            </a:r>
            <a:r>
              <a:rPr lang="en-GB" altLang="en-GB" dirty="0" err="1" smtClean="0"/>
              <a:t>ymchwil</a:t>
            </a:r>
            <a:r>
              <a:rPr lang="en-GB" altLang="en-GB" dirty="0" smtClean="0"/>
              <a:t>: Carol </a:t>
            </a:r>
            <a:r>
              <a:rPr lang="en-GB" altLang="en-GB" dirty="0" err="1" smtClean="0"/>
              <a:t>Dweck</a:t>
            </a:r>
            <a:endParaRPr lang="en-GB" altLang="en-GB" dirty="0" smtClean="0"/>
          </a:p>
          <a:p>
            <a:endParaRPr lang="en-GB" altLang="en-GB" dirty="0"/>
          </a:p>
          <a:p>
            <a:r>
              <a:rPr lang="en-GB" altLang="en-GB" dirty="0" err="1" smtClean="0"/>
              <a:t>Creu</a:t>
            </a:r>
            <a:r>
              <a:rPr lang="en-GB" altLang="en-GB" dirty="0" smtClean="0"/>
              <a:t> </a:t>
            </a:r>
            <a:r>
              <a:rPr lang="en-GB" altLang="en-GB" dirty="0" err="1" smtClean="0"/>
              <a:t>Cynllun</a:t>
            </a:r>
            <a:r>
              <a:rPr lang="en-GB" altLang="en-GB" dirty="0" smtClean="0"/>
              <a:t> </a:t>
            </a:r>
            <a:r>
              <a:rPr lang="en-GB" altLang="en-GB" dirty="0" err="1" smtClean="0"/>
              <a:t>Gweithredu</a:t>
            </a:r>
            <a:r>
              <a:rPr lang="en-GB" altLang="en-GB" dirty="0" smtClean="0"/>
              <a:t> </a:t>
            </a:r>
            <a:r>
              <a:rPr lang="en-GB" altLang="en-GB" dirty="0" err="1" smtClean="0"/>
              <a:t>ysgol</a:t>
            </a:r>
            <a:r>
              <a:rPr lang="en-GB" altLang="en-GB" dirty="0" smtClean="0"/>
              <a:t> </a:t>
            </a:r>
            <a:r>
              <a:rPr lang="en-GB" altLang="en-GB" dirty="0" err="1" smtClean="0"/>
              <a:t>gyfan</a:t>
            </a:r>
            <a:endParaRPr lang="en-GB" altLang="en-GB" dirty="0" smtClean="0"/>
          </a:p>
          <a:p>
            <a:endParaRPr lang="en-GB" altLang="en-GB" dirty="0" smtClean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4810" y="931069"/>
            <a:ext cx="1081179" cy="1081179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sp>
        <p:nvSpPr>
          <p:cNvPr id="6" name="Oval 5"/>
          <p:cNvSpPr/>
          <p:nvPr/>
        </p:nvSpPr>
        <p:spPr>
          <a:xfrm>
            <a:off x="10055703" y="982132"/>
            <a:ext cx="1298095" cy="979057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numCol="1" rtlCol="0" anchor="ctr"/>
          <a:lstStyle/>
          <a:p>
            <a:pPr algn="ctr"/>
            <a:endParaRPr lang="en-GB" altLang="en-GB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333232" y="1100142"/>
            <a:ext cx="743035" cy="743035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2123966" y="1130394"/>
            <a:ext cx="7643759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000" b="1" dirty="0" err="1" smtClean="0">
                <a:ln w="22225">
                  <a:solidFill>
                    <a:schemeClr val="tx1"/>
                  </a:solidFill>
                  <a:prstDash val="solid"/>
                </a:ln>
                <a:solidFill>
                  <a:srgbClr val="00B050"/>
                </a:solidFill>
                <a:latin typeface="SassoonPrimaryInfant" pitchFamily="2" charset="0"/>
              </a:rPr>
              <a:t>Lansio</a:t>
            </a:r>
            <a:r>
              <a:rPr lang="en-US" sz="4000" b="1" dirty="0" smtClean="0">
                <a:ln w="22225">
                  <a:solidFill>
                    <a:schemeClr val="tx1"/>
                  </a:solidFill>
                  <a:prstDash val="solid"/>
                </a:ln>
                <a:solidFill>
                  <a:srgbClr val="00B050"/>
                </a:solidFill>
                <a:latin typeface="SassoonPrimaryInfant" pitchFamily="2" charset="0"/>
              </a:rPr>
              <a:t> </a:t>
            </a:r>
            <a:r>
              <a:rPr lang="en-US" sz="4000" b="1" dirty="0" err="1" smtClean="0">
                <a:ln w="22225">
                  <a:solidFill>
                    <a:schemeClr val="tx1"/>
                  </a:solidFill>
                  <a:prstDash val="solid"/>
                </a:ln>
                <a:solidFill>
                  <a:srgbClr val="00B050"/>
                </a:solidFill>
                <a:latin typeface="SassoonPrimaryInfant" pitchFamily="2" charset="0"/>
              </a:rPr>
              <a:t>Prosiect</a:t>
            </a:r>
            <a:r>
              <a:rPr lang="en-US" sz="4000" b="1" dirty="0" smtClean="0">
                <a:ln w="22225">
                  <a:solidFill>
                    <a:schemeClr val="tx1"/>
                  </a:solidFill>
                  <a:prstDash val="solid"/>
                </a:ln>
                <a:solidFill>
                  <a:srgbClr val="00B050"/>
                </a:solidFill>
                <a:latin typeface="SassoonPrimaryInfant" pitchFamily="2" charset="0"/>
              </a:rPr>
              <a:t> </a:t>
            </a:r>
            <a:r>
              <a:rPr lang="en-US" sz="4000" b="1" dirty="0" err="1" smtClean="0">
                <a:ln w="22225">
                  <a:solidFill>
                    <a:schemeClr val="tx1"/>
                  </a:solidFill>
                  <a:prstDash val="solid"/>
                </a:ln>
                <a:solidFill>
                  <a:srgbClr val="00B050"/>
                </a:solidFill>
                <a:latin typeface="SassoonPrimaryInfant" pitchFamily="2" charset="0"/>
              </a:rPr>
              <a:t>Meddylfryd</a:t>
            </a:r>
            <a:r>
              <a:rPr lang="en-US" sz="4000" b="1" dirty="0" smtClean="0">
                <a:ln w="22225">
                  <a:solidFill>
                    <a:schemeClr val="tx1"/>
                  </a:solidFill>
                  <a:prstDash val="solid"/>
                </a:ln>
                <a:solidFill>
                  <a:srgbClr val="00B050"/>
                </a:solidFill>
                <a:latin typeface="SassoonPrimaryInfant" pitchFamily="2" charset="0"/>
              </a:rPr>
              <a:t> </a:t>
            </a:r>
            <a:r>
              <a:rPr lang="en-US" sz="4000" b="1" dirty="0" err="1" smtClean="0">
                <a:ln w="22225">
                  <a:solidFill>
                    <a:schemeClr val="tx1"/>
                  </a:solidFill>
                  <a:prstDash val="solid"/>
                </a:ln>
                <a:solidFill>
                  <a:srgbClr val="00B050"/>
                </a:solidFill>
                <a:latin typeface="SassoonPrimaryInfant" pitchFamily="2" charset="0"/>
              </a:rPr>
              <a:t>Twf</a:t>
            </a:r>
            <a:endParaRPr lang="en-US" sz="4000" b="1" cap="none" spc="0" dirty="0">
              <a:ln w="22225">
                <a:solidFill>
                  <a:schemeClr val="tx1"/>
                </a:solidFill>
                <a:prstDash val="solid"/>
              </a:ln>
              <a:solidFill>
                <a:srgbClr val="00B050"/>
              </a:solidFill>
              <a:effectLst/>
              <a:latin typeface="SassoonPrimaryInfant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476200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87288" y="2556862"/>
            <a:ext cx="9460809" cy="3376023"/>
          </a:xfrm>
        </p:spPr>
        <p:txBody>
          <a:bodyPr numCol="1">
            <a:normAutofit/>
          </a:bodyPr>
          <a:lstStyle/>
          <a:p>
            <a:r>
              <a:rPr lang="en-GB" altLang="en-GB" dirty="0" smtClean="0"/>
              <a:t>Codi </a:t>
            </a:r>
            <a:r>
              <a:rPr lang="en-GB" altLang="en-GB" dirty="0" err="1" smtClean="0"/>
              <a:t>ymwybyddiaeth</a:t>
            </a:r>
            <a:r>
              <a:rPr lang="en-GB" altLang="en-GB" dirty="0" smtClean="0"/>
              <a:t> o </a:t>
            </a:r>
            <a:r>
              <a:rPr lang="en-GB" altLang="en-GB" dirty="0" err="1" smtClean="0"/>
              <a:t>Feddylfryd</a:t>
            </a:r>
            <a:r>
              <a:rPr lang="en-GB" altLang="en-GB" dirty="0" smtClean="0"/>
              <a:t> </a:t>
            </a:r>
            <a:r>
              <a:rPr lang="en-GB" altLang="en-GB" dirty="0" err="1" smtClean="0"/>
              <a:t>Twf</a:t>
            </a:r>
            <a:r>
              <a:rPr lang="en-GB" altLang="en-GB" dirty="0" smtClean="0"/>
              <a:t> </a:t>
            </a:r>
            <a:r>
              <a:rPr lang="en-GB" altLang="en-GB" dirty="0" err="1" smtClean="0"/>
              <a:t>ymysg</a:t>
            </a:r>
            <a:r>
              <a:rPr lang="en-GB" altLang="en-GB" dirty="0" smtClean="0"/>
              <a:t> </a:t>
            </a:r>
            <a:r>
              <a:rPr lang="en-GB" altLang="en-GB" dirty="0" err="1" smtClean="0"/>
              <a:t>disgyblion</a:t>
            </a:r>
            <a:r>
              <a:rPr lang="en-GB" altLang="en-GB" dirty="0" smtClean="0"/>
              <a:t> a staff.</a:t>
            </a:r>
          </a:p>
          <a:p>
            <a:endParaRPr lang="en-GB" altLang="en-GB" dirty="0" smtClean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4810" y="931069"/>
            <a:ext cx="1081179" cy="1081179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sp>
        <p:nvSpPr>
          <p:cNvPr id="6" name="Oval 5"/>
          <p:cNvSpPr/>
          <p:nvPr/>
        </p:nvSpPr>
        <p:spPr>
          <a:xfrm>
            <a:off x="10055703" y="982132"/>
            <a:ext cx="1298095" cy="979057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numCol="1" rtlCol="0" anchor="ctr"/>
          <a:lstStyle/>
          <a:p>
            <a:pPr algn="ctr"/>
            <a:endParaRPr lang="en-GB" altLang="en-GB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333232" y="1100142"/>
            <a:ext cx="743035" cy="743035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2123966" y="1130394"/>
            <a:ext cx="7643759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000" b="1" dirty="0" err="1" smtClean="0">
                <a:ln w="22225">
                  <a:solidFill>
                    <a:schemeClr val="tx1"/>
                  </a:solidFill>
                  <a:prstDash val="solid"/>
                </a:ln>
                <a:solidFill>
                  <a:srgbClr val="00B050"/>
                </a:solidFill>
                <a:latin typeface="SassoonPrimaryInfant" pitchFamily="2" charset="0"/>
              </a:rPr>
              <a:t>Lansio</a:t>
            </a:r>
            <a:r>
              <a:rPr lang="en-US" sz="4000" b="1" dirty="0" smtClean="0">
                <a:ln w="22225">
                  <a:solidFill>
                    <a:schemeClr val="tx1"/>
                  </a:solidFill>
                  <a:prstDash val="solid"/>
                </a:ln>
                <a:solidFill>
                  <a:srgbClr val="00B050"/>
                </a:solidFill>
                <a:latin typeface="SassoonPrimaryInfant" pitchFamily="2" charset="0"/>
              </a:rPr>
              <a:t> </a:t>
            </a:r>
            <a:r>
              <a:rPr lang="en-US" sz="4000" b="1" dirty="0" err="1" smtClean="0">
                <a:ln w="22225">
                  <a:solidFill>
                    <a:schemeClr val="tx1"/>
                  </a:solidFill>
                  <a:prstDash val="solid"/>
                </a:ln>
                <a:solidFill>
                  <a:srgbClr val="00B050"/>
                </a:solidFill>
                <a:latin typeface="SassoonPrimaryInfant" pitchFamily="2" charset="0"/>
              </a:rPr>
              <a:t>Prosiect</a:t>
            </a:r>
            <a:r>
              <a:rPr lang="en-US" sz="4000" b="1" dirty="0" smtClean="0">
                <a:ln w="22225">
                  <a:solidFill>
                    <a:schemeClr val="tx1"/>
                  </a:solidFill>
                  <a:prstDash val="solid"/>
                </a:ln>
                <a:solidFill>
                  <a:srgbClr val="00B050"/>
                </a:solidFill>
                <a:latin typeface="SassoonPrimaryInfant" pitchFamily="2" charset="0"/>
              </a:rPr>
              <a:t> </a:t>
            </a:r>
            <a:r>
              <a:rPr lang="en-US" sz="4000" b="1" dirty="0" err="1" smtClean="0">
                <a:ln w="22225">
                  <a:solidFill>
                    <a:schemeClr val="tx1"/>
                  </a:solidFill>
                  <a:prstDash val="solid"/>
                </a:ln>
                <a:solidFill>
                  <a:srgbClr val="00B050"/>
                </a:solidFill>
                <a:latin typeface="SassoonPrimaryInfant" pitchFamily="2" charset="0"/>
              </a:rPr>
              <a:t>Meddylfryd</a:t>
            </a:r>
            <a:r>
              <a:rPr lang="en-US" sz="4000" b="1" dirty="0" smtClean="0">
                <a:ln w="22225">
                  <a:solidFill>
                    <a:schemeClr val="tx1"/>
                  </a:solidFill>
                  <a:prstDash val="solid"/>
                </a:ln>
                <a:solidFill>
                  <a:srgbClr val="00B050"/>
                </a:solidFill>
                <a:latin typeface="SassoonPrimaryInfant" pitchFamily="2" charset="0"/>
              </a:rPr>
              <a:t> </a:t>
            </a:r>
            <a:r>
              <a:rPr lang="en-US" sz="4000" b="1" dirty="0" err="1" smtClean="0">
                <a:ln w="22225">
                  <a:solidFill>
                    <a:schemeClr val="tx1"/>
                  </a:solidFill>
                  <a:prstDash val="solid"/>
                </a:ln>
                <a:solidFill>
                  <a:srgbClr val="00B050"/>
                </a:solidFill>
                <a:latin typeface="SassoonPrimaryInfant" pitchFamily="2" charset="0"/>
              </a:rPr>
              <a:t>Twf</a:t>
            </a:r>
            <a:endParaRPr lang="en-US" sz="4000" b="1" cap="none" spc="0" dirty="0">
              <a:ln w="22225">
                <a:solidFill>
                  <a:schemeClr val="tx1"/>
                </a:solidFill>
                <a:prstDash val="solid"/>
              </a:ln>
              <a:solidFill>
                <a:srgbClr val="00B050"/>
              </a:solidFill>
              <a:effectLst/>
              <a:latin typeface="SassoonPrimaryInfant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41836" y="3187376"/>
            <a:ext cx="2745509" cy="2745509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5989" y="3187376"/>
            <a:ext cx="3713018" cy="27847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82851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numCol="1">
            <a:normAutofit/>
          </a:bodyPr>
          <a:lstStyle/>
          <a:p>
            <a:r>
              <a:rPr lang="en-GB" dirty="0" smtClean="0"/>
              <a:t>Beth </a:t>
            </a:r>
            <a:r>
              <a:rPr lang="en-GB" dirty="0" err="1" smtClean="0"/>
              <a:t>yw</a:t>
            </a:r>
            <a:r>
              <a:rPr lang="en-GB" dirty="0" smtClean="0"/>
              <a:t> </a:t>
            </a:r>
            <a:r>
              <a:rPr dirty="0" err="1" smtClean="0"/>
              <a:t>Meddylfryd</a:t>
            </a:r>
            <a:r>
              <a:rPr dirty="0" smtClean="0"/>
              <a:t> </a:t>
            </a:r>
            <a:r>
              <a:rPr dirty="0" err="1" smtClean="0"/>
              <a:t>Twf</a:t>
            </a:r>
            <a:r>
              <a:rPr lang="en-GB" dirty="0" smtClean="0"/>
              <a:t>?</a:t>
            </a:r>
            <a:endParaRPr lang="en-GB" altLang="en-GB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4810" y="931069"/>
            <a:ext cx="1081179" cy="1081179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sp>
        <p:nvSpPr>
          <p:cNvPr id="6" name="Oval 5"/>
          <p:cNvSpPr/>
          <p:nvPr/>
        </p:nvSpPr>
        <p:spPr>
          <a:xfrm>
            <a:off x="10055703" y="982132"/>
            <a:ext cx="1298095" cy="979057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numCol="1" rtlCol="0" anchor="ctr"/>
          <a:lstStyle/>
          <a:p>
            <a:pPr algn="ctr"/>
            <a:endParaRPr lang="en-GB" altLang="en-GB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333232" y="1100142"/>
            <a:ext cx="743035" cy="74303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22826" y="2657461"/>
            <a:ext cx="7632877" cy="1347869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105285" y="4146620"/>
            <a:ext cx="1981429" cy="1859665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2582779" y="2887579"/>
            <a:ext cx="5727032" cy="99461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Rectangle 10"/>
          <p:cNvSpPr/>
          <p:nvPr/>
        </p:nvSpPr>
        <p:spPr>
          <a:xfrm>
            <a:off x="2502803" y="2869730"/>
            <a:ext cx="588698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5400" b="1" dirty="0" err="1" smtClean="0">
                <a:ln w="22225">
                  <a:solidFill>
                    <a:schemeClr val="tx1"/>
                  </a:solidFill>
                  <a:prstDash val="solid"/>
                </a:ln>
                <a:solidFill>
                  <a:srgbClr val="00B050"/>
                </a:solidFill>
                <a:latin typeface="SassoonPrimaryInfant" pitchFamily="2" charset="0"/>
              </a:rPr>
              <a:t>Meddylfryd</a:t>
            </a:r>
            <a:r>
              <a:rPr lang="en-US" sz="5400" b="1" dirty="0" smtClean="0">
                <a:ln w="22225">
                  <a:solidFill>
                    <a:schemeClr val="tx1"/>
                  </a:solidFill>
                  <a:prstDash val="solid"/>
                </a:ln>
                <a:solidFill>
                  <a:srgbClr val="00B050"/>
                </a:solidFill>
                <a:latin typeface="SassoonPrimaryInfant" pitchFamily="2" charset="0"/>
              </a:rPr>
              <a:t> </a:t>
            </a:r>
            <a:r>
              <a:rPr lang="en-US" sz="5400" b="1" dirty="0" err="1" smtClean="0">
                <a:ln w="22225">
                  <a:solidFill>
                    <a:schemeClr val="tx1"/>
                  </a:solidFill>
                  <a:prstDash val="solid"/>
                </a:ln>
                <a:solidFill>
                  <a:srgbClr val="00B050"/>
                </a:solidFill>
                <a:latin typeface="SassoonPrimaryInfant" pitchFamily="2" charset="0"/>
              </a:rPr>
              <a:t>Twf</a:t>
            </a:r>
            <a:endParaRPr lang="en-US" sz="5400" b="1" dirty="0">
              <a:ln w="22225">
                <a:solidFill>
                  <a:schemeClr val="tx1"/>
                </a:solidFill>
                <a:prstDash val="solid"/>
              </a:ln>
              <a:solidFill>
                <a:srgbClr val="00B050"/>
              </a:solidFill>
              <a:latin typeface="SassoonPrimaryInfant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199936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4810" y="931069"/>
            <a:ext cx="1081179" cy="1081179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sp>
        <p:nvSpPr>
          <p:cNvPr id="6" name="Oval 5"/>
          <p:cNvSpPr/>
          <p:nvPr/>
        </p:nvSpPr>
        <p:spPr>
          <a:xfrm>
            <a:off x="10055703" y="982132"/>
            <a:ext cx="1298095" cy="979057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numCol="1" rtlCol="0" anchor="ctr"/>
          <a:lstStyle/>
          <a:p>
            <a:pPr algn="ctr"/>
            <a:endParaRPr lang="en-GB" altLang="en-GB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333232" y="1100142"/>
            <a:ext cx="743035" cy="74303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60726" y="1100142"/>
            <a:ext cx="6562588" cy="49096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14383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777</TotalTime>
  <Words>362</Words>
  <Application>Microsoft Office PowerPoint</Application>
  <PresentationFormat>Widescreen</PresentationFormat>
  <Paragraphs>96</Paragraphs>
  <Slides>44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44</vt:i4>
      </vt:variant>
    </vt:vector>
  </HeadingPairs>
  <TitlesOfParts>
    <vt:vector size="48" baseType="lpstr">
      <vt:lpstr>Arial</vt:lpstr>
      <vt:lpstr>Garamond</vt:lpstr>
      <vt:lpstr>SassoonPrimaryInfant</vt:lpstr>
      <vt:lpstr>Organic</vt:lpstr>
      <vt:lpstr>PowerPoint Presentation</vt:lpstr>
      <vt:lpstr>Cefndir</vt:lpstr>
      <vt:lpstr>Matiau cwrw</vt:lpstr>
      <vt:lpstr>Man cychwyn</vt:lpstr>
      <vt:lpstr>PowerPoint Presentation</vt:lpstr>
      <vt:lpstr>PowerPoint Presentation</vt:lpstr>
      <vt:lpstr>PowerPoint Presentation</vt:lpstr>
      <vt:lpstr>Beth yw Meddylfryd Twf?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Meddylfryd Twf i Rieni Growth Mindset for Parents</dc:title>
  <dc:creator>Aron Jones</dc:creator>
  <cp:lastModifiedBy>Aron Jones</cp:lastModifiedBy>
  <cp:revision>58</cp:revision>
  <dcterms:created xsi:type="dcterms:W3CDTF">2016-09-26T08:31:57Z</dcterms:created>
  <dcterms:modified xsi:type="dcterms:W3CDTF">2017-02-16T10:31:13Z</dcterms:modified>
</cp:coreProperties>
</file>