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sldIdLst>
    <p:sldId id="256" r:id="rId2"/>
    <p:sldId id="257" r:id="rId3"/>
    <p:sldId id="258" r:id="rId4"/>
    <p:sldId id="263" r:id="rId5"/>
    <p:sldId id="264" r:id="rId6"/>
    <p:sldId id="265" r:id="rId7"/>
    <p:sldId id="266" r:id="rId8"/>
    <p:sldId id="267" r:id="rId9"/>
    <p:sldId id="268" r:id="rId10"/>
    <p:sldId id="271" r:id="rId11"/>
    <p:sldId id="283" r:id="rId12"/>
    <p:sldId id="284" r:id="rId13"/>
    <p:sldId id="285" r:id="rId14"/>
    <p:sldId id="286" r:id="rId15"/>
    <p:sldId id="287" r:id="rId16"/>
    <p:sldId id="288" r:id="rId17"/>
    <p:sldId id="289" r:id="rId18"/>
    <p:sldId id="260" r:id="rId19"/>
    <p:sldId id="274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846" autoAdjust="0"/>
    <p:restoredTop sz="94660"/>
  </p:normalViewPr>
  <p:slideViewPr>
    <p:cSldViewPr>
      <p:cViewPr varScale="1">
        <p:scale>
          <a:sx n="110" d="100"/>
          <a:sy n="110" d="100"/>
        </p:scale>
        <p:origin x="-1662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E22069B-63B2-4875-B23D-EE88240AD926}" type="datetimeFigureOut">
              <a:rPr lang="en-GB" smtClean="0"/>
              <a:t>27/02/2017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6851413-D3C6-41B7-A359-3D2DDB79E22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719043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851413-D3C6-41B7-A359-3D2DDB79E22D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4611216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851413-D3C6-41B7-A359-3D2DDB79E22D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6710489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Last 2 – one embedded one new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851413-D3C6-41B7-A359-3D2DDB79E22D}" type="slidenum">
              <a:rPr lang="en-GB" smtClean="0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9582225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F86CC95F-D782-47F5-B97B-492A756828F2}" type="slidenum">
              <a:rPr lang="en-GB" altLang="en-US"/>
              <a:pPr/>
              <a:t>11</a:t>
            </a:fld>
            <a:endParaRPr lang="en-GB" altLang="en-US"/>
          </a:p>
        </p:txBody>
      </p:sp>
      <p:sp>
        <p:nvSpPr>
          <p:cNvPr id="4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r>
              <a:rPr lang="en-GB" altLang="en-US"/>
              <a:t>	quick overview of one such leadership project which both enhances and supports the curriculum</a:t>
            </a:r>
          </a:p>
        </p:txBody>
      </p:sp>
    </p:spTree>
    <p:extLst>
      <p:ext uri="{BB962C8B-B14F-4D97-AF65-F5344CB8AC3E}">
        <p14:creationId xmlns:p14="http://schemas.microsoft.com/office/powerpoint/2010/main" val="145639851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DF78EFCB-3D44-4428-9B9E-42B4C7990AEC}" type="slidenum">
              <a:rPr lang="en-GB" altLang="en-US"/>
              <a:pPr/>
              <a:t>13</a:t>
            </a:fld>
            <a:endParaRPr lang="en-GB" altLang="en-US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r>
              <a:rPr lang="en-GB" altLang="en-US"/>
              <a:t>Gorse school Swansea, NGN trained provided us with the know how and principals to get started. 3  staff, NG manager responsible for planning and assessment, liaises with external agencies and NG panel meetings to decide the make u of the group. Member of SLT and </a:t>
            </a:r>
          </a:p>
        </p:txBody>
      </p:sp>
    </p:spTree>
    <p:extLst>
      <p:ext uri="{BB962C8B-B14F-4D97-AF65-F5344CB8AC3E}">
        <p14:creationId xmlns:p14="http://schemas.microsoft.com/office/powerpoint/2010/main" val="285754333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150C1A8E-A6B1-4BC7-9B4F-31B5841CF720}" type="slidenum">
              <a:rPr lang="en-GB" altLang="en-US"/>
              <a:pPr/>
              <a:t>14</a:t>
            </a:fld>
            <a:endParaRPr lang="en-GB" altLang="en-US"/>
          </a:p>
        </p:txBody>
      </p:sp>
      <p:sp>
        <p:nvSpPr>
          <p:cNvPr id="92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r>
              <a:rPr lang="en-GB" altLang="en-US"/>
              <a:t>Assessed by class teacher important that the same person reassesses</a:t>
            </a:r>
          </a:p>
          <a:p>
            <a:pPr eaLnBrk="1" hangingPunct="1"/>
            <a:r>
              <a:rPr lang="en-GB" altLang="en-US"/>
              <a:t>Introvert and extovert</a:t>
            </a:r>
          </a:p>
          <a:p>
            <a:pPr eaLnBrk="1" hangingPunct="1"/>
            <a:r>
              <a:rPr lang="en-GB" altLang="en-US"/>
              <a:t>Impact</a:t>
            </a:r>
          </a:p>
        </p:txBody>
      </p:sp>
    </p:spTree>
    <p:extLst>
      <p:ext uri="{BB962C8B-B14F-4D97-AF65-F5344CB8AC3E}">
        <p14:creationId xmlns:p14="http://schemas.microsoft.com/office/powerpoint/2010/main" val="1078315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4C920F-DF70-44B2-936F-682D59DEF933}" type="datetimeFigureOut">
              <a:rPr lang="en-GB" smtClean="0"/>
              <a:t>27/02/2017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E9276E-83CC-42D3-B869-4AD899CC69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609426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4C920F-DF70-44B2-936F-682D59DEF933}" type="datetimeFigureOut">
              <a:rPr lang="en-GB" smtClean="0"/>
              <a:t>27/02/2017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E9276E-83CC-42D3-B869-4AD899CC69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003077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4C920F-DF70-44B2-936F-682D59DEF933}" type="datetimeFigureOut">
              <a:rPr lang="en-GB" smtClean="0"/>
              <a:t>27/02/2017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E9276E-83CC-42D3-B869-4AD899CC69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5421151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>
  <p:cSld name="Title and Tex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82296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3938588"/>
            <a:ext cx="82296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D2208C4-7754-4616-B477-BD3A3DCF9D5B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5579521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4C920F-DF70-44B2-936F-682D59DEF933}" type="datetimeFigureOut">
              <a:rPr lang="en-GB" smtClean="0"/>
              <a:t>27/02/2017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E9276E-83CC-42D3-B869-4AD899CC69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42195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4C920F-DF70-44B2-936F-682D59DEF933}" type="datetimeFigureOut">
              <a:rPr lang="en-GB" smtClean="0"/>
              <a:t>27/02/2017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E9276E-83CC-42D3-B869-4AD899CC69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348837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4C920F-DF70-44B2-936F-682D59DEF933}" type="datetimeFigureOut">
              <a:rPr lang="en-GB" smtClean="0"/>
              <a:t>27/02/2017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E9276E-83CC-42D3-B869-4AD899CC69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009422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4C920F-DF70-44B2-936F-682D59DEF933}" type="datetimeFigureOut">
              <a:rPr lang="en-GB" smtClean="0"/>
              <a:t>27/02/2017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E9276E-83CC-42D3-B869-4AD899CC69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991904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4C920F-DF70-44B2-936F-682D59DEF933}" type="datetimeFigureOut">
              <a:rPr lang="en-GB" smtClean="0"/>
              <a:t>27/02/2017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E9276E-83CC-42D3-B869-4AD899CC69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004414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4C920F-DF70-44B2-936F-682D59DEF933}" type="datetimeFigureOut">
              <a:rPr lang="en-GB" smtClean="0"/>
              <a:t>27/02/2017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E9276E-83CC-42D3-B869-4AD899CC69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338411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4C920F-DF70-44B2-936F-682D59DEF933}" type="datetimeFigureOut">
              <a:rPr lang="en-GB" smtClean="0"/>
              <a:t>27/02/2017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E9276E-83CC-42D3-B869-4AD899CC69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114898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4C920F-DF70-44B2-936F-682D59DEF933}" type="datetimeFigureOut">
              <a:rPr lang="en-GB" smtClean="0"/>
              <a:t>27/02/2017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E9276E-83CC-42D3-B869-4AD899CC69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827228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4C920F-DF70-44B2-936F-682D59DEF933}" type="datetimeFigureOut">
              <a:rPr lang="en-GB" smtClean="0"/>
              <a:t>27/02/2017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E9276E-83CC-42D3-B869-4AD899CC69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476018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mailto:bdhead@hwbcymru.net" TargetMode="External"/><Relationship Id="rId2" Type="http://schemas.openxmlformats.org/officeDocument/2006/relationships/hyperlink" Target="mailto:EvansH345@hwbmail.net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Intensifying the curriculum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87624" y="3886200"/>
            <a:ext cx="6768752" cy="1752600"/>
          </a:xfrm>
        </p:spPr>
        <p:txBody>
          <a:bodyPr/>
          <a:lstStyle/>
          <a:p>
            <a:r>
              <a:rPr lang="en-GB" dirty="0"/>
              <a:t>Leadership teaching and learning projects at </a:t>
            </a:r>
            <a:r>
              <a:rPr lang="en-GB" dirty="0" err="1"/>
              <a:t>Ysgol</a:t>
            </a:r>
            <a:r>
              <a:rPr lang="en-GB" dirty="0"/>
              <a:t> Bryn Deva</a:t>
            </a:r>
          </a:p>
        </p:txBody>
      </p:sp>
    </p:spTree>
    <p:extLst>
      <p:ext uri="{BB962C8B-B14F-4D97-AF65-F5344CB8AC3E}">
        <p14:creationId xmlns:p14="http://schemas.microsoft.com/office/powerpoint/2010/main" val="303075744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Leadership approach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GB" sz="1400" dirty="0"/>
          </a:p>
          <a:p>
            <a:endParaRPr lang="en-GB" sz="1400" dirty="0"/>
          </a:p>
          <a:p>
            <a:endParaRPr lang="en-GB" sz="1400" dirty="0"/>
          </a:p>
          <a:p>
            <a:endParaRPr lang="en-GB" sz="1400" dirty="0"/>
          </a:p>
          <a:p>
            <a:endParaRPr lang="en-GB" sz="1400" dirty="0"/>
          </a:p>
          <a:p>
            <a:endParaRPr lang="en-GB" sz="1400" dirty="0"/>
          </a:p>
          <a:p>
            <a:endParaRPr lang="en-GB" sz="1400" dirty="0"/>
          </a:p>
          <a:p>
            <a:endParaRPr lang="en-GB" sz="1400" dirty="0"/>
          </a:p>
          <a:p>
            <a:endParaRPr lang="en-GB" sz="1400" dirty="0"/>
          </a:p>
          <a:p>
            <a:endParaRPr lang="en-GB" sz="1400" dirty="0"/>
          </a:p>
          <a:p>
            <a:endParaRPr lang="en-GB" sz="1400" dirty="0"/>
          </a:p>
          <a:p>
            <a:endParaRPr lang="en-GB" sz="1400" dirty="0"/>
          </a:p>
          <a:p>
            <a:endParaRPr lang="en-GB" sz="1400" dirty="0"/>
          </a:p>
          <a:p>
            <a:endParaRPr lang="en-GB" sz="1400" dirty="0"/>
          </a:p>
          <a:p>
            <a:endParaRPr lang="en-GB" sz="1400" dirty="0"/>
          </a:p>
          <a:p>
            <a:endParaRPr lang="en-GB" sz="1400" dirty="0"/>
          </a:p>
          <a:p>
            <a:r>
              <a:rPr lang="en-GB" sz="1400" dirty="0"/>
              <a:t>©George </a:t>
            </a:r>
            <a:r>
              <a:rPr lang="en-GB" sz="1400" dirty="0" err="1"/>
              <a:t>Telfer</a:t>
            </a:r>
            <a:endParaRPr lang="en-GB" sz="14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1931" t="15715" r="34034" b="12303"/>
          <a:stretch/>
        </p:blipFill>
        <p:spPr bwMode="auto">
          <a:xfrm>
            <a:off x="2987824" y="1484784"/>
            <a:ext cx="3175925" cy="37783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2278396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 anchor="ctr"/>
          <a:lstStyle/>
          <a:p>
            <a:pPr eaLnBrk="1" hangingPunct="1"/>
            <a:r>
              <a:rPr lang="en-GB" altLang="en-US" sz="5400" b="1">
                <a:latin typeface="Calibri" panose="020F0502020204030204" pitchFamily="34" charset="0"/>
              </a:rPr>
              <a:t>Clwb Seren Bach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/>
          <a:p>
            <a:pPr eaLnBrk="1" hangingPunct="1"/>
            <a:r>
              <a:rPr lang="en-GB" altLang="en-US" sz="3200"/>
              <a:t>Ysgol Bryn Deva`s Nurture Group</a:t>
            </a:r>
          </a:p>
        </p:txBody>
      </p:sp>
      <p:pic>
        <p:nvPicPr>
          <p:cNvPr id="3076" name="Picture 4" descr="logo[1]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6600" y="4652963"/>
            <a:ext cx="2374900" cy="1439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003122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/>
              <a:t>Responding to a need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417638"/>
            <a:ext cx="8229600" cy="3956050"/>
          </a:xfrm>
        </p:spPr>
        <p:txBody>
          <a:bodyPr/>
          <a:lstStyle/>
          <a:p>
            <a:pPr eaLnBrk="1" hangingPunct="1"/>
            <a:r>
              <a:rPr lang="en-GB" altLang="en-US" dirty="0"/>
              <a:t>Particularly challenging cohort </a:t>
            </a:r>
          </a:p>
          <a:p>
            <a:pPr eaLnBrk="1" hangingPunct="1"/>
            <a:r>
              <a:rPr lang="en-GB" altLang="en-US" dirty="0"/>
              <a:t>High percentage of pupils with SALT </a:t>
            </a:r>
          </a:p>
          <a:p>
            <a:pPr eaLnBrk="1" hangingPunct="1"/>
            <a:r>
              <a:rPr lang="en-GB" altLang="en-US" dirty="0"/>
              <a:t>Large class sizes</a:t>
            </a:r>
          </a:p>
          <a:p>
            <a:pPr eaLnBrk="1" hangingPunct="1"/>
            <a:r>
              <a:rPr lang="en-GB" altLang="en-US" dirty="0"/>
              <a:t>Very low Baseline</a:t>
            </a:r>
          </a:p>
          <a:p>
            <a:pPr eaLnBrk="1" hangingPunct="1"/>
            <a:r>
              <a:rPr lang="en-GB" altLang="en-US" dirty="0"/>
              <a:t>Predicted low FP outcomes</a:t>
            </a:r>
          </a:p>
          <a:p>
            <a:pPr eaLnBrk="1" hangingPunct="1"/>
            <a:r>
              <a:rPr lang="en-GB" altLang="en-US" dirty="0"/>
              <a:t>Response to immediate acute circumstances</a:t>
            </a:r>
          </a:p>
        </p:txBody>
      </p:sp>
      <p:pic>
        <p:nvPicPr>
          <p:cNvPr id="5124" name="Picture 4" descr="logo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2588" y="5013325"/>
            <a:ext cx="1400175" cy="1428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2934242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/>
              <a:t>Set up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GB" altLang="en-US"/>
              <a:t>Effective practice recognised by Estyn</a:t>
            </a:r>
          </a:p>
          <a:p>
            <a:pPr eaLnBrk="1" hangingPunct="1"/>
            <a:r>
              <a:rPr lang="en-GB" altLang="en-US"/>
              <a:t>Training and NGN</a:t>
            </a:r>
          </a:p>
          <a:p>
            <a:pPr eaLnBrk="1" hangingPunct="1"/>
            <a:r>
              <a:rPr lang="en-GB" altLang="en-US"/>
              <a:t>Staffing / responsibilities</a:t>
            </a:r>
          </a:p>
          <a:p>
            <a:pPr eaLnBrk="1" hangingPunct="1"/>
            <a:r>
              <a:rPr lang="en-GB" altLang="en-US"/>
              <a:t>Resourcing according to NGN guidelines</a:t>
            </a:r>
          </a:p>
          <a:p>
            <a:pPr eaLnBrk="1" hangingPunct="1"/>
            <a:r>
              <a:rPr lang="en-GB" altLang="en-US"/>
              <a:t>Sessions and protocol </a:t>
            </a:r>
          </a:p>
        </p:txBody>
      </p:sp>
      <p:pic>
        <p:nvPicPr>
          <p:cNvPr id="6148" name="Picture 4" descr="logo[1]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4868863"/>
            <a:ext cx="1400175" cy="1428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6058042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/>
              <a:t>Assessment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3700463"/>
          </a:xfrm>
        </p:spPr>
        <p:txBody>
          <a:bodyPr/>
          <a:lstStyle/>
          <a:p>
            <a:pPr eaLnBrk="1" hangingPunct="1"/>
            <a:r>
              <a:rPr lang="en-GB" altLang="en-US"/>
              <a:t>Boxall Assessment as baseline, anonymous</a:t>
            </a:r>
          </a:p>
          <a:p>
            <a:pPr eaLnBrk="1" hangingPunct="1"/>
            <a:r>
              <a:rPr lang="en-GB" altLang="en-US"/>
              <a:t>Nurture panel meeting to determine the mix</a:t>
            </a:r>
          </a:p>
          <a:p>
            <a:pPr eaLnBrk="1" hangingPunct="1"/>
            <a:r>
              <a:rPr lang="en-GB" altLang="en-US"/>
              <a:t>Termly assessments by class teachers</a:t>
            </a:r>
          </a:p>
          <a:p>
            <a:pPr eaLnBrk="1" hangingPunct="1"/>
            <a:r>
              <a:rPr lang="en-GB" altLang="en-US"/>
              <a:t>Tracker</a:t>
            </a:r>
          </a:p>
          <a:p>
            <a:pPr eaLnBrk="1" hangingPunct="1"/>
            <a:endParaRPr lang="en-GB" altLang="en-US"/>
          </a:p>
        </p:txBody>
      </p:sp>
      <p:pic>
        <p:nvPicPr>
          <p:cNvPr id="8196" name="Picture 4" descr="logo[1]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5825" y="4868863"/>
            <a:ext cx="1400175" cy="1428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0097539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/>
              <a:t>Nurture Tracker</a:t>
            </a:r>
          </a:p>
        </p:txBody>
      </p:sp>
      <p:sp>
        <p:nvSpPr>
          <p:cNvPr id="10243" name="Rectangle 5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8229600" cy="11811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GB" altLang="en-US" sz="2000"/>
              <a:t>Raw scores are taken from the termly Boxall assessments</a:t>
            </a:r>
          </a:p>
          <a:p>
            <a:pPr eaLnBrk="1" hangingPunct="1">
              <a:lnSpc>
                <a:spcPct val="90000"/>
              </a:lnSpc>
            </a:pPr>
            <a:r>
              <a:rPr lang="en-GB" altLang="en-US" sz="2000"/>
              <a:t>Dips in performance can occur, 4 terms max</a:t>
            </a:r>
          </a:p>
        </p:txBody>
      </p:sp>
      <p:graphicFrame>
        <p:nvGraphicFramePr>
          <p:cNvPr id="15535" name="Group 175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4058917417"/>
              </p:ext>
            </p:extLst>
          </p:nvPr>
        </p:nvGraphicFramePr>
        <p:xfrm>
          <a:off x="395288" y="2924175"/>
          <a:ext cx="8229600" cy="3760789"/>
        </p:xfrm>
        <a:graphic>
          <a:graphicData uri="http://schemas.openxmlformats.org/drawingml/2006/table">
            <a:tbl>
              <a:tblPr/>
              <a:tblGrid>
                <a:gridCol w="747712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74930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747713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747712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747713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749300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  <a:gridCol w="747712">
                  <a:extLst>
                    <a:ext uri="{9D8B030D-6E8A-4147-A177-3AD203B41FA5}">
                      <a16:colId xmlns="" xmlns:a16="http://schemas.microsoft.com/office/drawing/2014/main" val="20006"/>
                    </a:ext>
                  </a:extLst>
                </a:gridCol>
                <a:gridCol w="747713">
                  <a:extLst>
                    <a:ext uri="{9D8B030D-6E8A-4147-A177-3AD203B41FA5}">
                      <a16:colId xmlns="" xmlns:a16="http://schemas.microsoft.com/office/drawing/2014/main" val="20007"/>
                    </a:ext>
                  </a:extLst>
                </a:gridCol>
                <a:gridCol w="747712">
                  <a:extLst>
                    <a:ext uri="{9D8B030D-6E8A-4147-A177-3AD203B41FA5}">
                      <a16:colId xmlns="" xmlns:a16="http://schemas.microsoft.com/office/drawing/2014/main" val="20008"/>
                    </a:ext>
                  </a:extLst>
                </a:gridCol>
                <a:gridCol w="749300">
                  <a:extLst>
                    <a:ext uri="{9D8B030D-6E8A-4147-A177-3AD203B41FA5}">
                      <a16:colId xmlns="" xmlns:a16="http://schemas.microsoft.com/office/drawing/2014/main" val="20009"/>
                    </a:ext>
                  </a:extLst>
                </a:gridCol>
                <a:gridCol w="747713">
                  <a:extLst>
                    <a:ext uri="{9D8B030D-6E8A-4147-A177-3AD203B41FA5}">
                      <a16:colId xmlns="" xmlns:a16="http://schemas.microsoft.com/office/drawing/2014/main" val="20010"/>
                    </a:ext>
                  </a:extLst>
                </a:gridCol>
              </a:tblGrid>
              <a:tr h="465138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5EDB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45 59 5055 57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5EDB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+12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5EDB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24 46 43 41 42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5EDB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+18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5EDB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18 8 8 5 8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5EDB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+10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5EDB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17 6 3 6 15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5EDB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+2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5EDB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50 35 19 25 47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5EDB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+3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5EDB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71475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5EDB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41 32 34 34 37</a:t>
                      </a:r>
                      <a:r>
                        <a:rPr kumimoji="0" lang="en-GB" alt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5EDB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" panose="020B0604020202020204" pitchFamily="34" charset="0"/>
                        </a:rPr>
                        <a:t>-4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5EDB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29 21 29 30 37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5EDB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+8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5EDB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18 18 13 14 14</a:t>
                      </a:r>
                      <a:r>
                        <a:rPr kumimoji="0" lang="en-GB" alt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5EDB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+4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5EDB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25 26 18 21 23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5EDB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+2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5EDB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59 56 46 47 48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5EDB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+1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5EDB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50165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AA4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56 71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AA4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+15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AA4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58 58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AA4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AA4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11 4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AA4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+7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AA4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4 7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AA4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" panose="020B0604020202020204" pitchFamily="34" charset="0"/>
                        </a:rPr>
                        <a:t>-3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AA4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7 7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AA4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AA4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465138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5EDB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61 63 61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5EDB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5EDB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51 52 56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5EDB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+4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5EDB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5 5 4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5EDB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+1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5EDB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6 6 3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5EDB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+3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5EDB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21 10 10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5EDB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+11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5EDB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6508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Start Date Jan 16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841375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5EDB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51 61 61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5EDB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+10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5EDB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40 52 42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5EDB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+2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5EDB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11 18 20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5EDB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" panose="020B0604020202020204" pitchFamily="34" charset="0"/>
                        </a:rPr>
                        <a:t>-9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5EDB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18 16 16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5EDB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+2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5EDB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32 28 44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5EDB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" panose="020B0604020202020204" pitchFamily="34" charset="0"/>
                        </a:rPr>
                        <a:t>-10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5EDB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465138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5EDB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35 30 50 63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5EDB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+28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5EDB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27 22 35 37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5EDB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+10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5EDB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14 17 12 9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5EDB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+5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5EDB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28 22 18 11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5EDB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+17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5EDB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46 55 42 35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5EDB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+11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5EDB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3236814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/>
              <a:t>Impact 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GB" altLang="en-US" sz="2400" dirty="0"/>
              <a:t>Boxall tracker, term on term</a:t>
            </a:r>
          </a:p>
          <a:p>
            <a:pPr eaLnBrk="1" hangingPunct="1"/>
            <a:r>
              <a:rPr lang="en-GB" altLang="en-US" sz="2400" dirty="0"/>
              <a:t>Anecdotal evidence class teachers </a:t>
            </a:r>
          </a:p>
          <a:p>
            <a:pPr eaLnBrk="1" hangingPunct="1"/>
            <a:r>
              <a:rPr lang="en-GB" altLang="en-US" sz="2400" dirty="0"/>
              <a:t>Parental questionnaires </a:t>
            </a:r>
          </a:p>
          <a:p>
            <a:pPr eaLnBrk="1" hangingPunct="1"/>
            <a:r>
              <a:rPr lang="en-GB" altLang="en-US" sz="2400" dirty="0"/>
              <a:t>AM session 57% FSM</a:t>
            </a:r>
          </a:p>
          <a:p>
            <a:pPr eaLnBrk="1" hangingPunct="1"/>
            <a:r>
              <a:rPr lang="en-GB" altLang="en-US" sz="2400" dirty="0"/>
              <a:t>9/21current or past pupils achieved FPI (given v low on entry)</a:t>
            </a:r>
          </a:p>
          <a:p>
            <a:pPr eaLnBrk="1" hangingPunct="1"/>
            <a:r>
              <a:rPr lang="en-GB" altLang="en-US" sz="2400" dirty="0"/>
              <a:t>4 achieved higher OC 6</a:t>
            </a:r>
          </a:p>
          <a:p>
            <a:pPr eaLnBrk="1" hangingPunct="1"/>
            <a:r>
              <a:rPr lang="en-GB" altLang="en-US" sz="2400" dirty="0"/>
              <a:t>Attendance of those who have or are accessing NG is higher then school average</a:t>
            </a:r>
          </a:p>
          <a:p>
            <a:pPr eaLnBrk="1" hangingPunct="1">
              <a:buFontTx/>
              <a:buNone/>
            </a:pPr>
            <a:endParaRPr lang="en-GB" altLang="en-US" sz="2400" dirty="0"/>
          </a:p>
        </p:txBody>
      </p:sp>
    </p:spTree>
    <p:extLst>
      <p:ext uri="{BB962C8B-B14F-4D97-AF65-F5344CB8AC3E}">
        <p14:creationId xmlns:p14="http://schemas.microsoft.com/office/powerpoint/2010/main" val="115984119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/>
              <a:t>What Estyn said!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en-GB" altLang="en-US" sz="2000" b="1" i="1">
                <a:latin typeface="Calibri" panose="020F0502020204030204" pitchFamily="34" charset="0"/>
              </a:rPr>
              <a:t>      </a:t>
            </a:r>
            <a:r>
              <a:rPr lang="en-GB" altLang="en-US" sz="2000" i="1">
                <a:latin typeface="Calibri" panose="020F0502020204030204" pitchFamily="34" charset="0"/>
              </a:rPr>
              <a:t>“</a:t>
            </a:r>
            <a:r>
              <a:rPr lang="en-GB" altLang="en-US" sz="2000">
                <a:latin typeface="Calibri" panose="020F0502020204030204" pitchFamily="34" charset="0"/>
              </a:rPr>
              <a:t>Provision in the recently established </a:t>
            </a:r>
          </a:p>
          <a:p>
            <a:pPr eaLnBrk="1" hangingPunct="1">
              <a:buFontTx/>
              <a:buNone/>
            </a:pPr>
            <a:r>
              <a:rPr lang="en-GB" altLang="en-US" sz="2000">
                <a:latin typeface="Calibri" panose="020F0502020204030204" pitchFamily="34" charset="0"/>
              </a:rPr>
              <a:t>       Foundation Phase Nurture Group </a:t>
            </a:r>
          </a:p>
          <a:p>
            <a:pPr eaLnBrk="1" hangingPunct="1">
              <a:buFontTx/>
              <a:buNone/>
            </a:pPr>
            <a:r>
              <a:rPr lang="en-GB" altLang="en-US" sz="2000">
                <a:latin typeface="Calibri" panose="020F0502020204030204" pitchFamily="34" charset="0"/>
              </a:rPr>
              <a:t>       is particularly effective in ensuring targeted</a:t>
            </a:r>
          </a:p>
          <a:p>
            <a:pPr eaLnBrk="1" hangingPunct="1">
              <a:buFontTx/>
              <a:buNone/>
            </a:pPr>
            <a:r>
              <a:rPr lang="en-GB" altLang="en-US" sz="2000">
                <a:latin typeface="Calibri" panose="020F0502020204030204" pitchFamily="34" charset="0"/>
              </a:rPr>
              <a:t>       pupils are engaged in their learning” Estyn March 13 </a:t>
            </a:r>
          </a:p>
          <a:p>
            <a:pPr eaLnBrk="1" hangingPunct="1">
              <a:buFontTx/>
              <a:buNone/>
            </a:pPr>
            <a:endParaRPr lang="en-GB" altLang="en-US" sz="2000" b="1">
              <a:latin typeface="Calibri" panose="020F0502020204030204" pitchFamily="34" charset="0"/>
            </a:endParaRPr>
          </a:p>
          <a:p>
            <a:pPr eaLnBrk="1" hangingPunct="1">
              <a:buFontTx/>
              <a:buNone/>
            </a:pPr>
            <a:r>
              <a:rPr lang="en-GB" altLang="en-US" sz="1600" b="1"/>
              <a:t>More recently ….</a:t>
            </a:r>
          </a:p>
        </p:txBody>
      </p:sp>
      <p:sp>
        <p:nvSpPr>
          <p:cNvPr id="12292" name="Rectangle 4"/>
          <p:cNvSpPr>
            <a:spLocks noChangeArrowheads="1"/>
          </p:cNvSpPr>
          <p:nvPr/>
        </p:nvSpPr>
        <p:spPr bwMode="auto">
          <a:xfrm>
            <a:off x="900113" y="3656013"/>
            <a:ext cx="4776787" cy="1311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000">
                <a:latin typeface="Calibri" panose="020F0502020204030204" pitchFamily="34" charset="0"/>
              </a:rPr>
              <a:t>“Provision in the Clwb Seren Bach is highly effective in ensuring that pupils with </a:t>
            </a:r>
          </a:p>
          <a:p>
            <a:pPr eaLnBrk="1" hangingPunct="1"/>
            <a:r>
              <a:rPr lang="en-GB" altLang="en-US" sz="2000">
                <a:latin typeface="Calibri" panose="020F0502020204030204" pitchFamily="34" charset="0"/>
              </a:rPr>
              <a:t>emotional and behavioural needs make very good progress.” Estyn 16</a:t>
            </a:r>
          </a:p>
        </p:txBody>
      </p:sp>
      <p:pic>
        <p:nvPicPr>
          <p:cNvPr id="12293" name="Picture 5" descr="logo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850" y="4724400"/>
            <a:ext cx="1400175" cy="1428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523504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A creative approach to improving boys’ literacy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/>
          </a:p>
          <a:p>
            <a:r>
              <a:rPr lang="en-GB" dirty="0"/>
              <a:t>Lead Creative Schools application</a:t>
            </a:r>
          </a:p>
          <a:p>
            <a:r>
              <a:rPr lang="en-GB" dirty="0"/>
              <a:t>River Dee focus for Y56</a:t>
            </a:r>
          </a:p>
          <a:p>
            <a:r>
              <a:rPr lang="en-GB" dirty="0"/>
              <a:t>Identified issue in attainment between boys and girls </a:t>
            </a:r>
          </a:p>
          <a:p>
            <a:r>
              <a:rPr lang="en-GB" dirty="0"/>
              <a:t>Movie of our ship-building project and launch of the </a:t>
            </a:r>
            <a:r>
              <a:rPr lang="en-GB"/>
              <a:t>Bryn Deva ship </a:t>
            </a:r>
            <a:r>
              <a:rPr lang="en-GB" dirty="0"/>
              <a:t>in </a:t>
            </a:r>
            <a:r>
              <a:rPr lang="en-GB"/>
              <a:t>April 2016</a:t>
            </a:r>
            <a:endParaRPr lang="en-GB" dirty="0"/>
          </a:p>
          <a:p>
            <a:endParaRPr lang="en-GB" dirty="0"/>
          </a:p>
          <a:p>
            <a:endParaRPr lang="en-GB" dirty="0"/>
          </a:p>
          <a:p>
            <a:pPr marL="0" indent="0">
              <a:buNone/>
            </a:pPr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6743957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You’re very welcome to visit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/>
              <a:t>Children’s books </a:t>
            </a:r>
          </a:p>
          <a:p>
            <a:r>
              <a:rPr lang="en-GB" dirty="0"/>
              <a:t>Estyn Thematic Review </a:t>
            </a:r>
          </a:p>
          <a:p>
            <a:r>
              <a:rPr lang="en-GB" dirty="0"/>
              <a:t>Next steps</a:t>
            </a:r>
          </a:p>
          <a:p>
            <a:r>
              <a:rPr lang="en-GB" dirty="0" err="1"/>
              <a:t>Ysgol</a:t>
            </a:r>
            <a:r>
              <a:rPr lang="en-GB" dirty="0"/>
              <a:t> Bryn Deva, Linden Avenue, </a:t>
            </a:r>
            <a:r>
              <a:rPr lang="en-GB" dirty="0" err="1"/>
              <a:t>Connah’s</a:t>
            </a:r>
            <a:r>
              <a:rPr lang="en-GB" dirty="0"/>
              <a:t> Quay</a:t>
            </a:r>
          </a:p>
          <a:p>
            <a:r>
              <a:rPr lang="en-GB" dirty="0"/>
              <a:t>01244 830080</a:t>
            </a:r>
          </a:p>
          <a:p>
            <a:r>
              <a:rPr lang="en-GB" altLang="en-US" dirty="0">
                <a:hlinkClick r:id="rId2"/>
              </a:rPr>
              <a:t>EvansH345@hwbmail.net</a:t>
            </a:r>
            <a:r>
              <a:rPr lang="en-GB" altLang="en-US" dirty="0"/>
              <a:t> Helen Evans</a:t>
            </a:r>
            <a:endParaRPr lang="en-GB" dirty="0"/>
          </a:p>
          <a:p>
            <a:r>
              <a:rPr lang="en-GB" dirty="0">
                <a:hlinkClick r:id="rId3"/>
              </a:rPr>
              <a:t>bdhead@hwbcymru.net</a:t>
            </a:r>
            <a:r>
              <a:rPr lang="en-GB" dirty="0"/>
              <a:t> Tamasine </a:t>
            </a:r>
            <a:r>
              <a:rPr lang="en-GB" dirty="0" err="1"/>
              <a:t>Croston</a:t>
            </a:r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404095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School Context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Ward where school situated WIMD 193 out of 1909 – 10%</a:t>
            </a:r>
          </a:p>
          <a:p>
            <a:r>
              <a:rPr lang="en-GB" dirty="0"/>
              <a:t>FSM% - 37%/ 27%; EAL% - 23%</a:t>
            </a:r>
          </a:p>
          <a:p>
            <a:r>
              <a:rPr lang="en-GB" dirty="0"/>
              <a:t>300+ children and 48 staff </a:t>
            </a:r>
          </a:p>
          <a:p>
            <a:r>
              <a:rPr lang="en-GB" dirty="0"/>
              <a:t>CSI rising – quartile 4 for the past 2 years</a:t>
            </a:r>
          </a:p>
          <a:p>
            <a:r>
              <a:rPr lang="en-GB" dirty="0"/>
              <a:t>FPI – quartile 3 past 2 years </a:t>
            </a:r>
          </a:p>
          <a:p>
            <a:r>
              <a:rPr lang="en-GB" dirty="0"/>
              <a:t>FFT – rank 13</a:t>
            </a:r>
          </a:p>
        </p:txBody>
      </p:sp>
    </p:spTree>
    <p:extLst>
      <p:ext uri="{BB962C8B-B14F-4D97-AF65-F5344CB8AC3E}">
        <p14:creationId xmlns:p14="http://schemas.microsoft.com/office/powerpoint/2010/main" val="7564828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Curriculum Leadership Journey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GB" dirty="0"/>
              <a:t>Curriculum leaders in place – child-led and thematic </a:t>
            </a:r>
            <a:r>
              <a:rPr lang="en-GB" dirty="0" smtClean="0"/>
              <a:t>curriculum</a:t>
            </a:r>
            <a:endParaRPr lang="en-GB" dirty="0"/>
          </a:p>
          <a:p>
            <a:r>
              <a:rPr lang="en-GB" dirty="0"/>
              <a:t>Support from </a:t>
            </a:r>
            <a:r>
              <a:rPr lang="en-GB" dirty="0" err="1"/>
              <a:t>GwE</a:t>
            </a:r>
            <a:endParaRPr lang="en-GB" dirty="0"/>
          </a:p>
          <a:p>
            <a:r>
              <a:rPr lang="en-GB" dirty="0"/>
              <a:t>Shared working with primary schools both in </a:t>
            </a:r>
            <a:r>
              <a:rPr lang="en-GB" dirty="0" err="1"/>
              <a:t>Connah’s</a:t>
            </a:r>
            <a:r>
              <a:rPr lang="en-GB" dirty="0"/>
              <a:t> Quay and further afield</a:t>
            </a:r>
          </a:p>
          <a:p>
            <a:r>
              <a:rPr lang="en-GB" dirty="0"/>
              <a:t>George Telfer Leadership Experience/ Reflective Practice conference</a:t>
            </a:r>
          </a:p>
          <a:p>
            <a:r>
              <a:rPr lang="en-GB" dirty="0"/>
              <a:t>Core Values</a:t>
            </a:r>
          </a:p>
          <a:p>
            <a:r>
              <a:rPr lang="en-GB" dirty="0"/>
              <a:t>Series of projects aimed at intensifying curriculum experiences – led by staff at all levels </a:t>
            </a:r>
          </a:p>
          <a:p>
            <a:r>
              <a:rPr lang="en-GB" dirty="0"/>
              <a:t>Approach to Estyn June 2016</a:t>
            </a:r>
          </a:p>
        </p:txBody>
      </p:sp>
    </p:spTree>
    <p:extLst>
      <p:ext uri="{BB962C8B-B14F-4D97-AF65-F5344CB8AC3E}">
        <p14:creationId xmlns:p14="http://schemas.microsoft.com/office/powerpoint/2010/main" val="41149264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12160" y="4509120"/>
            <a:ext cx="2375520" cy="1955437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Touching the Sky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2400" b="1" dirty="0"/>
              <a:t>Project:  </a:t>
            </a:r>
            <a:r>
              <a:rPr lang="en-GB" sz="2400" dirty="0"/>
              <a:t>Improving well-being and concentration 2015-2018</a:t>
            </a:r>
          </a:p>
          <a:p>
            <a:r>
              <a:rPr lang="en-GB" sz="2400" b="1" dirty="0"/>
              <a:t>Identified issue:  </a:t>
            </a:r>
            <a:r>
              <a:rPr lang="en-GB" sz="2400" dirty="0"/>
              <a:t>A majority of pupils in KS2 were overweight or unfit, a minority pupils in Y3 had entered KS2 with poor concentration a majority had below-average numeracy skills</a:t>
            </a:r>
          </a:p>
          <a:p>
            <a:r>
              <a:rPr lang="en-GB" sz="2400" b="1" dirty="0"/>
              <a:t>Staff:  </a:t>
            </a:r>
            <a:r>
              <a:rPr lang="en-GB" sz="2400" dirty="0"/>
              <a:t>Lucy Smith and Steve Thomas (teachers) </a:t>
            </a:r>
          </a:p>
          <a:p>
            <a:pPr lvl="0"/>
            <a:r>
              <a:rPr lang="en-GB" sz="2400" b="1" dirty="0"/>
              <a:t>Impact:  </a:t>
            </a:r>
            <a:r>
              <a:rPr lang="en-GB" sz="2400" dirty="0"/>
              <a:t>Fitness testing in May 2016 showed that a many pupils in KS2 have improved their fitness, Y3 had made the greatest improvements</a:t>
            </a:r>
          </a:p>
          <a:p>
            <a:r>
              <a:rPr lang="en-GB" sz="2400" dirty="0"/>
              <a:t>Pupils in Y3 made strong improvements in their numeracy scores in May 2016</a:t>
            </a:r>
          </a:p>
          <a:p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891719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Playground Project </a:t>
            </a:r>
          </a:p>
        </p:txBody>
      </p:sp>
      <p:pic>
        <p:nvPicPr>
          <p:cNvPr id="4" name="Content Placeholder 3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84168" y="4149080"/>
            <a:ext cx="2520280" cy="2102197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827584" y="1417639"/>
            <a:ext cx="6984776" cy="58010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GB" sz="2400" b="1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Project:  </a:t>
            </a:r>
            <a:r>
              <a:rPr lang="en-GB" sz="24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Improving behaviour at lunchtime 2015-16</a:t>
            </a:r>
            <a:endParaRPr lang="en-GB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GB" sz="2400" b="1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Identified issue:</a:t>
            </a:r>
            <a:r>
              <a:rPr lang="en-GB" sz="24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r>
              <a:rPr lang="en-GB" sz="2400" dirty="0">
                <a:latin typeface="Arial" panose="020B0604020202020204" pitchFamily="34" charset="0"/>
                <a:ea typeface="Calibri" panose="020F0502020204030204" pitchFamily="34" charset="0"/>
              </a:rPr>
              <a:t>A minority of pupils were not enjoying purposeful play at lunchtimes, this was having a negative impact on their well-being and concentration, especially evident in Y5</a:t>
            </a:r>
          </a:p>
          <a:p>
            <a:r>
              <a:rPr lang="en-GB" sz="2400" b="1" dirty="0"/>
              <a:t>Leaders:  </a:t>
            </a:r>
            <a:r>
              <a:rPr lang="en-GB" sz="2400" dirty="0"/>
              <a:t>Dave Hall (teacher) and Shirley Davies (mid-day supervisor)</a:t>
            </a:r>
          </a:p>
          <a:p>
            <a:r>
              <a:rPr lang="en-GB" sz="2400" b="1" dirty="0"/>
              <a:t>Impact:   </a:t>
            </a:r>
            <a:r>
              <a:rPr lang="en-GB" sz="2400" dirty="0"/>
              <a:t>Very strong improvement in perceptions of playtime and purposeful play in Y5</a:t>
            </a:r>
          </a:p>
          <a:p>
            <a:pPr lvl="0"/>
            <a:r>
              <a:rPr lang="en-GB" sz="2400" dirty="0"/>
              <a:t>Improved well-being in Y5 and improved concentration</a:t>
            </a:r>
          </a:p>
          <a:p>
            <a:pPr lvl="0"/>
            <a:r>
              <a:rPr lang="en-GB" sz="2400" dirty="0"/>
              <a:t>Fewer incidents of fall-outs at lunchtimes</a:t>
            </a:r>
          </a:p>
          <a:p>
            <a:r>
              <a:rPr lang="en-GB" sz="2400" dirty="0"/>
              <a:t>Improved mid-day well-being 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en-GB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763270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359" t="6563" r="14921" b="10937"/>
          <a:stretch/>
        </p:blipFill>
        <p:spPr bwMode="auto">
          <a:xfrm>
            <a:off x="6026163" y="4293096"/>
            <a:ext cx="2695575" cy="2325370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Foundation Phase Outdoor Play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sz="3000" b="1" dirty="0"/>
              <a:t>Project:  </a:t>
            </a:r>
            <a:r>
              <a:rPr lang="en-GB" sz="3000" dirty="0"/>
              <a:t>Improving outdoor provision in the Foundation Phase 2015-16</a:t>
            </a:r>
          </a:p>
          <a:p>
            <a:r>
              <a:rPr lang="en-GB" sz="3000" b="1" dirty="0"/>
              <a:t>Identified issue from data/self-evaluation:  </a:t>
            </a:r>
            <a:r>
              <a:rPr lang="en-GB" sz="3000" dirty="0"/>
              <a:t>Foundation Phase yard was empty of resources and rarely utilised for structured play</a:t>
            </a:r>
          </a:p>
          <a:p>
            <a:r>
              <a:rPr lang="en-GB" sz="3000" b="1" dirty="0"/>
              <a:t>Leaders:  </a:t>
            </a:r>
            <a:r>
              <a:rPr lang="en-GB" sz="3000" dirty="0"/>
              <a:t>Beth Jones and Stacey Cutler (teaching assistants)</a:t>
            </a:r>
          </a:p>
          <a:p>
            <a:r>
              <a:rPr lang="en-GB" sz="3000" b="1" dirty="0"/>
              <a:t>Impact:  </a:t>
            </a:r>
            <a:r>
              <a:rPr lang="en-GB" sz="3000" dirty="0"/>
              <a:t>Very strong impact upon pupil well-being, concentration, engagement and social and problem-solving skills</a:t>
            </a:r>
          </a:p>
          <a:p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968882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43625" y="4653136"/>
            <a:ext cx="2543175" cy="1906905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More able learners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GB" b="1" dirty="0"/>
              <a:t>Project:  </a:t>
            </a:r>
            <a:r>
              <a:rPr lang="en-GB" dirty="0"/>
              <a:t>Improving level 5+ outcomes in KS2 2014-16</a:t>
            </a:r>
          </a:p>
          <a:p>
            <a:r>
              <a:rPr lang="en-GB" b="1" dirty="0"/>
              <a:t>Identified issue:  </a:t>
            </a:r>
            <a:r>
              <a:rPr lang="en-GB" dirty="0"/>
              <a:t>Only a few pupils at the end of KS2 were getting level 5+ in all assessed subjects </a:t>
            </a:r>
          </a:p>
          <a:p>
            <a:r>
              <a:rPr lang="en-GB" b="1" dirty="0"/>
              <a:t>Leaders:  </a:t>
            </a:r>
            <a:r>
              <a:rPr lang="en-GB" dirty="0"/>
              <a:t>Faye Sullivan (Y56 Curriculum leader) and April Hughes (Y56 teacher)</a:t>
            </a:r>
          </a:p>
          <a:p>
            <a:pPr lvl="0"/>
            <a:r>
              <a:rPr lang="en-GB" b="1" dirty="0"/>
              <a:t>Impact:  </a:t>
            </a:r>
            <a:r>
              <a:rPr lang="en-GB" dirty="0"/>
              <a:t>Strongly improved pupil outcomes in level 5+ across all subjects in 2015 and 2016 </a:t>
            </a:r>
          </a:p>
          <a:p>
            <a:r>
              <a:rPr lang="en-GB" dirty="0"/>
              <a:t>A few pupils attaining level 6+ in English or maths in 2015 and 2016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2453434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12160" y="4667250"/>
            <a:ext cx="2921000" cy="21907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Families and Schools Together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GB" b="1" dirty="0"/>
              <a:t>Project:  </a:t>
            </a:r>
            <a:r>
              <a:rPr lang="en-GB" dirty="0"/>
              <a:t>Improving family engagement 2015-16</a:t>
            </a:r>
          </a:p>
          <a:p>
            <a:r>
              <a:rPr lang="en-GB" b="1" dirty="0"/>
              <a:t>Identified issue from data/ self-evaluation: </a:t>
            </a:r>
            <a:r>
              <a:rPr lang="en-GB" dirty="0"/>
              <a:t>A minority of pupils entering reception came from families who were unable to support their learning to some extent </a:t>
            </a:r>
          </a:p>
          <a:p>
            <a:r>
              <a:rPr lang="en-GB" b="1" dirty="0"/>
              <a:t>Leaders:  </a:t>
            </a:r>
            <a:r>
              <a:rPr lang="en-GB" dirty="0"/>
              <a:t>Kate Simpson, Antony Pitt and Cherie Stanley (teaching assistants)</a:t>
            </a:r>
          </a:p>
          <a:p>
            <a:r>
              <a:rPr lang="en-GB" b="1" dirty="0"/>
              <a:t>Impact: </a:t>
            </a:r>
            <a:r>
              <a:rPr lang="en-GB" dirty="0"/>
              <a:t>Surveys showed very strong improvements in family functioning (such as child behaviour at home) and social support, and improved academic performance of pupils involved in FAST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5958603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Further projects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GB" dirty="0"/>
              <a:t>There are many, many more examples including:</a:t>
            </a:r>
          </a:p>
          <a:p>
            <a:r>
              <a:rPr lang="en-GB" dirty="0"/>
              <a:t>Early entitlement</a:t>
            </a:r>
          </a:p>
          <a:p>
            <a:r>
              <a:rPr lang="en-GB" dirty="0"/>
              <a:t>Forest School</a:t>
            </a:r>
          </a:p>
          <a:p>
            <a:r>
              <a:rPr lang="en-GB" dirty="0"/>
              <a:t>Digital competence</a:t>
            </a:r>
          </a:p>
          <a:p>
            <a:r>
              <a:rPr lang="en-GB" dirty="0"/>
              <a:t>Improving numeracy </a:t>
            </a:r>
          </a:p>
          <a:p>
            <a:r>
              <a:rPr lang="en-GB" dirty="0"/>
              <a:t>Writing/ story-telling</a:t>
            </a:r>
          </a:p>
          <a:p>
            <a:r>
              <a:rPr lang="en-GB" dirty="0"/>
              <a:t>SPAG</a:t>
            </a:r>
          </a:p>
          <a:p>
            <a:r>
              <a:rPr lang="en-GB" dirty="0"/>
              <a:t>Guided reading </a:t>
            </a:r>
          </a:p>
          <a:p>
            <a:r>
              <a:rPr lang="en-GB" dirty="0"/>
              <a:t>Nurture</a:t>
            </a:r>
          </a:p>
          <a:p>
            <a:r>
              <a:rPr lang="en-GB" dirty="0"/>
              <a:t>Boys’ literacy in KS2</a:t>
            </a:r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pPr marL="0" indent="0">
              <a:buNone/>
            </a:pPr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961368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417</TotalTime>
  <Words>1080</Words>
  <Application>Microsoft Office PowerPoint</Application>
  <PresentationFormat>On-screen Show (4:3)</PresentationFormat>
  <Paragraphs>210</Paragraphs>
  <Slides>19</Slides>
  <Notes>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Office Theme</vt:lpstr>
      <vt:lpstr>Intensifying the curriculum</vt:lpstr>
      <vt:lpstr>School Context</vt:lpstr>
      <vt:lpstr>Curriculum Leadership Journey </vt:lpstr>
      <vt:lpstr>Touching the Sky</vt:lpstr>
      <vt:lpstr>Playground Project </vt:lpstr>
      <vt:lpstr>Foundation Phase Outdoor Play</vt:lpstr>
      <vt:lpstr>More able learners </vt:lpstr>
      <vt:lpstr>Families and Schools Together</vt:lpstr>
      <vt:lpstr>Further projects </vt:lpstr>
      <vt:lpstr>Leadership approach</vt:lpstr>
      <vt:lpstr>Clwb Seren Bach</vt:lpstr>
      <vt:lpstr>Responding to a need</vt:lpstr>
      <vt:lpstr>Set up</vt:lpstr>
      <vt:lpstr>Assessment</vt:lpstr>
      <vt:lpstr>Nurture Tracker</vt:lpstr>
      <vt:lpstr>Impact </vt:lpstr>
      <vt:lpstr>What Estyn said!</vt:lpstr>
      <vt:lpstr>A creative approach to improving boys’ literacy</vt:lpstr>
      <vt:lpstr>You’re very welcome to visit</vt:lpstr>
    </vt:vector>
  </TitlesOfParts>
  <Company>Flintshire County Council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ict</dc:creator>
  <cp:lastModifiedBy>ict</cp:lastModifiedBy>
  <cp:revision>55</cp:revision>
  <dcterms:created xsi:type="dcterms:W3CDTF">2017-02-09T10:37:43Z</dcterms:created>
  <dcterms:modified xsi:type="dcterms:W3CDTF">2017-02-27T15:14:12Z</dcterms:modified>
</cp:coreProperties>
</file>