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263" r:id="rId3"/>
    <p:sldId id="264" r:id="rId4"/>
    <p:sldId id="256" r:id="rId5"/>
    <p:sldId id="257" r:id="rId6"/>
    <p:sldId id="261" r:id="rId7"/>
    <p:sldId id="258" r:id="rId8"/>
    <p:sldId id="259" r:id="rId9"/>
    <p:sldId id="260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C51B-C12D-F840-8652-DF80BD26C795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9E74-8750-904C-997D-40A7A0BD5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C51B-C12D-F840-8652-DF80BD26C795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9E74-8750-904C-997D-40A7A0BD5EB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C51B-C12D-F840-8652-DF80BD26C795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9E74-8750-904C-997D-40A7A0BD5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C51B-C12D-F840-8652-DF80BD26C795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9E74-8750-904C-997D-40A7A0BD5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C51B-C12D-F840-8652-DF80BD26C795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9E74-8750-904C-997D-40A7A0BD5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C51B-C12D-F840-8652-DF80BD26C795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9E74-8750-904C-997D-40A7A0BD5EB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C51B-C12D-F840-8652-DF80BD26C795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9E74-8750-904C-997D-40A7A0BD5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C51B-C12D-F840-8652-DF80BD26C795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9E74-8750-904C-997D-40A7A0BD5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C51B-C12D-F840-8652-DF80BD26C795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9E74-8750-904C-997D-40A7A0BD5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C51B-C12D-F840-8652-DF80BD26C795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9E74-8750-904C-997D-40A7A0BD5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C51B-C12D-F840-8652-DF80BD26C795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9E74-8750-904C-997D-40A7A0BD5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C51B-C12D-F840-8652-DF80BD26C795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99E74-8750-904C-997D-40A7A0BD5E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37294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5ABC51B-C12D-F840-8652-DF80BD26C795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37294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37294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CCA99E74-8750-904C-997D-40A7A0BD5EB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60486" y="6238694"/>
            <a:ext cx="7072159" cy="343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901" y="5635003"/>
            <a:ext cx="597121" cy="650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7569327" y="6298437"/>
            <a:ext cx="1168271" cy="2805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 smtClean="0"/>
              <a:t>Using Teaching Assistants to improve the Quality of Learning and Teaching in Ysgol </a:t>
            </a:r>
            <a:r>
              <a:rPr lang="en-GB" sz="4000" dirty="0" err="1" smtClean="0"/>
              <a:t>Emrys</a:t>
            </a:r>
            <a:r>
              <a:rPr lang="en-GB" sz="4000" dirty="0" smtClean="0"/>
              <a:t> </a:t>
            </a:r>
            <a:r>
              <a:rPr lang="en-GB" sz="4000" dirty="0" err="1" smtClean="0"/>
              <a:t>ap</a:t>
            </a:r>
            <a:r>
              <a:rPr lang="en-GB" sz="4000" dirty="0" smtClean="0"/>
              <a:t> </a:t>
            </a:r>
            <a:r>
              <a:rPr lang="en-GB" sz="4000" dirty="0" err="1" smtClean="0"/>
              <a:t>Iwan</a:t>
            </a:r>
            <a:r>
              <a:rPr lang="en-GB" sz="4000" dirty="0" smtClean="0"/>
              <a:t>. 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58138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15921"/>
            <a:ext cx="8042276" cy="945720"/>
          </a:xfrm>
        </p:spPr>
        <p:txBody>
          <a:bodyPr/>
          <a:lstStyle/>
          <a:p>
            <a:r>
              <a:rPr lang="en-US" dirty="0" smtClean="0"/>
              <a:t>What is the impact so far?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4229099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64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1926" b="22252"/>
          <a:stretch/>
        </p:blipFill>
        <p:spPr>
          <a:xfrm>
            <a:off x="1674812" y="1458409"/>
            <a:ext cx="5791200" cy="285894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92968" y="219919"/>
            <a:ext cx="815488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600" dirty="0" smtClean="0">
                <a:solidFill>
                  <a:srgbClr val="2C7C9F"/>
                </a:solidFill>
                <a:ea typeface="+mj-ea"/>
                <a:cs typeface="+mj-cs"/>
              </a:rPr>
              <a:t>The starting point… </a:t>
            </a:r>
            <a:endParaRPr lang="en-GB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810228" y="4467828"/>
            <a:ext cx="78939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Teaching and learning in the school was deemed to be adequate in October 2013.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New Headteacher was appointed in January 2014. </a:t>
            </a:r>
          </a:p>
        </p:txBody>
      </p:sp>
    </p:spTree>
    <p:extLst>
      <p:ext uri="{BB962C8B-B14F-4D97-AF65-F5344CB8AC3E}">
        <p14:creationId xmlns:p14="http://schemas.microsoft.com/office/powerpoint/2010/main" val="43519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89190"/>
            <a:ext cx="8042276" cy="525601"/>
          </a:xfrm>
        </p:spPr>
        <p:txBody>
          <a:bodyPr/>
          <a:lstStyle/>
          <a:p>
            <a:r>
              <a:rPr lang="en-GB" dirty="0" smtClean="0"/>
              <a:t>Whole School Learning</a:t>
            </a:r>
            <a:br>
              <a:rPr lang="en-GB" dirty="0" smtClean="0"/>
            </a:br>
            <a:r>
              <a:rPr lang="en-GB" dirty="0" smtClean="0"/>
              <a:t>and Teaching Policy 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515" y="1687649"/>
            <a:ext cx="4319794" cy="4343400"/>
          </a:xfrm>
        </p:spPr>
      </p:pic>
    </p:spTree>
    <p:extLst>
      <p:ext uri="{BB962C8B-B14F-4D97-AF65-F5344CB8AC3E}">
        <p14:creationId xmlns:p14="http://schemas.microsoft.com/office/powerpoint/2010/main" val="327740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Outstanding Teaching Assistant </a:t>
            </a:r>
            <a:r>
              <a:rPr lang="en-US" dirty="0" err="1" smtClean="0"/>
              <a:t>Programme</a:t>
            </a:r>
            <a:r>
              <a:rPr lang="en-US" dirty="0" smtClean="0"/>
              <a:t> (OTAP)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894" y="4273606"/>
            <a:ext cx="815975" cy="940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96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13508"/>
            <a:ext cx="8042276" cy="113102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Outstanding Teaching Assistant </a:t>
            </a:r>
            <a:r>
              <a:rPr lang="en-US" dirty="0" err="1" smtClean="0"/>
              <a:t>Programme</a:t>
            </a:r>
            <a:r>
              <a:rPr lang="en-US" dirty="0" smtClean="0"/>
              <a:t> (OTAP)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6" cy="444067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One of the OLEVI suite of </a:t>
            </a:r>
            <a:r>
              <a:rPr lang="en-US" dirty="0" err="1" smtClean="0"/>
              <a:t>programmes</a:t>
            </a:r>
            <a:r>
              <a:rPr lang="en-US" dirty="0" smtClean="0"/>
              <a:t> which have gained a National reputation for raising standards in teaching and learning.</a:t>
            </a:r>
          </a:p>
          <a:p>
            <a:r>
              <a:rPr lang="en-US" dirty="0"/>
              <a:t>H</a:t>
            </a:r>
            <a:r>
              <a:rPr lang="en-US" dirty="0" smtClean="0"/>
              <a:t>as been designed by experienced school leaders and teachers.</a:t>
            </a:r>
          </a:p>
          <a:p>
            <a:r>
              <a:rPr lang="en-US" dirty="0" smtClean="0"/>
              <a:t>Facilitated via 2 OLEVI facilitators from a Teaching School in the West Midlands</a:t>
            </a:r>
          </a:p>
          <a:p>
            <a:r>
              <a:rPr lang="en-US" dirty="0" smtClean="0"/>
              <a:t>Designed for Teaching Assistants who would like to develop their potential to have a wider impact on improving the quality of Teaching and Learning across school.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3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Programme</a:t>
            </a:r>
            <a:r>
              <a:rPr lang="en-US" dirty="0" smtClean="0"/>
              <a:t>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42417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To enable Teaching Assistants to:</a:t>
            </a:r>
          </a:p>
          <a:p>
            <a:r>
              <a:rPr lang="en-US" dirty="0" smtClean="0"/>
              <a:t>Be more confident and have raised self esteem</a:t>
            </a:r>
          </a:p>
          <a:p>
            <a:r>
              <a:rPr lang="en-US" dirty="0" smtClean="0"/>
              <a:t>Place a greater emphasis on the purpose and value of the lessons they support</a:t>
            </a:r>
          </a:p>
          <a:p>
            <a:r>
              <a:rPr lang="en-US" dirty="0" smtClean="0"/>
              <a:t>Raise levels of engagement and achievement in learning</a:t>
            </a:r>
          </a:p>
          <a:p>
            <a:r>
              <a:rPr lang="en-US" dirty="0" smtClean="0"/>
              <a:t>Have a greater impact on the planning and assessment of their learners</a:t>
            </a:r>
          </a:p>
          <a:p>
            <a:r>
              <a:rPr lang="en-US" dirty="0" smtClean="0"/>
              <a:t>Demonstrate a higher level of understanding of teaching and learning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86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242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OTAP content includes: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6118"/>
            <a:ext cx="8229600" cy="486858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Understanding what an outstanding teaching assistant looks like?</a:t>
            </a:r>
          </a:p>
          <a:p>
            <a:r>
              <a:rPr lang="en-US" dirty="0" smtClean="0"/>
              <a:t>Key definitions and audits of strengths and areas for development</a:t>
            </a:r>
          </a:p>
          <a:p>
            <a:r>
              <a:rPr lang="en-US" dirty="0" smtClean="0"/>
              <a:t>New learning on differentiation</a:t>
            </a:r>
          </a:p>
          <a:p>
            <a:r>
              <a:rPr lang="en-US" dirty="0" smtClean="0"/>
              <a:t>What is effective questioning?</a:t>
            </a:r>
          </a:p>
          <a:p>
            <a:r>
              <a:rPr lang="en-US" dirty="0" smtClean="0"/>
              <a:t>Understanding the purpose and need for effective feedback</a:t>
            </a:r>
          </a:p>
          <a:p>
            <a:r>
              <a:rPr lang="en-US" dirty="0" smtClean="0"/>
              <a:t>Creating, leading and presenting on an in school project</a:t>
            </a:r>
          </a:p>
          <a:p>
            <a:r>
              <a:rPr lang="en-US" dirty="0" smtClean="0"/>
              <a:t>Action planning and evaluating (including lessons).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49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Facilitation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programme</a:t>
            </a:r>
            <a:r>
              <a:rPr lang="en-US" dirty="0" smtClean="0"/>
              <a:t> is facilitated and is designed to enable delegates to share ideas and strategies to help them move themselves and their schools forward.</a:t>
            </a:r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 err="1" smtClean="0"/>
              <a:t>programme</a:t>
            </a:r>
            <a:r>
              <a:rPr lang="en-US" dirty="0" smtClean="0"/>
              <a:t> aims to empower delegates to take the lead in their role as a “learning assistant”.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6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further information please contact Nikki Meredith at: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nmeredith@earls.dudley.sch.uk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08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</TotalTime>
  <Words>317</Words>
  <Application>Microsoft Office PowerPoint</Application>
  <PresentationFormat>On-screen Show (4:3)</PresentationFormat>
  <Paragraphs>34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News Gothic MT</vt:lpstr>
      <vt:lpstr>Wingdings 2</vt:lpstr>
      <vt:lpstr>Breeze</vt:lpstr>
      <vt:lpstr>PowerPoint Presentation</vt:lpstr>
      <vt:lpstr>PowerPoint Presentation</vt:lpstr>
      <vt:lpstr>Whole School Learning and Teaching Policy </vt:lpstr>
      <vt:lpstr>The Outstanding Teaching Assistant Programme (OTAP)</vt:lpstr>
      <vt:lpstr>The Outstanding Teaching Assistant Programme (OTAP)</vt:lpstr>
      <vt:lpstr>Programme objectives</vt:lpstr>
      <vt:lpstr>The OTAP content includes:</vt:lpstr>
      <vt:lpstr>Facilitation…</vt:lpstr>
      <vt:lpstr>PowerPoint Presentation</vt:lpstr>
      <vt:lpstr>What is the impact so far?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Nikki Meredith</dc:creator>
  <cp:lastModifiedBy>Lee Cummins</cp:lastModifiedBy>
  <cp:revision>14</cp:revision>
  <dcterms:created xsi:type="dcterms:W3CDTF">2017-01-11T10:30:53Z</dcterms:created>
  <dcterms:modified xsi:type="dcterms:W3CDTF">2017-02-06T10:04:25Z</dcterms:modified>
</cp:coreProperties>
</file>