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7"/>
  </p:notesMasterIdLst>
  <p:sldIdLst>
    <p:sldId id="256" r:id="rId2"/>
    <p:sldId id="257" r:id="rId3"/>
    <p:sldId id="266" r:id="rId4"/>
    <p:sldId id="269" r:id="rId5"/>
    <p:sldId id="270" r:id="rId6"/>
    <p:sldId id="271" r:id="rId7"/>
    <p:sldId id="267" r:id="rId8"/>
    <p:sldId id="272" r:id="rId9"/>
    <p:sldId id="273" r:id="rId10"/>
    <p:sldId id="275" r:id="rId11"/>
    <p:sldId id="277" r:id="rId12"/>
    <p:sldId id="276" r:id="rId13"/>
    <p:sldId id="278" r:id="rId14"/>
    <p:sldId id="279" r:id="rId15"/>
    <p:sldId id="280" r:id="rId16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749"/>
    <a:srgbClr val="F3D03A"/>
    <a:srgbClr val="6BB6D6"/>
    <a:srgbClr val="223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9246" autoAdjust="0"/>
  </p:normalViewPr>
  <p:slideViewPr>
    <p:cSldViewPr snapToGrid="0">
      <p:cViewPr varScale="1">
        <p:scale>
          <a:sx n="44" d="100"/>
          <a:sy n="44" d="100"/>
        </p:scale>
        <p:origin x="1116" y="48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86ED2-CB24-4363-917E-5C1F96F40A24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y-GB"/>
        </a:p>
      </dgm:t>
    </dgm:pt>
    <dgm:pt modelId="{F0DAD6F1-B7AC-437C-880F-B7D7A6A9BD66}">
      <dgm:prSet phldrT="[Text]"/>
      <dgm:spPr/>
      <dgm:t>
        <a:bodyPr/>
        <a:lstStyle/>
        <a:p>
          <a:r>
            <a:rPr lang="cy-GB" b="1" dirty="0" smtClean="0"/>
            <a:t>Dysgu mwy</a:t>
          </a:r>
        </a:p>
        <a:p>
          <a:r>
            <a:rPr lang="cy-GB" b="1" dirty="0" smtClean="0"/>
            <a:t>Learn More</a:t>
          </a:r>
          <a:endParaRPr lang="cy-GB" b="1" dirty="0"/>
        </a:p>
      </dgm:t>
    </dgm:pt>
    <dgm:pt modelId="{7E79AFF7-F677-4EBD-BB37-EFE87921D57F}" type="parTrans" cxnId="{4A274746-F892-46CC-8C55-978F9A0444B2}">
      <dgm:prSet/>
      <dgm:spPr/>
      <dgm:t>
        <a:bodyPr/>
        <a:lstStyle/>
        <a:p>
          <a:endParaRPr lang="cy-GB"/>
        </a:p>
      </dgm:t>
    </dgm:pt>
    <dgm:pt modelId="{FC855101-70B9-425B-9C6D-EBE3C81EEEB1}" type="sibTrans" cxnId="{4A274746-F892-46CC-8C55-978F9A0444B2}">
      <dgm:prSet/>
      <dgm:spPr/>
      <dgm:t>
        <a:bodyPr/>
        <a:lstStyle/>
        <a:p>
          <a:endParaRPr lang="cy-GB"/>
        </a:p>
      </dgm:t>
    </dgm:pt>
    <dgm:pt modelId="{8917F075-5B83-459B-90E9-7624DF5D1FF5}">
      <dgm:prSet phldrT="[Text]"/>
      <dgm:spPr/>
      <dgm:t>
        <a:bodyPr/>
        <a:lstStyle/>
        <a:p>
          <a:r>
            <a:rPr lang="cy-GB" dirty="0" smtClean="0">
              <a:solidFill>
                <a:schemeClr val="bg1"/>
              </a:solidFill>
            </a:rPr>
            <a:t>Gwell canlyniadau </a:t>
          </a:r>
        </a:p>
        <a:p>
          <a:r>
            <a:rPr lang="cy-GB" dirty="0" smtClean="0">
              <a:solidFill>
                <a:schemeClr val="bg1"/>
              </a:solidFill>
            </a:rPr>
            <a:t>Addysgu effeithiol</a:t>
          </a:r>
        </a:p>
        <a:p>
          <a:r>
            <a:rPr lang="cy-GB" dirty="0" smtClean="0">
              <a:solidFill>
                <a:schemeClr val="bg1"/>
              </a:solidFill>
            </a:rPr>
            <a:t>Torri cynnwys yn adrannau</a:t>
          </a:r>
        </a:p>
        <a:p>
          <a:r>
            <a:rPr lang="cy-GB" dirty="0" smtClean="0">
              <a:solidFill>
                <a:schemeClr val="bg1"/>
              </a:solidFill>
            </a:rPr>
            <a:t>Gwersi ychwanegol</a:t>
          </a:r>
          <a:endParaRPr lang="cy-GB" dirty="0">
            <a:solidFill>
              <a:schemeClr val="bg1"/>
            </a:solidFill>
          </a:endParaRPr>
        </a:p>
      </dgm:t>
    </dgm:pt>
    <dgm:pt modelId="{67266CF5-68F5-4400-B500-C62A422BC297}" type="parTrans" cxnId="{B5D242BC-42E5-4A34-AC60-887DF380C345}">
      <dgm:prSet/>
      <dgm:spPr/>
      <dgm:t>
        <a:bodyPr/>
        <a:lstStyle/>
        <a:p>
          <a:endParaRPr lang="cy-GB"/>
        </a:p>
      </dgm:t>
    </dgm:pt>
    <dgm:pt modelId="{5BDA4AAB-886F-45A2-A421-6C7CB12C0394}" type="sibTrans" cxnId="{B5D242BC-42E5-4A34-AC60-887DF380C345}">
      <dgm:prSet/>
      <dgm:spPr/>
      <dgm:t>
        <a:bodyPr/>
        <a:lstStyle/>
        <a:p>
          <a:endParaRPr lang="cy-GB"/>
        </a:p>
      </dgm:t>
    </dgm:pt>
    <dgm:pt modelId="{2399610C-CB86-44A6-AA0B-D65C430C0258}">
      <dgm:prSet phldrT="[Text]"/>
      <dgm:spPr/>
      <dgm:t>
        <a:bodyPr/>
        <a:lstStyle/>
        <a:p>
          <a:r>
            <a:rPr lang="cy-GB" b="1" dirty="0" smtClean="0"/>
            <a:t>Dysgu’n well</a:t>
          </a:r>
        </a:p>
        <a:p>
          <a:r>
            <a:rPr lang="cy-GB" b="1" dirty="0" smtClean="0"/>
            <a:t>Learn Better</a:t>
          </a:r>
          <a:endParaRPr lang="cy-GB" b="1" dirty="0"/>
        </a:p>
      </dgm:t>
    </dgm:pt>
    <dgm:pt modelId="{92F642C5-86DA-45AD-A63B-3B6E46A168EB}" type="parTrans" cxnId="{769453A9-2EEC-47D3-A30F-2C7A20A945DC}">
      <dgm:prSet/>
      <dgm:spPr/>
      <dgm:t>
        <a:bodyPr/>
        <a:lstStyle/>
        <a:p>
          <a:endParaRPr lang="cy-GB"/>
        </a:p>
      </dgm:t>
    </dgm:pt>
    <dgm:pt modelId="{1B6ACCC6-752C-48D1-A7F9-FE84760977E5}" type="sibTrans" cxnId="{769453A9-2EEC-47D3-A30F-2C7A20A945DC}">
      <dgm:prSet/>
      <dgm:spPr/>
      <dgm:t>
        <a:bodyPr/>
        <a:lstStyle/>
        <a:p>
          <a:endParaRPr lang="cy-GB"/>
        </a:p>
      </dgm:t>
    </dgm:pt>
    <dgm:pt modelId="{43398D8A-97BB-433D-973B-D09CD72A0795}">
      <dgm:prSet phldrT="[Text]"/>
      <dgm:spPr/>
      <dgm:t>
        <a:bodyPr/>
        <a:lstStyle/>
        <a:p>
          <a:r>
            <a:rPr lang="cy-GB" dirty="0" smtClean="0">
              <a:solidFill>
                <a:schemeClr val="bg1"/>
              </a:solidFill>
            </a:rPr>
            <a:t>Datblygu sgiliau astudio</a:t>
          </a:r>
        </a:p>
        <a:p>
          <a:r>
            <a:rPr lang="cy-GB" dirty="0" smtClean="0">
              <a:solidFill>
                <a:schemeClr val="bg1"/>
              </a:solidFill>
            </a:rPr>
            <a:t>Cyflwyno dulliau cofio/adolygu</a:t>
          </a:r>
        </a:p>
        <a:p>
          <a:r>
            <a:rPr lang="cy-GB" dirty="0" smtClean="0">
              <a:solidFill>
                <a:schemeClr val="bg1"/>
              </a:solidFill>
            </a:rPr>
            <a:t>Addysgu effeithiol</a:t>
          </a:r>
        </a:p>
        <a:p>
          <a:r>
            <a:rPr lang="cy-GB" dirty="0" smtClean="0">
              <a:solidFill>
                <a:schemeClr val="bg1"/>
              </a:solidFill>
            </a:rPr>
            <a:t>Hinsawdd gadarnhaol ar gyfer dysgu</a:t>
          </a:r>
          <a:endParaRPr lang="cy-GB" dirty="0">
            <a:solidFill>
              <a:schemeClr val="bg1"/>
            </a:solidFill>
          </a:endParaRPr>
        </a:p>
      </dgm:t>
    </dgm:pt>
    <dgm:pt modelId="{9631624B-C5B3-44F3-A9E3-C4B73CF1BE2B}" type="parTrans" cxnId="{D8FDC159-9030-4533-AA4C-D532AD3A1DB1}">
      <dgm:prSet/>
      <dgm:spPr/>
      <dgm:t>
        <a:bodyPr/>
        <a:lstStyle/>
        <a:p>
          <a:endParaRPr lang="cy-GB"/>
        </a:p>
      </dgm:t>
    </dgm:pt>
    <dgm:pt modelId="{BB09D8E4-351D-4A72-9990-049E3271ADE7}" type="sibTrans" cxnId="{D8FDC159-9030-4533-AA4C-D532AD3A1DB1}">
      <dgm:prSet/>
      <dgm:spPr/>
      <dgm:t>
        <a:bodyPr/>
        <a:lstStyle/>
        <a:p>
          <a:endParaRPr lang="cy-GB"/>
        </a:p>
      </dgm:t>
    </dgm:pt>
    <dgm:pt modelId="{D5C7621B-AFD9-496B-A6DC-9580216BF8AB}">
      <dgm:prSet phldrT="[Text]"/>
      <dgm:spPr/>
      <dgm:t>
        <a:bodyPr/>
        <a:lstStyle/>
        <a:p>
          <a:r>
            <a:rPr lang="cy-GB" b="1" dirty="0" smtClean="0"/>
            <a:t>Datblygu gwell dysgwyr</a:t>
          </a:r>
        </a:p>
        <a:p>
          <a:r>
            <a:rPr lang="cy-GB" b="1" dirty="0" smtClean="0"/>
            <a:t>Better Learner</a:t>
          </a:r>
          <a:endParaRPr lang="cy-GB" b="1" dirty="0"/>
        </a:p>
      </dgm:t>
    </dgm:pt>
    <dgm:pt modelId="{C3276A29-B029-4CE7-90CA-19E9179AD427}" type="parTrans" cxnId="{A7831ECB-E5ED-4F72-B2A1-3508A5677E2A}">
      <dgm:prSet/>
      <dgm:spPr/>
      <dgm:t>
        <a:bodyPr/>
        <a:lstStyle/>
        <a:p>
          <a:endParaRPr lang="cy-GB"/>
        </a:p>
      </dgm:t>
    </dgm:pt>
    <dgm:pt modelId="{3CFA442A-41EE-42FE-B2B8-F8008F6EB733}" type="sibTrans" cxnId="{A7831ECB-E5ED-4F72-B2A1-3508A5677E2A}">
      <dgm:prSet/>
      <dgm:spPr/>
      <dgm:t>
        <a:bodyPr/>
        <a:lstStyle/>
        <a:p>
          <a:endParaRPr lang="cy-GB"/>
        </a:p>
      </dgm:t>
    </dgm:pt>
    <dgm:pt modelId="{CAC3C6D8-A967-4F25-B825-217EBB228348}">
      <dgm:prSet phldrT="[Text]"/>
      <dgm:spPr/>
      <dgm:t>
        <a:bodyPr/>
        <a:lstStyle/>
        <a:p>
          <a:r>
            <a:rPr lang="cy-GB" dirty="0" smtClean="0">
              <a:solidFill>
                <a:schemeClr val="bg1"/>
              </a:solidFill>
            </a:rPr>
            <a:t>Tu hwnt i roi canllawiau i ddatblygu sgiliau astudio</a:t>
          </a:r>
        </a:p>
        <a:p>
          <a:r>
            <a:rPr lang="cy-GB" dirty="0" smtClean="0">
              <a:solidFill>
                <a:schemeClr val="bg1"/>
              </a:solidFill>
            </a:rPr>
            <a:t>Dysgwyr yn datblygu eu hunain fel gwell dysgwyr</a:t>
          </a:r>
        </a:p>
        <a:p>
          <a:r>
            <a:rPr lang="cy-GB" dirty="0" smtClean="0">
              <a:solidFill>
                <a:schemeClr val="bg1"/>
              </a:solidFill>
            </a:rPr>
            <a:t>Datblygu </a:t>
          </a:r>
          <a:r>
            <a:rPr lang="cy-GB" dirty="0" err="1" smtClean="0">
              <a:solidFill>
                <a:schemeClr val="bg1"/>
              </a:solidFill>
            </a:rPr>
            <a:t>aniannau</a:t>
          </a:r>
          <a:r>
            <a:rPr lang="cy-GB" dirty="0" smtClean="0">
              <a:solidFill>
                <a:schemeClr val="bg1"/>
              </a:solidFill>
            </a:rPr>
            <a:t> /tueddiadau</a:t>
          </a:r>
        </a:p>
        <a:p>
          <a:r>
            <a:rPr lang="cy-GB" dirty="0" smtClean="0">
              <a:solidFill>
                <a:schemeClr val="bg1"/>
              </a:solidFill>
            </a:rPr>
            <a:t>Datblygol</a:t>
          </a:r>
          <a:endParaRPr lang="cy-GB" dirty="0">
            <a:solidFill>
              <a:schemeClr val="bg1"/>
            </a:solidFill>
          </a:endParaRPr>
        </a:p>
      </dgm:t>
    </dgm:pt>
    <dgm:pt modelId="{2EEE300F-39C9-4D2B-81B6-A8CD12083C0E}" type="parTrans" cxnId="{84378A5E-112A-48C2-8056-99A59EBF5077}">
      <dgm:prSet/>
      <dgm:spPr/>
      <dgm:t>
        <a:bodyPr/>
        <a:lstStyle/>
        <a:p>
          <a:endParaRPr lang="cy-GB"/>
        </a:p>
      </dgm:t>
    </dgm:pt>
    <dgm:pt modelId="{D54CE88D-58BE-47B0-93AD-8C8976644E4A}" type="sibTrans" cxnId="{84378A5E-112A-48C2-8056-99A59EBF5077}">
      <dgm:prSet/>
      <dgm:spPr/>
      <dgm:t>
        <a:bodyPr/>
        <a:lstStyle/>
        <a:p>
          <a:endParaRPr lang="cy-GB"/>
        </a:p>
      </dgm:t>
    </dgm:pt>
    <dgm:pt modelId="{78523AB3-34DC-4880-8AC8-5B9C88C554CC}" type="pres">
      <dgm:prSet presAssocID="{0C686ED2-CB24-4363-917E-5C1F96F40A24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A355971-EE28-4603-A0CB-BA95E2266242}" type="pres">
      <dgm:prSet presAssocID="{D5C7621B-AFD9-496B-A6DC-9580216BF8AB}" presName="ChildAccent3" presStyleCnt="0"/>
      <dgm:spPr/>
    </dgm:pt>
    <dgm:pt modelId="{27B40B4D-C993-4EAB-9C8B-48DA6AA3D9ED}" type="pres">
      <dgm:prSet presAssocID="{D5C7621B-AFD9-496B-A6DC-9580216BF8AB}" presName="ChildAccent" presStyleLbl="alignImgPlace1" presStyleIdx="0" presStyleCnt="3" custScaleY="71462" custLinFactNeighborX="0" custLinFactNeighborY="-13907"/>
      <dgm:spPr/>
      <dgm:t>
        <a:bodyPr/>
        <a:lstStyle/>
        <a:p>
          <a:endParaRPr lang="cy-GB"/>
        </a:p>
      </dgm:t>
    </dgm:pt>
    <dgm:pt modelId="{C1E37485-A9BA-4FBC-B744-E29308ADA34A}" type="pres">
      <dgm:prSet presAssocID="{D5C7621B-AFD9-496B-A6DC-9580216BF8AB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433AAD1F-BDA4-4439-AB74-FC448D5A3FE4}" type="pres">
      <dgm:prSet presAssocID="{D5C7621B-AFD9-496B-A6DC-9580216BF8AB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AEE20-6CB1-45AB-A5F7-1990A1EFB069}" type="pres">
      <dgm:prSet presAssocID="{2399610C-CB86-44A6-AA0B-D65C430C0258}" presName="ChildAccent2" presStyleCnt="0"/>
      <dgm:spPr/>
    </dgm:pt>
    <dgm:pt modelId="{C22563C1-1E94-47C4-82B7-B2C28C5FD0C5}" type="pres">
      <dgm:prSet presAssocID="{2399610C-CB86-44A6-AA0B-D65C430C0258}" presName="ChildAccent" presStyleLbl="alignImgPlace1" presStyleIdx="1" presStyleCnt="3" custScaleY="74649" custLinFactNeighborY="-12707"/>
      <dgm:spPr/>
      <dgm:t>
        <a:bodyPr/>
        <a:lstStyle/>
        <a:p>
          <a:endParaRPr lang="cy-GB"/>
        </a:p>
      </dgm:t>
    </dgm:pt>
    <dgm:pt modelId="{3011E6A7-4421-43B7-AA6B-9F114DFF4759}" type="pres">
      <dgm:prSet presAssocID="{2399610C-CB86-44A6-AA0B-D65C430C0258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FC34FAEE-B09D-4BC0-A445-034CCE927A0B}" type="pres">
      <dgm:prSet presAssocID="{2399610C-CB86-44A6-AA0B-D65C430C0258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5684018B-AB73-4DFA-AE64-E3CA1EBD2E49}" type="pres">
      <dgm:prSet presAssocID="{F0DAD6F1-B7AC-437C-880F-B7D7A6A9BD66}" presName="ChildAccent1" presStyleCnt="0"/>
      <dgm:spPr/>
    </dgm:pt>
    <dgm:pt modelId="{3885513E-A216-4E40-B289-21F4FB6137C0}" type="pres">
      <dgm:prSet presAssocID="{F0DAD6F1-B7AC-437C-880F-B7D7A6A9BD66}" presName="ChildAccent" presStyleLbl="alignImgPlace1" presStyleIdx="2" presStyleCnt="3" custScaleY="77408" custLinFactNeighborX="-937" custLinFactNeighborY="-11308"/>
      <dgm:spPr/>
      <dgm:t>
        <a:bodyPr/>
        <a:lstStyle/>
        <a:p>
          <a:endParaRPr lang="cy-GB"/>
        </a:p>
      </dgm:t>
    </dgm:pt>
    <dgm:pt modelId="{F89037D2-80AD-4C06-B738-CFC400900FEA}" type="pres">
      <dgm:prSet presAssocID="{F0DAD6F1-B7AC-437C-880F-B7D7A6A9BD66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5486AA8B-C59C-45F1-A5A4-729E0BC9E639}" type="pres">
      <dgm:prSet presAssocID="{F0DAD6F1-B7AC-437C-880F-B7D7A6A9BD66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6001F-388B-45E2-BC85-36EC8949870C}" type="presOf" srcId="{8917F075-5B83-459B-90E9-7624DF5D1FF5}" destId="{3885513E-A216-4E40-B289-21F4FB6137C0}" srcOrd="0" destOrd="0" presId="urn:microsoft.com/office/officeart/2011/layout/InterconnectedBlockProcess"/>
    <dgm:cxn modelId="{1CCBD767-677D-4779-93B0-337D79790C5A}" type="presOf" srcId="{D5C7621B-AFD9-496B-A6DC-9580216BF8AB}" destId="{433AAD1F-BDA4-4439-AB74-FC448D5A3FE4}" srcOrd="0" destOrd="0" presId="urn:microsoft.com/office/officeart/2011/layout/InterconnectedBlockProcess"/>
    <dgm:cxn modelId="{B5D242BC-42E5-4A34-AC60-887DF380C345}" srcId="{F0DAD6F1-B7AC-437C-880F-B7D7A6A9BD66}" destId="{8917F075-5B83-459B-90E9-7624DF5D1FF5}" srcOrd="0" destOrd="0" parTransId="{67266CF5-68F5-4400-B500-C62A422BC297}" sibTransId="{5BDA4AAB-886F-45A2-A421-6C7CB12C0394}"/>
    <dgm:cxn modelId="{4A274746-F892-46CC-8C55-978F9A0444B2}" srcId="{0C686ED2-CB24-4363-917E-5C1F96F40A24}" destId="{F0DAD6F1-B7AC-437C-880F-B7D7A6A9BD66}" srcOrd="0" destOrd="0" parTransId="{7E79AFF7-F677-4EBD-BB37-EFE87921D57F}" sibTransId="{FC855101-70B9-425B-9C6D-EBE3C81EEEB1}"/>
    <dgm:cxn modelId="{099BF7AC-AEB5-4CD6-9C52-2142C9A05F71}" type="presOf" srcId="{2399610C-CB86-44A6-AA0B-D65C430C0258}" destId="{FC34FAEE-B09D-4BC0-A445-034CCE927A0B}" srcOrd="0" destOrd="0" presId="urn:microsoft.com/office/officeart/2011/layout/InterconnectedBlockProcess"/>
    <dgm:cxn modelId="{22C4E1FB-3FB7-4A88-BDAA-311198356E1D}" type="presOf" srcId="{8917F075-5B83-459B-90E9-7624DF5D1FF5}" destId="{F89037D2-80AD-4C06-B738-CFC400900FEA}" srcOrd="1" destOrd="0" presId="urn:microsoft.com/office/officeart/2011/layout/InterconnectedBlockProcess"/>
    <dgm:cxn modelId="{7F59903B-7E2E-4539-AA2C-B39DC543B35F}" type="presOf" srcId="{F0DAD6F1-B7AC-437C-880F-B7D7A6A9BD66}" destId="{5486AA8B-C59C-45F1-A5A4-729E0BC9E639}" srcOrd="0" destOrd="0" presId="urn:microsoft.com/office/officeart/2011/layout/InterconnectedBlockProcess"/>
    <dgm:cxn modelId="{84378A5E-112A-48C2-8056-99A59EBF5077}" srcId="{D5C7621B-AFD9-496B-A6DC-9580216BF8AB}" destId="{CAC3C6D8-A967-4F25-B825-217EBB228348}" srcOrd="0" destOrd="0" parTransId="{2EEE300F-39C9-4D2B-81B6-A8CD12083C0E}" sibTransId="{D54CE88D-58BE-47B0-93AD-8C8976644E4A}"/>
    <dgm:cxn modelId="{87259A35-EC60-4A4E-9A2D-17D8A0C4EDC6}" type="presOf" srcId="{CAC3C6D8-A967-4F25-B825-217EBB228348}" destId="{C1E37485-A9BA-4FBC-B744-E29308ADA34A}" srcOrd="1" destOrd="0" presId="urn:microsoft.com/office/officeart/2011/layout/InterconnectedBlockProcess"/>
    <dgm:cxn modelId="{D8FDC159-9030-4533-AA4C-D532AD3A1DB1}" srcId="{2399610C-CB86-44A6-AA0B-D65C430C0258}" destId="{43398D8A-97BB-433D-973B-D09CD72A0795}" srcOrd="0" destOrd="0" parTransId="{9631624B-C5B3-44F3-A9E3-C4B73CF1BE2B}" sibTransId="{BB09D8E4-351D-4A72-9990-049E3271ADE7}"/>
    <dgm:cxn modelId="{A7831ECB-E5ED-4F72-B2A1-3508A5677E2A}" srcId="{0C686ED2-CB24-4363-917E-5C1F96F40A24}" destId="{D5C7621B-AFD9-496B-A6DC-9580216BF8AB}" srcOrd="2" destOrd="0" parTransId="{C3276A29-B029-4CE7-90CA-19E9179AD427}" sibTransId="{3CFA442A-41EE-42FE-B2B8-F8008F6EB733}"/>
    <dgm:cxn modelId="{93443E10-3BBE-49C7-AD76-AB3AE5ABBFDD}" type="presOf" srcId="{CAC3C6D8-A967-4F25-B825-217EBB228348}" destId="{27B40B4D-C993-4EAB-9C8B-48DA6AA3D9ED}" srcOrd="0" destOrd="0" presId="urn:microsoft.com/office/officeart/2011/layout/InterconnectedBlockProcess"/>
    <dgm:cxn modelId="{B917EED2-F71D-4B01-B7E7-CCF3653A645A}" type="presOf" srcId="{43398D8A-97BB-433D-973B-D09CD72A0795}" destId="{3011E6A7-4421-43B7-AA6B-9F114DFF4759}" srcOrd="1" destOrd="0" presId="urn:microsoft.com/office/officeart/2011/layout/InterconnectedBlockProcess"/>
    <dgm:cxn modelId="{769453A9-2EEC-47D3-A30F-2C7A20A945DC}" srcId="{0C686ED2-CB24-4363-917E-5C1F96F40A24}" destId="{2399610C-CB86-44A6-AA0B-D65C430C0258}" srcOrd="1" destOrd="0" parTransId="{92F642C5-86DA-45AD-A63B-3B6E46A168EB}" sibTransId="{1B6ACCC6-752C-48D1-A7F9-FE84760977E5}"/>
    <dgm:cxn modelId="{F5B922D0-D399-4347-B5EC-11422F64817D}" type="presOf" srcId="{43398D8A-97BB-433D-973B-D09CD72A0795}" destId="{C22563C1-1E94-47C4-82B7-B2C28C5FD0C5}" srcOrd="0" destOrd="0" presId="urn:microsoft.com/office/officeart/2011/layout/InterconnectedBlockProcess"/>
    <dgm:cxn modelId="{85A71ABA-6AD5-44F0-82D9-1DBA65C56E11}" type="presOf" srcId="{0C686ED2-CB24-4363-917E-5C1F96F40A24}" destId="{78523AB3-34DC-4880-8AC8-5B9C88C554CC}" srcOrd="0" destOrd="0" presId="urn:microsoft.com/office/officeart/2011/layout/InterconnectedBlockProcess"/>
    <dgm:cxn modelId="{376007D1-2316-4697-9537-F0B164EF8178}" type="presParOf" srcId="{78523AB3-34DC-4880-8AC8-5B9C88C554CC}" destId="{4A355971-EE28-4603-A0CB-BA95E2266242}" srcOrd="0" destOrd="0" presId="urn:microsoft.com/office/officeart/2011/layout/InterconnectedBlockProcess"/>
    <dgm:cxn modelId="{3209F214-D3D0-444B-8654-E7F5148D41C0}" type="presParOf" srcId="{4A355971-EE28-4603-A0CB-BA95E2266242}" destId="{27B40B4D-C993-4EAB-9C8B-48DA6AA3D9ED}" srcOrd="0" destOrd="0" presId="urn:microsoft.com/office/officeart/2011/layout/InterconnectedBlockProcess"/>
    <dgm:cxn modelId="{4FFA59F6-AE94-4CA1-A44B-EB9C2AE4E089}" type="presParOf" srcId="{78523AB3-34DC-4880-8AC8-5B9C88C554CC}" destId="{C1E37485-A9BA-4FBC-B744-E29308ADA34A}" srcOrd="1" destOrd="0" presId="urn:microsoft.com/office/officeart/2011/layout/InterconnectedBlockProcess"/>
    <dgm:cxn modelId="{71C051EE-3BEE-4684-B44E-27BA5159C17C}" type="presParOf" srcId="{78523AB3-34DC-4880-8AC8-5B9C88C554CC}" destId="{433AAD1F-BDA4-4439-AB74-FC448D5A3FE4}" srcOrd="2" destOrd="0" presId="urn:microsoft.com/office/officeart/2011/layout/InterconnectedBlockProcess"/>
    <dgm:cxn modelId="{4F3796E4-6694-4DDA-AB4B-8831746514CE}" type="presParOf" srcId="{78523AB3-34DC-4880-8AC8-5B9C88C554CC}" destId="{1BFAEE20-6CB1-45AB-A5F7-1990A1EFB069}" srcOrd="3" destOrd="0" presId="urn:microsoft.com/office/officeart/2011/layout/InterconnectedBlockProcess"/>
    <dgm:cxn modelId="{8C86252F-B905-4196-8E2D-FC44188F227C}" type="presParOf" srcId="{1BFAEE20-6CB1-45AB-A5F7-1990A1EFB069}" destId="{C22563C1-1E94-47C4-82B7-B2C28C5FD0C5}" srcOrd="0" destOrd="0" presId="urn:microsoft.com/office/officeart/2011/layout/InterconnectedBlockProcess"/>
    <dgm:cxn modelId="{E50E1E62-7935-4AA2-86F7-92CBB2FB7744}" type="presParOf" srcId="{78523AB3-34DC-4880-8AC8-5B9C88C554CC}" destId="{3011E6A7-4421-43B7-AA6B-9F114DFF4759}" srcOrd="4" destOrd="0" presId="urn:microsoft.com/office/officeart/2011/layout/InterconnectedBlockProcess"/>
    <dgm:cxn modelId="{84DE1A2F-F2AD-4519-ADBC-65224D7F22C2}" type="presParOf" srcId="{78523AB3-34DC-4880-8AC8-5B9C88C554CC}" destId="{FC34FAEE-B09D-4BC0-A445-034CCE927A0B}" srcOrd="5" destOrd="0" presId="urn:microsoft.com/office/officeart/2011/layout/InterconnectedBlockProcess"/>
    <dgm:cxn modelId="{14D8DDFE-802A-486A-AD0C-7C8841C7E382}" type="presParOf" srcId="{78523AB3-34DC-4880-8AC8-5B9C88C554CC}" destId="{5684018B-AB73-4DFA-AE64-E3CA1EBD2E49}" srcOrd="6" destOrd="0" presId="urn:microsoft.com/office/officeart/2011/layout/InterconnectedBlockProcess"/>
    <dgm:cxn modelId="{5CC5C886-0321-443F-A4A4-65707DAFC48A}" type="presParOf" srcId="{5684018B-AB73-4DFA-AE64-E3CA1EBD2E49}" destId="{3885513E-A216-4E40-B289-21F4FB6137C0}" srcOrd="0" destOrd="0" presId="urn:microsoft.com/office/officeart/2011/layout/InterconnectedBlockProcess"/>
    <dgm:cxn modelId="{7F9EA8A2-EE21-4AA3-9865-BC64815AC1D9}" type="presParOf" srcId="{78523AB3-34DC-4880-8AC8-5B9C88C554CC}" destId="{F89037D2-80AD-4C06-B738-CFC400900FEA}" srcOrd="7" destOrd="0" presId="urn:microsoft.com/office/officeart/2011/layout/InterconnectedBlockProcess"/>
    <dgm:cxn modelId="{A2311797-3F7A-4E10-BE46-408E4749D827}" type="presParOf" srcId="{78523AB3-34DC-4880-8AC8-5B9C88C554CC}" destId="{5486AA8B-C59C-45F1-A5A4-729E0BC9E639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40B4D-C993-4EAB-9C8B-48DA6AA3D9ED}">
      <dsp:nvSpPr>
        <dsp:cNvPr id="0" name=""/>
        <dsp:cNvSpPr/>
      </dsp:nvSpPr>
      <dsp:spPr>
        <a:xfrm>
          <a:off x="7036287" y="1488387"/>
          <a:ext cx="2324638" cy="3691682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 smtClean="0">
              <a:solidFill>
                <a:schemeClr val="bg1"/>
              </a:solidFill>
            </a:rPr>
            <a:t>Tu hwnt i roi canllawiau i ddatblygu sgiliau astudio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 smtClean="0">
              <a:solidFill>
                <a:schemeClr val="bg1"/>
              </a:solidFill>
            </a:rPr>
            <a:t>Dysgwyr yn datblygu eu hunain fel gwell dysgwyr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 smtClean="0">
              <a:solidFill>
                <a:schemeClr val="bg1"/>
              </a:solidFill>
            </a:rPr>
            <a:t>Datblygu </a:t>
          </a:r>
          <a:r>
            <a:rPr lang="cy-GB" sz="1800" kern="1200" dirty="0" err="1" smtClean="0">
              <a:solidFill>
                <a:schemeClr val="bg1"/>
              </a:solidFill>
            </a:rPr>
            <a:t>aniannau</a:t>
          </a:r>
          <a:r>
            <a:rPr lang="cy-GB" sz="1800" kern="1200" dirty="0" smtClean="0">
              <a:solidFill>
                <a:schemeClr val="bg1"/>
              </a:solidFill>
            </a:rPr>
            <a:t> /tueddiadau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 smtClean="0">
              <a:solidFill>
                <a:schemeClr val="bg1"/>
              </a:solidFill>
            </a:rPr>
            <a:t>Datblygol</a:t>
          </a:r>
          <a:endParaRPr lang="cy-GB" sz="1800" kern="1200" dirty="0">
            <a:solidFill>
              <a:schemeClr val="bg1"/>
            </a:solidFill>
          </a:endParaRPr>
        </a:p>
      </dsp:txBody>
      <dsp:txXfrm>
        <a:off x="7331313" y="1488387"/>
        <a:ext cx="2029612" cy="3691682"/>
      </dsp:txXfrm>
    </dsp:sp>
    <dsp:sp modelId="{433AAD1F-BDA4-4439-AB74-FC448D5A3FE4}">
      <dsp:nvSpPr>
        <dsp:cNvPr id="0" name=""/>
        <dsp:cNvSpPr/>
      </dsp:nvSpPr>
      <dsp:spPr>
        <a:xfrm>
          <a:off x="7036287" y="368563"/>
          <a:ext cx="2324638" cy="1103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b="1" kern="1200" dirty="0" smtClean="0"/>
            <a:t>Datblygu gwell dysgwyr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b="1" kern="1200" dirty="0" smtClean="0"/>
            <a:t>Better Learner</a:t>
          </a:r>
          <a:endParaRPr lang="cy-GB" sz="1800" b="1" kern="1200" dirty="0"/>
        </a:p>
      </dsp:txBody>
      <dsp:txXfrm>
        <a:off x="7036287" y="368563"/>
        <a:ext cx="2324638" cy="1103002"/>
      </dsp:txXfrm>
    </dsp:sp>
    <dsp:sp modelId="{C22563C1-1E94-47C4-82B7-B2C28C5FD0C5}">
      <dsp:nvSpPr>
        <dsp:cNvPr id="0" name=""/>
        <dsp:cNvSpPr/>
      </dsp:nvSpPr>
      <dsp:spPr>
        <a:xfrm>
          <a:off x="4710952" y="1468175"/>
          <a:ext cx="2324638" cy="358123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 smtClean="0">
              <a:solidFill>
                <a:schemeClr val="bg1"/>
              </a:solidFill>
            </a:rPr>
            <a:t>Datblygu sgiliau astudio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 smtClean="0">
              <a:solidFill>
                <a:schemeClr val="bg1"/>
              </a:solidFill>
            </a:rPr>
            <a:t>Cyflwyno dulliau cofio/adolygu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 smtClean="0">
              <a:solidFill>
                <a:schemeClr val="bg1"/>
              </a:solidFill>
            </a:rPr>
            <a:t>Addysgu effeithiol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 smtClean="0">
              <a:solidFill>
                <a:schemeClr val="bg1"/>
              </a:solidFill>
            </a:rPr>
            <a:t>Hinsawdd gadarnhaol ar gyfer dysgu</a:t>
          </a:r>
          <a:endParaRPr lang="cy-GB" sz="1800" kern="1200" dirty="0">
            <a:solidFill>
              <a:schemeClr val="bg1"/>
            </a:solidFill>
          </a:endParaRPr>
        </a:p>
      </dsp:txBody>
      <dsp:txXfrm>
        <a:off x="5005978" y="1468175"/>
        <a:ext cx="2029612" cy="3581237"/>
      </dsp:txXfrm>
    </dsp:sp>
    <dsp:sp modelId="{FC34FAEE-B09D-4BC0-A445-034CCE927A0B}">
      <dsp:nvSpPr>
        <dsp:cNvPr id="0" name=""/>
        <dsp:cNvSpPr/>
      </dsp:nvSpPr>
      <dsp:spPr>
        <a:xfrm>
          <a:off x="4710952" y="547175"/>
          <a:ext cx="2324638" cy="922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b="1" kern="1200" dirty="0" smtClean="0"/>
            <a:t>Dysgu’n well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b="1" kern="1200" dirty="0" smtClean="0"/>
            <a:t>Learn Better</a:t>
          </a:r>
          <a:endParaRPr lang="cy-GB" sz="1800" b="1" kern="1200" dirty="0"/>
        </a:p>
      </dsp:txBody>
      <dsp:txXfrm>
        <a:off x="4710952" y="547175"/>
        <a:ext cx="2324638" cy="922511"/>
      </dsp:txXfrm>
    </dsp:sp>
    <dsp:sp modelId="{3885513E-A216-4E40-B289-21F4FB6137C0}">
      <dsp:nvSpPr>
        <dsp:cNvPr id="0" name=""/>
        <dsp:cNvSpPr/>
      </dsp:nvSpPr>
      <dsp:spPr>
        <a:xfrm>
          <a:off x="2364532" y="1469155"/>
          <a:ext cx="2324638" cy="342786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 smtClean="0">
              <a:solidFill>
                <a:schemeClr val="bg1"/>
              </a:solidFill>
            </a:rPr>
            <a:t>Gwell canlyniadau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 smtClean="0">
              <a:solidFill>
                <a:schemeClr val="bg1"/>
              </a:solidFill>
            </a:rPr>
            <a:t>Addysgu effeithiol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 smtClean="0">
              <a:solidFill>
                <a:schemeClr val="bg1"/>
              </a:solidFill>
            </a:rPr>
            <a:t>Torri cynnwys yn adrannau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 smtClean="0">
              <a:solidFill>
                <a:schemeClr val="bg1"/>
              </a:solidFill>
            </a:rPr>
            <a:t>Gwersi ychwanegol</a:t>
          </a:r>
          <a:endParaRPr lang="cy-GB" sz="1800" kern="1200" dirty="0">
            <a:solidFill>
              <a:schemeClr val="bg1"/>
            </a:solidFill>
          </a:endParaRPr>
        </a:p>
      </dsp:txBody>
      <dsp:txXfrm>
        <a:off x="2659558" y="1469155"/>
        <a:ext cx="2029612" cy="3427862"/>
      </dsp:txXfrm>
    </dsp:sp>
    <dsp:sp modelId="{5486AA8B-C59C-45F1-A5A4-729E0BC9E639}">
      <dsp:nvSpPr>
        <dsp:cNvPr id="0" name=""/>
        <dsp:cNvSpPr/>
      </dsp:nvSpPr>
      <dsp:spPr>
        <a:xfrm>
          <a:off x="2386313" y="731426"/>
          <a:ext cx="2324638" cy="738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b="1" kern="1200" dirty="0" smtClean="0"/>
            <a:t>Dysgu mwy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b="1" kern="1200" dirty="0" smtClean="0"/>
            <a:t>Learn More</a:t>
          </a:r>
          <a:endParaRPr lang="cy-GB" sz="1800" b="1" kern="1200" dirty="0"/>
        </a:p>
      </dsp:txBody>
      <dsp:txXfrm>
        <a:off x="2386313" y="731426"/>
        <a:ext cx="2324638" cy="738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F86F6-3E93-41B6-BAAE-292E2C61E1F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5309-659D-4035-B53F-3C1BEDFD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5309-659D-4035-B53F-3C1BEDFDA3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57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E5E6-CEE7-452D-965F-BC92CA305B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91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E5E6-CEE7-452D-965F-BC92CA305B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5309-659D-4035-B53F-3C1BEDFDA3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90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2BAC-7A0C-4EAD-A342-9ED4D90A82B6}" type="slidenum">
              <a:rPr lang="cy-GB" smtClean="0"/>
              <a:t>14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359680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2BAC-7A0C-4EAD-A342-9ED4D90A82B6}" type="slidenum">
              <a:rPr lang="cy-GB" smtClean="0"/>
              <a:t>15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9680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y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y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5309-659D-4035-B53F-3C1BEDFDA3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0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200" i="1" baseline="0" dirty="0" smtClean="0">
                <a:solidFill>
                  <a:srgbClr val="FFC000"/>
                </a:solidFill>
              </a:rPr>
              <a:t>Fideo ‘Stuck on an escalator’</a:t>
            </a:r>
            <a:endParaRPr lang="cy-GB" sz="1200" i="1" baseline="0" dirty="0" smtClean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31A9-9BBF-4436-B593-298DD57420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5309-659D-4035-B53F-3C1BEDFDA3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2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5309-659D-4035-B53F-3C1BEDFDA3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0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baseline="0" dirty="0" smtClean="0"/>
              <a:t>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2BAC-7A0C-4EAD-A342-9ED4D90A82B6}" type="slidenum">
              <a:rPr lang="cy-GB" smtClean="0"/>
              <a:t>6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556275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5309-659D-4035-B53F-3C1BEDFDA3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1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4750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FontTx/>
              <a:buChar char="•"/>
              <a:defRPr/>
            </a:pPr>
            <a:endParaRPr lang="en-US" altLang="en-US" sz="60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7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9713" y="804863"/>
            <a:ext cx="7137401" cy="4016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413" y="5089525"/>
            <a:ext cx="4884737" cy="4822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904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8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1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4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107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1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747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14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04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9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3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1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3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9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3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3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5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793B4C-7176-42B4-9A08-857E6586890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0F9647-96DF-4BAA-BEF6-3713A80E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46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270" y="1807030"/>
            <a:ext cx="4649787" cy="37446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y-GB" sz="6000" dirty="0" smtClean="0">
                <a:solidFill>
                  <a:srgbClr val="223B58"/>
                </a:solidFill>
                <a:latin typeface="Museo 500"/>
                <a:cs typeface="Museo 500"/>
              </a:rPr>
              <a:t>Dysgu AC ADDYSGU – GWTHIO’R FFINIAU</a:t>
            </a:r>
            <a:r>
              <a:rPr lang="cy-GB" sz="8000" dirty="0" smtClean="0">
                <a:solidFill>
                  <a:srgbClr val="223B58"/>
                </a:solidFill>
                <a:latin typeface="Museo 500"/>
                <a:cs typeface="Museo 500"/>
              </a:rPr>
              <a:t/>
            </a:r>
            <a:br>
              <a:rPr lang="cy-GB" sz="8000" dirty="0" smtClean="0">
                <a:solidFill>
                  <a:srgbClr val="223B58"/>
                </a:solidFill>
                <a:latin typeface="Museo 500"/>
                <a:cs typeface="Museo 500"/>
              </a:rPr>
            </a:br>
            <a:r>
              <a:rPr lang="cy-GB" sz="8000" dirty="0" smtClean="0">
                <a:solidFill>
                  <a:srgbClr val="223B58"/>
                </a:solidFill>
                <a:latin typeface="Museo 500"/>
                <a:cs typeface="Museo 500"/>
              </a:rPr>
              <a:t/>
            </a:r>
            <a:br>
              <a:rPr lang="cy-GB" sz="8000" dirty="0" smtClean="0">
                <a:solidFill>
                  <a:srgbClr val="223B58"/>
                </a:solidFill>
                <a:latin typeface="Museo 500"/>
                <a:cs typeface="Museo 500"/>
              </a:rPr>
            </a:br>
            <a:endParaRPr lang="en-US" sz="8000" dirty="0">
              <a:solidFill>
                <a:srgbClr val="223B58"/>
              </a:solidFill>
              <a:latin typeface="Museo 500"/>
              <a:cs typeface="Museo 50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270" y="5937092"/>
            <a:ext cx="9570131" cy="1609366"/>
          </a:xfrm>
        </p:spPr>
        <p:txBody>
          <a:bodyPr>
            <a:normAutofit/>
          </a:bodyPr>
          <a:lstStyle/>
          <a:p>
            <a:r>
              <a:rPr lang="cy-GB" sz="4000" dirty="0" smtClean="0">
                <a:solidFill>
                  <a:srgbClr val="F3D03A"/>
                </a:solidFill>
                <a:latin typeface="Museo 700" panose="02000000000000000000" pitchFamily="50" charset="0"/>
              </a:rPr>
              <a:t>16.02.2017</a:t>
            </a:r>
          </a:p>
          <a:p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" name="Picture 4" descr="YGC-Lliw-Transpar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" y="4445000"/>
            <a:ext cx="3172658" cy="15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362200" y="381000"/>
            <a:ext cx="8153400" cy="609600"/>
          </a:xfrm>
        </p:spPr>
        <p:txBody>
          <a:bodyPr/>
          <a:lstStyle/>
          <a:p>
            <a:pPr>
              <a:defRPr/>
            </a:pPr>
            <a:r>
              <a:rPr lang="en-GB" altLang="en-US" sz="1857">
                <a:solidFill>
                  <a:schemeClr val="accent1"/>
                </a:solidFill>
              </a:rPr>
              <a:t>Day 3</a:t>
            </a:r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276600" y="1447800"/>
            <a:ext cx="6019800" cy="4191000"/>
          </a:xfrm>
        </p:spPr>
        <p:txBody>
          <a:bodyPr/>
          <a:lstStyle/>
          <a:p>
            <a:pPr marL="0" indent="0">
              <a:buNone/>
              <a:defRPr/>
            </a:pPr>
            <a:endParaRPr lang="en-GB" altLang="en-US" sz="1571"/>
          </a:p>
          <a:p>
            <a:pPr marL="0" indent="0">
              <a:buNone/>
              <a:defRPr/>
            </a:pPr>
            <a:endParaRPr lang="en-GB" altLang="en-US" sz="1571"/>
          </a:p>
        </p:txBody>
      </p:sp>
      <p:pic>
        <p:nvPicPr>
          <p:cNvPr id="95237" name="Picture 5" descr="LA harbour 3"/>
          <p:cNvPicPr>
            <a:picLocks noChangeAspect="1" noChangeArrowheads="1"/>
          </p:cNvPicPr>
          <p:nvPr/>
        </p:nvPicPr>
        <p:blipFill>
          <a:blip r:embed="rId3">
            <a:lum bright="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65972" y="381000"/>
            <a:ext cx="23954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dirty="0" smtClean="0"/>
              <a:t>Edrychwch yn ofalus ar y llun.</a:t>
            </a:r>
          </a:p>
          <a:p>
            <a:r>
              <a:rPr lang="cy-GB" sz="2400" dirty="0" smtClean="0"/>
              <a:t>Beth ydych chi yn sylwi?</a:t>
            </a:r>
          </a:p>
          <a:p>
            <a:r>
              <a:rPr lang="cy-GB" sz="2400" dirty="0" smtClean="0"/>
              <a:t>(3 munud)</a:t>
            </a:r>
          </a:p>
          <a:p>
            <a:endParaRPr lang="cy-GB" sz="2400" dirty="0"/>
          </a:p>
          <a:p>
            <a:r>
              <a:rPr lang="cy-GB" sz="2400" i="1" dirty="0" smtClean="0"/>
              <a:t>Look carefully at the picture.  What do you notice?</a:t>
            </a:r>
          </a:p>
          <a:p>
            <a:r>
              <a:rPr lang="cy-GB" sz="2400" i="1" dirty="0" smtClean="0"/>
              <a:t>(3 minutes)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25499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55" y="0"/>
            <a:ext cx="9784553" cy="67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9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4287"/>
            <a:ext cx="85725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7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927" y="2070703"/>
            <a:ext cx="8534400" cy="1507067"/>
          </a:xfrm>
        </p:spPr>
        <p:txBody>
          <a:bodyPr>
            <a:normAutofit/>
          </a:bodyPr>
          <a:lstStyle/>
          <a:p>
            <a:r>
              <a:rPr lang="cy-GB" sz="4400" b="1" dirty="0" smtClean="0"/>
              <a:t>IMPACT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23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403" t="13642" r="24660" b="3495"/>
          <a:stretch/>
        </p:blipFill>
        <p:spPr>
          <a:xfrm>
            <a:off x="2819402" y="500744"/>
            <a:ext cx="6716484" cy="5461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8457" y="849086"/>
            <a:ext cx="111469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dirty="0" smtClean="0">
                <a:solidFill>
                  <a:schemeClr val="accent1"/>
                </a:solidFill>
              </a:rPr>
              <a:t>Cysylltu		Creadigol		Adnabod cyfleoedd	Gwybodus</a:t>
            </a:r>
          </a:p>
          <a:p>
            <a:endParaRPr lang="cy-GB" sz="2400" b="1" dirty="0">
              <a:solidFill>
                <a:schemeClr val="accent1"/>
              </a:solidFill>
            </a:endParaRPr>
          </a:p>
          <a:p>
            <a:r>
              <a:rPr lang="cy-GB" sz="2400" b="1" dirty="0" smtClean="0">
                <a:solidFill>
                  <a:schemeClr val="accent1"/>
                </a:solidFill>
              </a:rPr>
              <a:t>Cymhwyso		Dadansoddi		Mentro	Parchu eraill</a:t>
            </a:r>
          </a:p>
          <a:p>
            <a:endParaRPr lang="cy-GB" sz="2400" b="1" dirty="0">
              <a:solidFill>
                <a:schemeClr val="accent1"/>
              </a:solidFill>
            </a:endParaRPr>
          </a:p>
          <a:p>
            <a:r>
              <a:rPr lang="cy-GB" sz="2400" b="1" dirty="0" smtClean="0">
                <a:solidFill>
                  <a:schemeClr val="accent1"/>
                </a:solidFill>
              </a:rPr>
              <a:t>Ymholgar		Ymchwilio		Arwain</a:t>
            </a:r>
          </a:p>
          <a:p>
            <a:endParaRPr lang="cy-GB" sz="2400" b="1" dirty="0">
              <a:solidFill>
                <a:schemeClr val="accent1"/>
              </a:solidFill>
            </a:endParaRPr>
          </a:p>
          <a:p>
            <a:r>
              <a:rPr lang="cy-GB" sz="2400" b="1" dirty="0" smtClean="0">
                <a:solidFill>
                  <a:schemeClr val="accent1"/>
                </a:solidFill>
              </a:rPr>
              <a:t>Datrys Problemau	Gwerthuso		Cydweithio</a:t>
            </a:r>
          </a:p>
          <a:p>
            <a:endParaRPr lang="cy-GB" sz="2400" b="1" dirty="0">
              <a:solidFill>
                <a:schemeClr val="accent1"/>
              </a:solidFill>
            </a:endParaRPr>
          </a:p>
          <a:p>
            <a:r>
              <a:rPr lang="cy-GB" sz="2400" b="1" dirty="0" smtClean="0">
                <a:solidFill>
                  <a:schemeClr val="accent1"/>
                </a:solidFill>
              </a:rPr>
              <a:t>Cyfathrebu		Beirniadol		Gwerthuso</a:t>
            </a:r>
          </a:p>
          <a:p>
            <a:endParaRPr lang="cy-GB" sz="2400" b="1" dirty="0">
              <a:solidFill>
                <a:schemeClr val="accent1"/>
              </a:solidFill>
            </a:endParaRPr>
          </a:p>
          <a:p>
            <a:r>
              <a:rPr lang="cy-GB" sz="2400" b="1" dirty="0" smtClean="0">
                <a:solidFill>
                  <a:schemeClr val="accent1"/>
                </a:solidFill>
              </a:rPr>
              <a:t>Egluro			Hyder			Llunio barn</a:t>
            </a:r>
          </a:p>
          <a:p>
            <a:endParaRPr lang="cy-GB" sz="2400" b="1" dirty="0">
              <a:solidFill>
                <a:schemeClr val="accent1"/>
              </a:solidFill>
            </a:endParaRPr>
          </a:p>
          <a:p>
            <a:r>
              <a:rPr lang="cy-GB" sz="2400" b="1" dirty="0" smtClean="0">
                <a:solidFill>
                  <a:schemeClr val="accent1"/>
                </a:solidFill>
              </a:rPr>
              <a:t>Dehongli		Penderfynu		Ystyried achos ac effaith</a:t>
            </a:r>
          </a:p>
          <a:p>
            <a:endParaRPr lang="cy-GB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29" y="849086"/>
            <a:ext cx="1158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dirty="0" smtClean="0">
                <a:solidFill>
                  <a:schemeClr val="accent1"/>
                </a:solidFill>
              </a:rPr>
              <a:t>Connect		Creative		Recognise opportunities	</a:t>
            </a:r>
          </a:p>
          <a:p>
            <a:endParaRPr lang="cy-GB" sz="2400" b="1" dirty="0" smtClean="0">
              <a:solidFill>
                <a:schemeClr val="accent1"/>
              </a:solidFill>
            </a:endParaRPr>
          </a:p>
          <a:p>
            <a:r>
              <a:rPr lang="cy-GB" sz="2400" b="1" dirty="0" smtClean="0">
                <a:solidFill>
                  <a:schemeClr val="accent1"/>
                </a:solidFill>
              </a:rPr>
              <a:t>Apply		Analyse	Enterprising	     Respect Others</a:t>
            </a:r>
          </a:p>
          <a:p>
            <a:endParaRPr lang="cy-GB" sz="2400" b="1" dirty="0">
              <a:solidFill>
                <a:schemeClr val="accent1"/>
              </a:solidFill>
            </a:endParaRPr>
          </a:p>
          <a:p>
            <a:r>
              <a:rPr lang="cy-GB" sz="2400" b="1" dirty="0" smtClean="0">
                <a:solidFill>
                  <a:schemeClr val="accent1"/>
                </a:solidFill>
              </a:rPr>
              <a:t>Investigate		Research		Leadership</a:t>
            </a:r>
          </a:p>
          <a:p>
            <a:endParaRPr lang="cy-GB" sz="2400" b="1" dirty="0">
              <a:solidFill>
                <a:schemeClr val="accent1"/>
              </a:solidFill>
            </a:endParaRPr>
          </a:p>
          <a:p>
            <a:r>
              <a:rPr lang="cy-GB" sz="2400" b="1" dirty="0" smtClean="0">
                <a:solidFill>
                  <a:schemeClr val="accent1"/>
                </a:solidFill>
              </a:rPr>
              <a:t>Solve Problems	Evaluate		Collaboration</a:t>
            </a:r>
          </a:p>
          <a:p>
            <a:endParaRPr lang="cy-GB" sz="2400" b="1" dirty="0">
              <a:solidFill>
                <a:schemeClr val="accent1"/>
              </a:solidFill>
            </a:endParaRPr>
          </a:p>
          <a:p>
            <a:r>
              <a:rPr lang="cy-GB" sz="2400" b="1" dirty="0" smtClean="0">
                <a:solidFill>
                  <a:schemeClr val="accent1"/>
                </a:solidFill>
              </a:rPr>
              <a:t>Communication		Knowledgable		Evaluation</a:t>
            </a:r>
          </a:p>
          <a:p>
            <a:endParaRPr lang="cy-GB" sz="2400" b="1" dirty="0">
              <a:solidFill>
                <a:schemeClr val="accent1"/>
              </a:solidFill>
            </a:endParaRPr>
          </a:p>
          <a:p>
            <a:r>
              <a:rPr lang="cy-GB" sz="2400" b="1" dirty="0" smtClean="0">
                <a:solidFill>
                  <a:schemeClr val="accent1"/>
                </a:solidFill>
              </a:rPr>
              <a:t>Explain			Confidence			Forming opinions</a:t>
            </a:r>
          </a:p>
          <a:p>
            <a:endParaRPr lang="cy-GB" sz="2400" b="1" dirty="0">
              <a:solidFill>
                <a:schemeClr val="accent1"/>
              </a:solidFill>
            </a:endParaRPr>
          </a:p>
          <a:p>
            <a:r>
              <a:rPr lang="cy-GB" sz="2400" b="1" dirty="0">
                <a:solidFill>
                  <a:schemeClr val="accent1"/>
                </a:solidFill>
              </a:rPr>
              <a:t>I</a:t>
            </a:r>
            <a:r>
              <a:rPr lang="cy-GB" sz="2400" b="1" dirty="0" smtClean="0">
                <a:solidFill>
                  <a:schemeClr val="accent1"/>
                </a:solidFill>
              </a:rPr>
              <a:t>nterpret		Decide		Consider cause and effect</a:t>
            </a:r>
          </a:p>
          <a:p>
            <a:endParaRPr lang="cy-GB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3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093" y="809426"/>
            <a:ext cx="9759021" cy="41326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y-GB" sz="3600" i="1" dirty="0">
                <a:solidFill>
                  <a:srgbClr val="F3D03A"/>
                </a:solidFill>
                <a:latin typeface="Museo 500" panose="02000000000000000000" pitchFamily="50" charset="0"/>
              </a:rPr>
              <a:t>“</a:t>
            </a:r>
            <a:r>
              <a:rPr lang="cy-GB" sz="3600" i="1" dirty="0">
                <a:solidFill>
                  <a:srgbClr val="F6D749"/>
                </a:solidFill>
                <a:latin typeface="Museo 500" panose="02000000000000000000" pitchFamily="50" charset="0"/>
              </a:rPr>
              <a:t>Rhowch bysgodyn i ddyn ac fe fwydwch ef am ddiwrnod,</a:t>
            </a:r>
          </a:p>
          <a:p>
            <a:pPr marL="0" indent="0" algn="ctr">
              <a:buNone/>
            </a:pPr>
            <a:r>
              <a:rPr lang="cy-GB" sz="3600" i="1" dirty="0">
                <a:solidFill>
                  <a:srgbClr val="F6D749"/>
                </a:solidFill>
                <a:latin typeface="Museo 500" panose="02000000000000000000" pitchFamily="50" charset="0"/>
              </a:rPr>
              <a:t>Addysgwch ef sut i bysgota ac fe fwydwch ef am weddill ei oes</a:t>
            </a:r>
            <a:r>
              <a:rPr lang="cy-GB" sz="3600" i="1" dirty="0" smtClean="0">
                <a:solidFill>
                  <a:srgbClr val="F6D749"/>
                </a:solidFill>
                <a:latin typeface="Museo 500" panose="02000000000000000000" pitchFamily="50" charset="0"/>
              </a:rPr>
              <a:t>.”</a:t>
            </a:r>
          </a:p>
          <a:p>
            <a:pPr marL="0" indent="0" algn="ctr">
              <a:buNone/>
            </a:pPr>
            <a:endParaRPr lang="cy-GB" sz="3600" i="1" dirty="0">
              <a:solidFill>
                <a:srgbClr val="F6D749"/>
              </a:solidFill>
              <a:latin typeface="Museo 500" panose="02000000000000000000" pitchFamily="50" charset="0"/>
            </a:endParaRPr>
          </a:p>
          <a:p>
            <a:pPr marL="0" indent="0" algn="ctr">
              <a:buNone/>
            </a:pPr>
            <a:r>
              <a:rPr lang="cy-GB" sz="3600" i="1" dirty="0" smtClean="0">
                <a:solidFill>
                  <a:srgbClr val="F6D749"/>
                </a:solidFill>
                <a:latin typeface="Museo 500" panose="02000000000000000000" pitchFamily="50" charset="0"/>
              </a:rPr>
              <a:t>“Give a man a fish and you feed him for a day,</a:t>
            </a:r>
          </a:p>
          <a:p>
            <a:pPr marL="0" indent="0" algn="ctr">
              <a:buNone/>
            </a:pPr>
            <a:r>
              <a:rPr lang="cy-GB" sz="3600" i="1" dirty="0" smtClean="0">
                <a:solidFill>
                  <a:srgbClr val="F6D749"/>
                </a:solidFill>
                <a:latin typeface="Museo 500" panose="02000000000000000000" pitchFamily="50" charset="0"/>
              </a:rPr>
              <a:t>Teach a man to fish and you feed him for a lifetime”</a:t>
            </a:r>
          </a:p>
          <a:p>
            <a:pPr marL="0" indent="0" algn="ctr">
              <a:buNone/>
            </a:pPr>
            <a:r>
              <a:rPr lang="cy-GB" sz="3600" i="1" dirty="0">
                <a:solidFill>
                  <a:srgbClr val="F6D749"/>
                </a:solidFill>
                <a:latin typeface="Museo 500" panose="02000000000000000000" pitchFamily="50" charset="0"/>
              </a:rPr>
              <a:t> </a:t>
            </a:r>
            <a:r>
              <a:rPr lang="cy-GB" sz="3600" i="1" dirty="0" smtClean="0">
                <a:solidFill>
                  <a:srgbClr val="F6D749"/>
                </a:solidFill>
                <a:latin typeface="Museo 500" panose="02000000000000000000" pitchFamily="50" charset="0"/>
              </a:rPr>
              <a:t>                                                     </a:t>
            </a:r>
            <a:r>
              <a:rPr lang="cy-GB" sz="3600" dirty="0" smtClean="0">
                <a:solidFill>
                  <a:srgbClr val="F6D749"/>
                </a:solidFill>
                <a:latin typeface="Museo 500" panose="02000000000000000000" pitchFamily="50" charset="0"/>
              </a:rPr>
              <a:t>Lao </a:t>
            </a:r>
            <a:r>
              <a:rPr lang="cy-GB" sz="3600" dirty="0">
                <a:solidFill>
                  <a:srgbClr val="F6D749"/>
                </a:solidFill>
                <a:latin typeface="Museo 500" panose="02000000000000000000" pitchFamily="50" charset="0"/>
              </a:rPr>
              <a:t>Tzu</a:t>
            </a:r>
            <a:endParaRPr lang="en-US" sz="3600" dirty="0">
              <a:solidFill>
                <a:srgbClr val="F6D749"/>
              </a:solidFill>
              <a:latin typeface="Museo 500" panose="02000000000000000000" pitchFamily="50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413657"/>
            <a:ext cx="11342914" cy="58170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525" y="1066800"/>
            <a:ext cx="11072359" cy="40398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y-GB" sz="3200" b="1" dirty="0">
                <a:solidFill>
                  <a:schemeClr val="tx1"/>
                </a:solidFill>
              </a:rPr>
              <a:t>Nid pa mor glyfar ydych chi sy’n penderfynu pa mor effeithiol ydych chi fel dysgwr</a:t>
            </a:r>
            <a:r>
              <a:rPr lang="cy-GB" sz="32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cy-GB" sz="3200" b="1" i="1" dirty="0" smtClean="0">
                <a:solidFill>
                  <a:schemeClr val="tx1"/>
                </a:solidFill>
              </a:rPr>
              <a:t>Intelligence does not determine how effective you are as a learner.</a:t>
            </a:r>
            <a:endParaRPr lang="cy-GB" sz="32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y-GB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y-GB" sz="3200" b="1" dirty="0" smtClean="0">
                <a:solidFill>
                  <a:schemeClr val="tx1"/>
                </a:solidFill>
              </a:rPr>
              <a:t>“</a:t>
            </a:r>
            <a:r>
              <a:rPr lang="cy-GB" sz="3200" b="1" dirty="0">
                <a:solidFill>
                  <a:schemeClr val="tx1"/>
                </a:solidFill>
              </a:rPr>
              <a:t>High achievers are not necessarily good real-life learners” </a:t>
            </a:r>
            <a:r>
              <a:rPr lang="cy-GB" sz="3200" b="1" dirty="0" smtClean="0">
                <a:solidFill>
                  <a:schemeClr val="tx1"/>
                </a:solidFill>
              </a:rPr>
              <a:t>                                                </a:t>
            </a:r>
            <a:r>
              <a:rPr lang="cy-GB" sz="3200" b="1" i="1" dirty="0" smtClean="0">
                <a:solidFill>
                  <a:schemeClr val="tx1"/>
                </a:solidFill>
              </a:rPr>
              <a:t>Carol </a:t>
            </a:r>
            <a:r>
              <a:rPr lang="cy-GB" sz="3200" b="1" i="1" dirty="0">
                <a:solidFill>
                  <a:schemeClr val="tx1"/>
                </a:solidFill>
              </a:rPr>
              <a:t>Dweck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dirty="0" smtClean="0"/>
              <a:t>Pam adeiladu’r gallu i ddysgu?</a:t>
            </a:r>
            <a:br>
              <a:rPr lang="cy-GB" dirty="0" smtClean="0"/>
            </a:br>
            <a:r>
              <a:rPr lang="cy-GB" i="1" dirty="0" smtClean="0"/>
              <a:t>Why build Learning Power?</a:t>
            </a:r>
            <a:r>
              <a:rPr lang="cy-GB" dirty="0" smtClean="0"/>
              <a:t/>
            </a:r>
            <a:br>
              <a:rPr lang="cy-GB" dirty="0" smtClean="0"/>
            </a:b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075" y="351455"/>
            <a:ext cx="11253409" cy="4492480"/>
          </a:xfrm>
        </p:spPr>
        <p:txBody>
          <a:bodyPr>
            <a:normAutofit/>
          </a:bodyPr>
          <a:lstStyle/>
          <a:p>
            <a:r>
              <a:rPr lang="cy-GB" sz="2800" dirty="0" smtClean="0">
                <a:solidFill>
                  <a:schemeClr val="tx1"/>
                </a:solidFill>
              </a:rPr>
              <a:t>“</a:t>
            </a:r>
            <a:r>
              <a:rPr lang="cy-GB" sz="2800" dirty="0" err="1" smtClean="0">
                <a:solidFill>
                  <a:schemeClr val="tx1"/>
                </a:solidFill>
              </a:rPr>
              <a:t>It</a:t>
            </a:r>
            <a:r>
              <a:rPr lang="cy-GB" sz="2800" dirty="0" smtClean="0">
                <a:solidFill>
                  <a:schemeClr val="tx1"/>
                </a:solidFill>
              </a:rPr>
              <a:t> is </a:t>
            </a:r>
            <a:r>
              <a:rPr lang="cy-GB" sz="2800" dirty="0" err="1" smtClean="0">
                <a:solidFill>
                  <a:schemeClr val="tx1"/>
                </a:solidFill>
              </a:rPr>
              <a:t>about</a:t>
            </a:r>
            <a:r>
              <a:rPr lang="cy-GB" sz="2800" dirty="0" smtClean="0">
                <a:solidFill>
                  <a:schemeClr val="tx1"/>
                </a:solidFill>
              </a:rPr>
              <a:t> the </a:t>
            </a:r>
            <a:r>
              <a:rPr lang="cy-GB" sz="2800" dirty="0" err="1" smtClean="0">
                <a:solidFill>
                  <a:schemeClr val="tx1"/>
                </a:solidFill>
              </a:rPr>
              <a:t>whole</a:t>
            </a:r>
            <a:r>
              <a:rPr lang="cy-GB" sz="2800" dirty="0" smtClean="0">
                <a:solidFill>
                  <a:schemeClr val="tx1"/>
                </a:solidFill>
              </a:rPr>
              <a:t> person: </a:t>
            </a:r>
            <a:r>
              <a:rPr lang="cy-GB" sz="2800" dirty="0" err="1" smtClean="0">
                <a:solidFill>
                  <a:schemeClr val="tx1"/>
                </a:solidFill>
              </a:rPr>
              <a:t>their</a:t>
            </a:r>
            <a:r>
              <a:rPr lang="cy-GB" sz="2800" dirty="0" smtClean="0">
                <a:solidFill>
                  <a:schemeClr val="tx1"/>
                </a:solidFill>
              </a:rPr>
              <a:t> </a:t>
            </a:r>
            <a:r>
              <a:rPr lang="cy-GB" sz="2800" dirty="0" err="1" smtClean="0">
                <a:solidFill>
                  <a:schemeClr val="tx1"/>
                </a:solidFill>
              </a:rPr>
              <a:t>attitudes</a:t>
            </a:r>
            <a:r>
              <a:rPr lang="cy-GB" sz="2800" dirty="0" smtClean="0">
                <a:solidFill>
                  <a:schemeClr val="tx1"/>
                </a:solidFill>
              </a:rPr>
              <a:t>, </a:t>
            </a:r>
            <a:r>
              <a:rPr lang="cy-GB" sz="2800" dirty="0" err="1" smtClean="0">
                <a:solidFill>
                  <a:schemeClr val="tx1"/>
                </a:solidFill>
              </a:rPr>
              <a:t>values</a:t>
            </a:r>
            <a:r>
              <a:rPr lang="cy-GB" sz="2800" dirty="0" smtClean="0">
                <a:solidFill>
                  <a:schemeClr val="tx1"/>
                </a:solidFill>
              </a:rPr>
              <a:t>, </a:t>
            </a:r>
            <a:r>
              <a:rPr lang="cy-GB" sz="2800" dirty="0" err="1" smtClean="0">
                <a:solidFill>
                  <a:schemeClr val="tx1"/>
                </a:solidFill>
              </a:rPr>
              <a:t>self-image</a:t>
            </a:r>
            <a:r>
              <a:rPr lang="cy-GB" sz="2800" dirty="0" smtClean="0">
                <a:solidFill>
                  <a:schemeClr val="tx1"/>
                </a:solidFill>
              </a:rPr>
              <a:t> </a:t>
            </a:r>
            <a:r>
              <a:rPr lang="cy-GB" sz="2800" dirty="0" err="1" smtClean="0">
                <a:solidFill>
                  <a:schemeClr val="tx1"/>
                </a:solidFill>
              </a:rPr>
              <a:t>and</a:t>
            </a:r>
            <a:r>
              <a:rPr lang="cy-GB" sz="2800" dirty="0" smtClean="0">
                <a:solidFill>
                  <a:schemeClr val="tx1"/>
                </a:solidFill>
              </a:rPr>
              <a:t> </a:t>
            </a:r>
            <a:r>
              <a:rPr lang="cy-GB" sz="2800" dirty="0" err="1" smtClean="0">
                <a:solidFill>
                  <a:schemeClr val="tx1"/>
                </a:solidFill>
              </a:rPr>
              <a:t>relationships</a:t>
            </a:r>
            <a:r>
              <a:rPr lang="cy-GB" sz="2800" dirty="0" smtClean="0">
                <a:solidFill>
                  <a:schemeClr val="tx1"/>
                </a:solidFill>
              </a:rPr>
              <a:t>, </a:t>
            </a:r>
            <a:r>
              <a:rPr lang="cy-GB" sz="2800" dirty="0" err="1" smtClean="0">
                <a:solidFill>
                  <a:schemeClr val="tx1"/>
                </a:solidFill>
              </a:rPr>
              <a:t>as</a:t>
            </a:r>
            <a:r>
              <a:rPr lang="cy-GB" sz="2800" dirty="0" smtClean="0">
                <a:solidFill>
                  <a:schemeClr val="tx1"/>
                </a:solidFill>
              </a:rPr>
              <a:t> well </a:t>
            </a:r>
            <a:r>
              <a:rPr lang="cy-GB" sz="2800" dirty="0" err="1" smtClean="0">
                <a:solidFill>
                  <a:schemeClr val="tx1"/>
                </a:solidFill>
              </a:rPr>
              <a:t>as</a:t>
            </a:r>
            <a:r>
              <a:rPr lang="cy-GB" sz="2800" dirty="0" smtClean="0">
                <a:solidFill>
                  <a:schemeClr val="tx1"/>
                </a:solidFill>
              </a:rPr>
              <a:t> </a:t>
            </a:r>
            <a:r>
              <a:rPr lang="cy-GB" sz="2800" dirty="0" err="1" smtClean="0">
                <a:solidFill>
                  <a:schemeClr val="tx1"/>
                </a:solidFill>
              </a:rPr>
              <a:t>their</a:t>
            </a:r>
            <a:r>
              <a:rPr lang="cy-GB" sz="2800" dirty="0" smtClean="0">
                <a:solidFill>
                  <a:schemeClr val="tx1"/>
                </a:solidFill>
              </a:rPr>
              <a:t> </a:t>
            </a:r>
            <a:r>
              <a:rPr lang="cy-GB" sz="2800" dirty="0" err="1" smtClean="0">
                <a:solidFill>
                  <a:schemeClr val="tx1"/>
                </a:solidFill>
              </a:rPr>
              <a:t>skills</a:t>
            </a:r>
            <a:r>
              <a:rPr lang="cy-GB" sz="2800" dirty="0" smtClean="0">
                <a:solidFill>
                  <a:schemeClr val="tx1"/>
                </a:solidFill>
              </a:rPr>
              <a:t> </a:t>
            </a:r>
            <a:r>
              <a:rPr lang="cy-GB" sz="2800" dirty="0" err="1" smtClean="0">
                <a:solidFill>
                  <a:schemeClr val="tx1"/>
                </a:solidFill>
              </a:rPr>
              <a:t>and</a:t>
            </a:r>
            <a:r>
              <a:rPr lang="cy-GB" sz="2800" dirty="0" smtClean="0">
                <a:solidFill>
                  <a:schemeClr val="tx1"/>
                </a:solidFill>
              </a:rPr>
              <a:t> </a:t>
            </a:r>
            <a:r>
              <a:rPr lang="cy-GB" sz="2800" dirty="0" err="1" smtClean="0">
                <a:solidFill>
                  <a:schemeClr val="tx1"/>
                </a:solidFill>
              </a:rPr>
              <a:t>strategies</a:t>
            </a:r>
            <a:r>
              <a:rPr lang="cy-GB" sz="2800" dirty="0" smtClean="0">
                <a:solidFill>
                  <a:schemeClr val="tx1"/>
                </a:solidFill>
              </a:rPr>
              <a:t>. Being a good real-life learner means knowing what is worth learning; what you are good at (and not so good) at learning; who can help; how to face confusion without getting upset; and what the best learning tool is for the job at hand”  </a:t>
            </a:r>
          </a:p>
          <a:p>
            <a:pPr marL="0" indent="0">
              <a:buNone/>
            </a:pPr>
            <a:r>
              <a:rPr lang="cy-GB" sz="2800" dirty="0">
                <a:solidFill>
                  <a:schemeClr val="tx1"/>
                </a:solidFill>
              </a:rPr>
              <a:t> </a:t>
            </a:r>
            <a:r>
              <a:rPr lang="cy-GB" sz="2800" dirty="0" smtClean="0">
                <a:solidFill>
                  <a:schemeClr val="tx1"/>
                </a:solidFill>
              </a:rPr>
              <a:t>                                 Guy Claxton Building Learning Power Tud 15</a:t>
            </a:r>
          </a:p>
          <a:p>
            <a:endParaRPr lang="cy-GB" sz="2000" dirty="0"/>
          </a:p>
        </p:txBody>
      </p:sp>
    </p:spTree>
    <p:extLst>
      <p:ext uri="{BB962C8B-B14F-4D97-AF65-F5344CB8AC3E}">
        <p14:creationId xmlns:p14="http://schemas.microsoft.com/office/powerpoint/2010/main" val="3435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506292"/>
              </p:ext>
            </p:extLst>
          </p:nvPr>
        </p:nvGraphicFramePr>
        <p:xfrm>
          <a:off x="444760" y="283029"/>
          <a:ext cx="11747240" cy="626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97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98" y="677331"/>
            <a:ext cx="2381250" cy="1507067"/>
          </a:xfrm>
        </p:spPr>
        <p:txBody>
          <a:bodyPr>
            <a:noAutofit/>
          </a:bodyPr>
          <a:lstStyle/>
          <a:p>
            <a:r>
              <a:rPr lang="cy-GB" sz="2800" b="1" dirty="0" smtClean="0"/>
              <a:t>Gwella’r GALLu I ddysgu</a:t>
            </a:r>
            <a:br>
              <a:rPr lang="cy-GB" sz="2800" b="1" dirty="0" smtClean="0"/>
            </a:br>
            <a:r>
              <a:rPr lang="cy-GB" sz="2800" b="1" i="1" dirty="0" smtClean="0"/>
              <a:t>Building Learning Power</a:t>
            </a:r>
            <a:endParaRPr lang="en-US" sz="28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8" y="2924515"/>
            <a:ext cx="2381250" cy="2838450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048267"/>
              </p:ext>
            </p:extLst>
          </p:nvPr>
        </p:nvGraphicFramePr>
        <p:xfrm>
          <a:off x="3620179" y="255951"/>
          <a:ext cx="8128000" cy="548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571"/>
                <a:gridCol w="5769429"/>
              </a:tblGrid>
              <a:tr h="370840">
                <a:tc>
                  <a:txBody>
                    <a:bodyPr/>
                    <a:lstStyle/>
                    <a:p>
                      <a:r>
                        <a:rPr lang="cy-GB" dirty="0" smtClean="0"/>
                        <a:t>Dyddiad /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y-GB" sz="2000" b="1" dirty="0" smtClean="0"/>
                        <a:t>2014-15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dirty="0" smtClean="0"/>
                        <a:t>Adnabod gwaith Guy Claxton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dirty="0" smtClean="0"/>
                        <a:t>Ymchwil i hwyluso gwaith Cymunedau Dysgu Ysgol Glan Clwyd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y-GB" sz="2000" b="1" dirty="0" smtClean="0"/>
                        <a:t>2015-16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dirty="0" smtClean="0"/>
                        <a:t>Adnabod 12 aelod o staff i’w hyfforddi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dirty="0" smtClean="0"/>
                        <a:t>Hyfforddiant Hydref 2015 a Mehefin 2016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dirty="0" smtClean="0"/>
                        <a:t>Ymchwil Gweithredol</a:t>
                      </a:r>
                      <a:r>
                        <a:rPr lang="cy-GB" baseline="0" dirty="0" smtClean="0"/>
                        <a:t> </a:t>
                      </a:r>
                      <a:endParaRPr lang="cy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-GB" dirty="0" smtClean="0"/>
                        <a:t>Adolygiad o</a:t>
                      </a:r>
                      <a:r>
                        <a:rPr lang="cy-GB" baseline="0" dirty="0" smtClean="0"/>
                        <a:t> ddysgu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-GB" dirty="0" smtClean="0"/>
                        <a:t>Athrawon</a:t>
                      </a:r>
                      <a:r>
                        <a:rPr lang="cy-GB" baseline="0" dirty="0" smtClean="0"/>
                        <a:t> Criw 1 yn arwain Cymunedau Dysgu</a:t>
                      </a:r>
                      <a:endParaRPr lang="en-US" dirty="0"/>
                    </a:p>
                  </a:txBody>
                  <a:tcPr/>
                </a:tc>
              </a:tr>
              <a:tr h="5356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2000" b="1" dirty="0" smtClean="0"/>
                        <a:t>2016-17</a:t>
                      </a:r>
                      <a:endParaRPr lang="en-US" sz="2000" b="1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-GB" dirty="0" smtClean="0"/>
                        <a:t>Creu CPA+</a:t>
                      </a:r>
                      <a:endParaRPr lang="en-US" dirty="0"/>
                    </a:p>
                  </a:txBody>
                  <a:tcPr/>
                </a:tc>
              </a:tr>
              <a:tr h="47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-GB" dirty="0" smtClean="0"/>
                        <a:t>Creu Pencampwyr Pynciol</a:t>
                      </a:r>
                      <a:endParaRPr lang="en-US" dirty="0"/>
                    </a:p>
                  </a:txBody>
                  <a:tcPr/>
                </a:tc>
              </a:tr>
              <a:tr h="753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dirty="0" smtClean="0"/>
                        <a:t>Adnabod 18 aelod o staff ar gyfer ail grwp hyfforddi </a:t>
                      </a:r>
                      <a:endParaRPr lang="en-US" dirty="0" smtClean="0"/>
                    </a:p>
                    <a:p>
                      <a:r>
                        <a:rPr lang="cy-GB" dirty="0" smtClean="0"/>
                        <a:t>Hyfforddiant Ionawr 2017 a Mehefin 2017</a:t>
                      </a:r>
                    </a:p>
                    <a:p>
                      <a:r>
                        <a:rPr lang="cy-GB" dirty="0" smtClean="0"/>
                        <a:t>Ymchwil Gweithredol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5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282826"/>
            <a:ext cx="9119809" cy="659363"/>
          </a:xfrm>
        </p:spPr>
        <p:txBody>
          <a:bodyPr>
            <a:normAutofit fontScale="90000"/>
          </a:bodyPr>
          <a:lstStyle/>
          <a:p>
            <a:r>
              <a:rPr lang="cy-GB" dirty="0" smtClean="0"/>
              <a:t>Aniannau Dysgu / </a:t>
            </a:r>
            <a:r>
              <a:rPr lang="cy-GB" i="1" dirty="0" smtClean="0"/>
              <a:t>Learning Dispositions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975474"/>
            <a:ext cx="4721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dirty="0" smtClean="0"/>
              <a:t>Mae dysgwyr llwyddiannus yn:</a:t>
            </a:r>
          </a:p>
          <a:p>
            <a:r>
              <a:rPr lang="cy-GB" sz="2400" dirty="0" smtClean="0"/>
              <a:t>Effective Learners are: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67223" y="807298"/>
            <a:ext cx="386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dirty="0" smtClean="0"/>
              <a:t>Ymrwymo’n emosiynol</a:t>
            </a:r>
          </a:p>
          <a:p>
            <a:r>
              <a:rPr lang="cy-GB" sz="2400" dirty="0" smtClean="0"/>
              <a:t>Anian Gwydn (Resilient</a:t>
            </a:r>
            <a:r>
              <a:rPr lang="cy-GB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6366" y="2102302"/>
            <a:ext cx="426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dirty="0" smtClean="0"/>
              <a:t>Defnyddio amrywiaeth o strategaethau dysgu</a:t>
            </a:r>
          </a:p>
          <a:p>
            <a:r>
              <a:rPr lang="cy-GB" sz="2400" dirty="0" smtClean="0"/>
              <a:t>Anian Dyfeisgar (Resourceful</a:t>
            </a:r>
            <a:r>
              <a:rPr lang="cy-GB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7963" y="3964236"/>
            <a:ext cx="4246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dirty="0" smtClean="0"/>
              <a:t>Ymrwymo’n gymdeithasol</a:t>
            </a:r>
          </a:p>
          <a:p>
            <a:r>
              <a:rPr lang="cy-GB" sz="2400" dirty="0" smtClean="0"/>
              <a:t>Anian Cytbwysol (Reciprocal)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61229" y="5348159"/>
            <a:ext cx="424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dirty="0" smtClean="0"/>
              <a:t>Cymryd cyfrifoldeb strategol</a:t>
            </a:r>
          </a:p>
          <a:p>
            <a:r>
              <a:rPr lang="cy-GB" sz="2400" dirty="0" smtClean="0"/>
              <a:t>Anian Myfyriol (Reflective)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34373"/>
            <a:ext cx="3776565" cy="3228963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9612920">
            <a:off x="4685495" y="1136104"/>
            <a:ext cx="2332653" cy="1287625"/>
          </a:xfrm>
          <a:prstGeom prst="rightArrow">
            <a:avLst>
              <a:gd name="adj1" fmla="val 277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1155257">
            <a:off x="4817351" y="3722467"/>
            <a:ext cx="2332653" cy="1287625"/>
          </a:xfrm>
          <a:prstGeom prst="rightArrow">
            <a:avLst>
              <a:gd name="adj1" fmla="val 277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9612920">
            <a:off x="4728467" y="2312216"/>
            <a:ext cx="2332653" cy="1287625"/>
          </a:xfrm>
          <a:prstGeom prst="rightArrow">
            <a:avLst>
              <a:gd name="adj1" fmla="val 277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1593539">
            <a:off x="4817352" y="4919523"/>
            <a:ext cx="2332653" cy="1287625"/>
          </a:xfrm>
          <a:prstGeom prst="rightArrow">
            <a:avLst>
              <a:gd name="adj1" fmla="val 277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943" y="612017"/>
            <a:ext cx="2750911" cy="2958497"/>
          </a:xfrm>
        </p:spPr>
        <p:txBody>
          <a:bodyPr>
            <a:normAutofit/>
          </a:bodyPr>
          <a:lstStyle/>
          <a:p>
            <a:pPr eaLnBrk="1" hangingPunct="1"/>
            <a:r>
              <a:rPr lang="cy-GB" alt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Trefnu’r aniannau / </a:t>
            </a:r>
            <a:r>
              <a:rPr lang="cy-GB" altLang="en-US" sz="28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Dispositions</a:t>
            </a:r>
            <a:endParaRPr lang="en-US" altLang="en-US" sz="2800" b="1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2227" name="Picture 4" descr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54" y="209940"/>
            <a:ext cx="8231187" cy="536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2230" name="Footer Placeholder 1"/>
          <p:cNvSpPr txBox="1">
            <a:spLocks noGrp="1"/>
          </p:cNvSpPr>
          <p:nvPr/>
        </p:nvSpPr>
        <p:spPr bwMode="auto">
          <a:xfrm>
            <a:off x="4527550" y="6356351"/>
            <a:ext cx="3136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sym typeface="Trebuchet MS" panose="020B0603020202020204" pitchFamily="34" charset="0"/>
              </a:rPr>
              <a:t>Copyright TLO Limited 2014 | FCD1-Pri</a:t>
            </a:r>
          </a:p>
        </p:txBody>
      </p:sp>
      <p:sp>
        <p:nvSpPr>
          <p:cNvPr id="52231" name="Slide Number Placeholder 2"/>
          <p:cNvSpPr txBox="1">
            <a:spLocks noGrp="1"/>
          </p:cNvSpPr>
          <p:nvPr/>
        </p:nvSpPr>
        <p:spPr bwMode="auto">
          <a:xfrm>
            <a:off x="8242300" y="6356351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  <a:buFontTx/>
              <a:buNone/>
            </a:pPr>
            <a:fld id="{B37C6E3C-9BAD-4774-A914-226869ACFD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sym typeface="Trebuchet MS" panose="020B0603020202020204" pitchFamily="34" charset="0"/>
              </a:rPr>
              <a:pPr algn="r" eaLnBrk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67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22402</TotalTime>
  <Words>440</Words>
  <Application>Microsoft Office PowerPoint</Application>
  <PresentationFormat>Widescreen</PresentationFormat>
  <Paragraphs>116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Helvetica</vt:lpstr>
      <vt:lpstr>Museo 500</vt:lpstr>
      <vt:lpstr>Museo 700</vt:lpstr>
      <vt:lpstr>Trebuchet MS</vt:lpstr>
      <vt:lpstr>Wingdings 3</vt:lpstr>
      <vt:lpstr>Slice</vt:lpstr>
      <vt:lpstr>Dysgu AC ADDYSGU – GWTHIO’R FFINIAU  </vt:lpstr>
      <vt:lpstr>PowerPoint Presentation</vt:lpstr>
      <vt:lpstr>PowerPoint Presentation</vt:lpstr>
      <vt:lpstr>PowerPoint Presentation</vt:lpstr>
      <vt:lpstr>Pam adeiladu’r gallu i ddysgu? Why build Learning Power? </vt:lpstr>
      <vt:lpstr>PowerPoint Presentation</vt:lpstr>
      <vt:lpstr>Gwella’r GALLu I ddysgu Building Learning Power</vt:lpstr>
      <vt:lpstr>Aniannau Dysgu / Learning Dispositions</vt:lpstr>
      <vt:lpstr>Trefnu’r aniannau / the Dispositions</vt:lpstr>
      <vt:lpstr>Day 3</vt:lpstr>
      <vt:lpstr>PowerPoint Presentation</vt:lpstr>
      <vt:lpstr>PowerPoint Presentation</vt:lpstr>
      <vt:lpstr>IMPACT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HMS 1AF Medi 2016</dc:title>
  <dc:creator>Bethan Cartwright</dc:creator>
  <cp:lastModifiedBy>Bethan Cartwright</cp:lastModifiedBy>
  <cp:revision>107</cp:revision>
  <cp:lastPrinted>2016-09-01T06:18:31Z</cp:lastPrinted>
  <dcterms:created xsi:type="dcterms:W3CDTF">2016-08-11T14:16:57Z</dcterms:created>
  <dcterms:modified xsi:type="dcterms:W3CDTF">2017-03-08T10:28:59Z</dcterms:modified>
</cp:coreProperties>
</file>