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9" r:id="rId3"/>
    <p:sldId id="258" r:id="rId4"/>
    <p:sldId id="257"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78169" autoAdjust="0"/>
  </p:normalViewPr>
  <p:slideViewPr>
    <p:cSldViewPr snapToGrid="0">
      <p:cViewPr varScale="1">
        <p:scale>
          <a:sx n="40" d="100"/>
          <a:sy n="40" d="100"/>
        </p:scale>
        <p:origin x="48" y="43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19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E8CFC1-FE1C-45D8-84F9-16179F085A2F}" type="datetimeFigureOut">
              <a:rPr lang="en-GB" smtClean="0"/>
              <a:t>15/03/2016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C0551E-5716-4D54-92D8-2033F0543B3F}" type="slidenum">
              <a:rPr lang="en-GB" smtClean="0"/>
              <a:t>‹#›</a:t>
            </a:fld>
            <a:endParaRPr lang="en-GB"/>
          </a:p>
        </p:txBody>
      </p:sp>
    </p:spTree>
    <p:extLst>
      <p:ext uri="{BB962C8B-B14F-4D97-AF65-F5344CB8AC3E}">
        <p14:creationId xmlns:p14="http://schemas.microsoft.com/office/powerpoint/2010/main" val="60037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to use the term on the right side to write their </a:t>
            </a:r>
            <a:r>
              <a:rPr lang="en-GB" baseline="0" smtClean="0"/>
              <a:t>own definition </a:t>
            </a:r>
            <a:r>
              <a:rPr lang="en-GB" baseline="0" dirty="0" smtClean="0"/>
              <a:t>of primary research as a class</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3</a:t>
            </a:fld>
            <a:endParaRPr lang="en-GB"/>
          </a:p>
        </p:txBody>
      </p:sp>
    </p:spTree>
    <p:extLst>
      <p:ext uri="{BB962C8B-B14F-4D97-AF65-F5344CB8AC3E}">
        <p14:creationId xmlns:p14="http://schemas.microsoft.com/office/powerpoint/2010/main" val="3226529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to use the terms on the right side to write their own definition of secondary research as a class</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4</a:t>
            </a:fld>
            <a:endParaRPr lang="en-GB"/>
          </a:p>
        </p:txBody>
      </p:sp>
    </p:spTree>
    <p:extLst>
      <p:ext uri="{BB962C8B-B14F-4D97-AF65-F5344CB8AC3E}">
        <p14:creationId xmlns:p14="http://schemas.microsoft.com/office/powerpoint/2010/main" val="2812069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Link</a:t>
            </a:r>
            <a:r>
              <a:rPr lang="en-GB" baseline="0" dirty="0" smtClean="0"/>
              <a:t> below explains q</a:t>
            </a:r>
            <a:r>
              <a:rPr lang="en-GB" dirty="0" smtClean="0"/>
              <a:t>uantitative </a:t>
            </a:r>
            <a:r>
              <a:rPr lang="en-GB" baseline="0" dirty="0" smtClean="0"/>
              <a:t>data:</a:t>
            </a:r>
            <a:endParaRPr lang="en-GB" dirty="0" smtClean="0"/>
          </a:p>
          <a:p>
            <a:r>
              <a:rPr lang="en-GB" dirty="0" smtClean="0"/>
              <a:t>http://study.com/academy/lesson/what-is-quantitative-data.html</a:t>
            </a:r>
          </a:p>
          <a:p>
            <a:endParaRPr lang="en-GB" dirty="0" smtClean="0"/>
          </a:p>
        </p:txBody>
      </p:sp>
      <p:sp>
        <p:nvSpPr>
          <p:cNvPr id="4" name="Slide Number Placeholder 3"/>
          <p:cNvSpPr>
            <a:spLocks noGrp="1"/>
          </p:cNvSpPr>
          <p:nvPr>
            <p:ph type="sldNum" sz="quarter" idx="10"/>
          </p:nvPr>
        </p:nvSpPr>
        <p:spPr/>
        <p:txBody>
          <a:bodyPr/>
          <a:lstStyle/>
          <a:p>
            <a:fld id="{CFC0551E-5716-4D54-92D8-2033F0543B3F}" type="slidenum">
              <a:rPr lang="en-GB" smtClean="0"/>
              <a:t>8</a:t>
            </a:fld>
            <a:endParaRPr lang="en-GB"/>
          </a:p>
        </p:txBody>
      </p:sp>
    </p:spTree>
    <p:extLst>
      <p:ext uri="{BB962C8B-B14F-4D97-AF65-F5344CB8AC3E}">
        <p14:creationId xmlns:p14="http://schemas.microsoft.com/office/powerpoint/2010/main" val="2222275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Knowing</a:t>
            </a:r>
            <a:r>
              <a:rPr lang="en-GB" baseline="0" dirty="0" smtClean="0"/>
              <a:t> the advantages and disadvantages of different types of research and data is important but understanding the impacts that they have on the research and data is more significant and will help students account for them.</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10</a:t>
            </a:fld>
            <a:endParaRPr lang="en-GB"/>
          </a:p>
        </p:txBody>
      </p:sp>
    </p:spTree>
    <p:extLst>
      <p:ext uri="{BB962C8B-B14F-4D97-AF65-F5344CB8AC3E}">
        <p14:creationId xmlns:p14="http://schemas.microsoft.com/office/powerpoint/2010/main" val="929025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 True- however some secondary research can still be current- it just needs to be checked.</a:t>
            </a:r>
          </a:p>
          <a:p>
            <a:r>
              <a:rPr lang="en-GB" dirty="0" smtClean="0"/>
              <a:t>2- Yes- small</a:t>
            </a:r>
            <a:r>
              <a:rPr lang="en-GB" baseline="0" dirty="0" smtClean="0"/>
              <a:t> sample and information is individual specific.</a:t>
            </a:r>
          </a:p>
          <a:p>
            <a:r>
              <a:rPr lang="en-GB" baseline="0" dirty="0" smtClean="0"/>
              <a:t>3- No secondary research can be any existing information such as books or journals.</a:t>
            </a:r>
          </a:p>
          <a:p>
            <a:r>
              <a:rPr lang="en-GB" baseline="0" dirty="0" smtClean="0"/>
              <a:t>4- No some primary research can be on a large scale but this is off set by the time needed to complete it.</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11</a:t>
            </a:fld>
            <a:endParaRPr lang="en-GB"/>
          </a:p>
        </p:txBody>
      </p:sp>
    </p:spTree>
    <p:extLst>
      <p:ext uri="{BB962C8B-B14F-4D97-AF65-F5344CB8AC3E}">
        <p14:creationId xmlns:p14="http://schemas.microsoft.com/office/powerpoint/2010/main" val="3590128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 Qualitative data</a:t>
            </a:r>
          </a:p>
          <a:p>
            <a:r>
              <a:rPr lang="en-GB" dirty="0" smtClean="0"/>
              <a:t>2- Primary research</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12</a:t>
            </a:fld>
            <a:endParaRPr lang="en-GB"/>
          </a:p>
        </p:txBody>
      </p:sp>
    </p:spTree>
    <p:extLst>
      <p:ext uri="{BB962C8B-B14F-4D97-AF65-F5344CB8AC3E}">
        <p14:creationId xmlns:p14="http://schemas.microsoft.com/office/powerpoint/2010/main" val="2716171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Also Known As Desk Research= Secondary research</a:t>
            </a:r>
            <a:endParaRPr lang="en-GB" dirty="0"/>
          </a:p>
        </p:txBody>
      </p:sp>
      <p:sp>
        <p:nvSpPr>
          <p:cNvPr id="4" name="Slide Number Placeholder 3"/>
          <p:cNvSpPr>
            <a:spLocks noGrp="1"/>
          </p:cNvSpPr>
          <p:nvPr>
            <p:ph type="sldNum" sz="quarter" idx="10"/>
          </p:nvPr>
        </p:nvSpPr>
        <p:spPr/>
        <p:txBody>
          <a:bodyPr/>
          <a:lstStyle/>
          <a:p>
            <a:fld id="{CFC0551E-5716-4D54-92D8-2033F0543B3F}" type="slidenum">
              <a:rPr lang="en-GB" smtClean="0"/>
              <a:t>13</a:t>
            </a:fld>
            <a:endParaRPr lang="en-GB"/>
          </a:p>
        </p:txBody>
      </p:sp>
    </p:spTree>
    <p:extLst>
      <p:ext uri="{BB962C8B-B14F-4D97-AF65-F5344CB8AC3E}">
        <p14:creationId xmlns:p14="http://schemas.microsoft.com/office/powerpoint/2010/main" val="414109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CAB870-0B4A-42BC-9D03-64BFDED4D254}"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42763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CAB870-0B4A-42BC-9D03-64BFDED4D254}"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4199899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CAB870-0B4A-42BC-9D03-64BFDED4D254}"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3272263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CAB870-0B4A-42BC-9D03-64BFDED4D254}"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3959731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CAB870-0B4A-42BC-9D03-64BFDED4D254}"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258892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CAB870-0B4A-42BC-9D03-64BFDED4D254}"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3694536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CAB870-0B4A-42BC-9D03-64BFDED4D254}" type="datetimeFigureOut">
              <a:rPr lang="en-GB" smtClean="0"/>
              <a:t>15/03/2016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2914277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CAB870-0B4A-42BC-9D03-64BFDED4D254}" type="datetimeFigureOut">
              <a:rPr lang="en-GB" smtClean="0"/>
              <a:t>15/03/2016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235717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AB870-0B4A-42BC-9D03-64BFDED4D254}" type="datetimeFigureOut">
              <a:rPr lang="en-GB" smtClean="0"/>
              <a:t>15/03/2016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2628609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AB870-0B4A-42BC-9D03-64BFDED4D254}"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82828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AB870-0B4A-42BC-9D03-64BFDED4D254}"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67B2F4-07DA-41E6-985E-8C610DFE8B26}" type="slidenum">
              <a:rPr lang="en-GB" smtClean="0"/>
              <a:t>‹#›</a:t>
            </a:fld>
            <a:endParaRPr lang="en-GB"/>
          </a:p>
        </p:txBody>
      </p:sp>
    </p:spTree>
    <p:extLst>
      <p:ext uri="{BB962C8B-B14F-4D97-AF65-F5344CB8AC3E}">
        <p14:creationId xmlns:p14="http://schemas.microsoft.com/office/powerpoint/2010/main" val="126685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AB870-0B4A-42BC-9D03-64BFDED4D254}" type="datetimeFigureOut">
              <a:rPr lang="en-GB" smtClean="0"/>
              <a:t>15/03/2016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7B2F4-07DA-41E6-985E-8C610DFE8B26}" type="slidenum">
              <a:rPr lang="en-GB" smtClean="0"/>
              <a:t>‹#›</a:t>
            </a:fld>
            <a:endParaRPr lang="en-GB"/>
          </a:p>
        </p:txBody>
      </p:sp>
    </p:spTree>
    <p:extLst>
      <p:ext uri="{BB962C8B-B14F-4D97-AF65-F5344CB8AC3E}">
        <p14:creationId xmlns:p14="http://schemas.microsoft.com/office/powerpoint/2010/main" val="960390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Lesson 1- Research methods</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10764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the impacts?</a:t>
            </a:r>
            <a:endParaRPr lang="en-GB" dirty="0"/>
          </a:p>
        </p:txBody>
      </p:sp>
      <p:pic>
        <p:nvPicPr>
          <p:cNvPr id="4" name="Picture 3"/>
          <p:cNvPicPr>
            <a:picLocks noChangeAspect="1"/>
          </p:cNvPicPr>
          <p:nvPr/>
        </p:nvPicPr>
        <p:blipFill>
          <a:blip r:embed="rId3"/>
          <a:stretch>
            <a:fillRect/>
          </a:stretch>
        </p:blipFill>
        <p:spPr>
          <a:xfrm>
            <a:off x="838200" y="1690688"/>
            <a:ext cx="10515600" cy="4913311"/>
          </a:xfrm>
          <a:prstGeom prst="rect">
            <a:avLst/>
          </a:prstGeom>
        </p:spPr>
      </p:pic>
    </p:spTree>
    <p:extLst>
      <p:ext uri="{BB962C8B-B14F-4D97-AF65-F5344CB8AC3E}">
        <p14:creationId xmlns:p14="http://schemas.microsoft.com/office/powerpoint/2010/main" val="363994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Check</a:t>
            </a:r>
            <a:endParaRPr lang="en-GB" dirty="0"/>
          </a:p>
        </p:txBody>
      </p:sp>
      <p:sp>
        <p:nvSpPr>
          <p:cNvPr id="3" name="Content Placeholder 2"/>
          <p:cNvSpPr>
            <a:spLocks noGrp="1"/>
          </p:cNvSpPr>
          <p:nvPr>
            <p:ph idx="1"/>
          </p:nvPr>
        </p:nvSpPr>
        <p:spPr/>
        <p:txBody>
          <a:bodyPr/>
          <a:lstStyle/>
          <a:p>
            <a:r>
              <a:rPr lang="en-GB" dirty="0" smtClean="0"/>
              <a:t>Thumbs up for true	   down for false</a:t>
            </a:r>
          </a:p>
          <a:p>
            <a:endParaRPr lang="en-GB" dirty="0"/>
          </a:p>
          <a:p>
            <a:pPr marL="514350" indent="-514350">
              <a:buFont typeface="+mj-lt"/>
              <a:buAutoNum type="arabicPeriod"/>
            </a:pPr>
            <a:r>
              <a:rPr lang="en-GB" dirty="0" smtClean="0"/>
              <a:t>Primary research is the most likely to be up to date.</a:t>
            </a:r>
          </a:p>
          <a:p>
            <a:pPr marL="514350" indent="-514350">
              <a:buFont typeface="+mj-lt"/>
              <a:buAutoNum type="arabicPeriod"/>
            </a:pPr>
            <a:r>
              <a:rPr lang="en-GB" dirty="0" smtClean="0"/>
              <a:t>Qualitative data can be difficult to generalise.</a:t>
            </a:r>
          </a:p>
          <a:p>
            <a:pPr marL="514350" indent="-514350">
              <a:buFont typeface="+mj-lt"/>
              <a:buAutoNum type="arabicPeriod"/>
            </a:pPr>
            <a:r>
              <a:rPr lang="en-GB" dirty="0" smtClean="0"/>
              <a:t>Secondary research is only research from the internet.</a:t>
            </a:r>
          </a:p>
          <a:p>
            <a:pPr marL="514350" indent="-514350">
              <a:buFont typeface="+mj-lt"/>
              <a:buAutoNum type="arabicPeriod"/>
            </a:pPr>
            <a:r>
              <a:rPr lang="en-GB" dirty="0" smtClean="0"/>
              <a:t>Primary research always includes small samples</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0474" y="1690688"/>
            <a:ext cx="703679" cy="70367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968458" y="1690688"/>
            <a:ext cx="703679" cy="703679"/>
          </a:xfrm>
          <a:prstGeom prst="rect">
            <a:avLst/>
          </a:prstGeom>
        </p:spPr>
      </p:pic>
    </p:spTree>
    <p:extLst>
      <p:ext uri="{BB962C8B-B14F-4D97-AF65-F5344CB8AC3E}">
        <p14:creationId xmlns:p14="http://schemas.microsoft.com/office/powerpoint/2010/main" val="2953749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check</a:t>
            </a:r>
            <a:endParaRPr lang="en-GB" dirty="0"/>
          </a:p>
        </p:txBody>
      </p:sp>
      <p:sp>
        <p:nvSpPr>
          <p:cNvPr id="3" name="Content Placeholder 2"/>
          <p:cNvSpPr>
            <a:spLocks noGrp="1"/>
          </p:cNvSpPr>
          <p:nvPr>
            <p:ph idx="1"/>
          </p:nvPr>
        </p:nvSpPr>
        <p:spPr/>
        <p:txBody>
          <a:bodyPr/>
          <a:lstStyle/>
          <a:p>
            <a:r>
              <a:rPr lang="en-GB" dirty="0" smtClean="0"/>
              <a:t>What am I?</a:t>
            </a:r>
          </a:p>
          <a:p>
            <a:pPr lvl="1"/>
            <a:r>
              <a:rPr lang="en-GB" dirty="0" smtClean="0"/>
              <a:t>I took a lot of time to gather and even more to analyse, the information gathered is hard to apply to the larger population but I am rich in detail and can ensure that all options are considered.</a:t>
            </a:r>
          </a:p>
          <a:p>
            <a:pPr lvl="1"/>
            <a:r>
              <a:rPr lang="en-GB" dirty="0" smtClean="0"/>
              <a:t>I am sometimes called field research and I am always up to date, the problem is I take a lot of time .</a:t>
            </a:r>
          </a:p>
          <a:p>
            <a:endParaRPr lang="en-GB" dirty="0"/>
          </a:p>
        </p:txBody>
      </p:sp>
    </p:spTree>
    <p:extLst>
      <p:ext uri="{BB962C8B-B14F-4D97-AF65-F5344CB8AC3E}">
        <p14:creationId xmlns:p14="http://schemas.microsoft.com/office/powerpoint/2010/main" val="2525218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Just for fun….</a:t>
            </a:r>
            <a:endParaRPr lang="en-GB" dirty="0"/>
          </a:p>
        </p:txBody>
      </p:sp>
      <p:pic>
        <p:nvPicPr>
          <p:cNvPr id="4" name="Picture 3"/>
          <p:cNvPicPr>
            <a:picLocks noChangeAspect="1"/>
          </p:cNvPicPr>
          <p:nvPr/>
        </p:nvPicPr>
        <p:blipFill>
          <a:blip r:embed="rId3"/>
          <a:stretch>
            <a:fillRect/>
          </a:stretch>
        </p:blipFill>
        <p:spPr>
          <a:xfrm>
            <a:off x="3619500" y="2398295"/>
            <a:ext cx="2476500" cy="1676400"/>
          </a:xfrm>
          <a:prstGeom prst="rect">
            <a:avLst/>
          </a:prstGeom>
        </p:spPr>
      </p:pic>
      <p:sp>
        <p:nvSpPr>
          <p:cNvPr id="5" name="Rectangle 4"/>
          <p:cNvSpPr/>
          <p:nvPr/>
        </p:nvSpPr>
        <p:spPr>
          <a:xfrm>
            <a:off x="1043885" y="2774830"/>
            <a:ext cx="1345240" cy="923330"/>
          </a:xfrm>
          <a:prstGeom prst="rect">
            <a:avLst/>
          </a:prstGeom>
          <a:noFill/>
        </p:spPr>
        <p:txBody>
          <a:bodyPr wrap="none" lIns="91440" tIns="45720" rIns="91440" bIns="45720">
            <a:spAutoFit/>
          </a:bodyPr>
          <a:lstStyle/>
          <a:p>
            <a:pPr algn="ctr"/>
            <a:r>
              <a:rPr lang="en-US" sz="5400" b="0" cap="none" spc="0" dirty="0" smtClean="0">
                <a:ln w="0"/>
                <a:solidFill>
                  <a:schemeClr val="tx1"/>
                </a:solidFill>
                <a:effectLst>
                  <a:outerShdw blurRad="38100" dist="19050" dir="2700000" algn="tl" rotWithShape="0">
                    <a:schemeClr val="dk1">
                      <a:alpha val="40000"/>
                    </a:schemeClr>
                  </a:outerShdw>
                </a:effectLst>
              </a:rPr>
              <a:t>AKA</a:t>
            </a:r>
            <a:endParaRPr lang="en-US" sz="5400" b="0" cap="none" spc="0" dirty="0">
              <a:ln w="0"/>
              <a:solidFill>
                <a:schemeClr val="tx1"/>
              </a:solidFill>
              <a:effectLst>
                <a:outerShdw blurRad="38100" dist="19050" dir="2700000" algn="tl" rotWithShape="0">
                  <a:schemeClr val="dk1">
                    <a:alpha val="40000"/>
                  </a:schemeClr>
                </a:outerShdw>
              </a:effectLst>
            </a:endParaRPr>
          </a:p>
        </p:txBody>
      </p:sp>
      <p:pic>
        <p:nvPicPr>
          <p:cNvPr id="6" name="Picture 5"/>
          <p:cNvPicPr>
            <a:picLocks noChangeAspect="1"/>
          </p:cNvPicPr>
          <p:nvPr/>
        </p:nvPicPr>
        <p:blipFill>
          <a:blip r:embed="rId4"/>
          <a:stretch>
            <a:fillRect/>
          </a:stretch>
        </p:blipFill>
        <p:spPr>
          <a:xfrm>
            <a:off x="9904245" y="2175210"/>
            <a:ext cx="1190625" cy="1743075"/>
          </a:xfrm>
          <a:prstGeom prst="rect">
            <a:avLst/>
          </a:prstGeom>
        </p:spPr>
      </p:pic>
      <p:sp>
        <p:nvSpPr>
          <p:cNvPr id="7" name="Rectangle 6"/>
          <p:cNvSpPr/>
          <p:nvPr/>
        </p:nvSpPr>
        <p:spPr>
          <a:xfrm>
            <a:off x="7859528" y="2585082"/>
            <a:ext cx="1395575" cy="923330"/>
          </a:xfrm>
          <a:prstGeom prst="rect">
            <a:avLst/>
          </a:prstGeom>
          <a:noFill/>
        </p:spPr>
        <p:txBody>
          <a:bodyPr wrap="none" lIns="91440" tIns="45720" rIns="91440" bIns="45720">
            <a:spAutoFit/>
          </a:bodyPr>
          <a:lstStyle/>
          <a:p>
            <a:pPr algn="ctr"/>
            <a:r>
              <a:rPr lang="en-US" sz="5400" dirty="0" smtClean="0">
                <a:ln w="0"/>
                <a:effectLst>
                  <a:outerShdw blurRad="38100" dist="19050" dir="2700000" algn="tl" rotWithShape="0">
                    <a:schemeClr val="dk1">
                      <a:alpha val="40000"/>
                    </a:schemeClr>
                  </a:outerShdw>
                </a:effectLst>
              </a:rPr>
              <a:t>Re +</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0844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Planned outcomes from todays lesson</a:t>
            </a:r>
            <a:endParaRPr lang="en-GB" dirty="0"/>
          </a:p>
        </p:txBody>
      </p:sp>
      <p:sp>
        <p:nvSpPr>
          <p:cNvPr id="3" name="Content Placeholder 2"/>
          <p:cNvSpPr>
            <a:spLocks noGrp="1"/>
          </p:cNvSpPr>
          <p:nvPr>
            <p:ph idx="1"/>
          </p:nvPr>
        </p:nvSpPr>
        <p:spPr/>
        <p:txBody>
          <a:bodyPr/>
          <a:lstStyle/>
          <a:p>
            <a:r>
              <a:rPr lang="en-GB" dirty="0" smtClean="0"/>
              <a:t>Define Primary and Secondary research.</a:t>
            </a:r>
          </a:p>
          <a:p>
            <a:r>
              <a:rPr lang="en-GB" dirty="0" smtClean="0"/>
              <a:t>Consider the advantages and disadvantages of each research method.</a:t>
            </a:r>
          </a:p>
          <a:p>
            <a:r>
              <a:rPr lang="en-GB" dirty="0" smtClean="0"/>
              <a:t>Discuss the impact of the advantages and disadvantages of each research method.</a:t>
            </a:r>
          </a:p>
          <a:p>
            <a:r>
              <a:rPr lang="en-GB" dirty="0" smtClean="0"/>
              <a:t>Define </a:t>
            </a:r>
            <a:r>
              <a:rPr lang="en-GB" dirty="0"/>
              <a:t>Qualitative </a:t>
            </a:r>
            <a:r>
              <a:rPr lang="en-GB" dirty="0" smtClean="0"/>
              <a:t>Data and </a:t>
            </a:r>
            <a:r>
              <a:rPr lang="en-GB" dirty="0"/>
              <a:t>Quantitative</a:t>
            </a:r>
            <a:r>
              <a:rPr lang="en-GB" b="1" dirty="0"/>
              <a:t> </a:t>
            </a:r>
            <a:r>
              <a:rPr lang="en-GB" dirty="0" smtClean="0"/>
              <a:t>Data.</a:t>
            </a:r>
          </a:p>
          <a:p>
            <a:r>
              <a:rPr lang="en-GB" dirty="0" smtClean="0"/>
              <a:t>Consider the advantages and disadvantages of each data type.</a:t>
            </a:r>
          </a:p>
          <a:p>
            <a:r>
              <a:rPr lang="en-GB" dirty="0" smtClean="0"/>
              <a:t>Discuss the impact of the advantages and disadvantages of each data type.</a:t>
            </a:r>
          </a:p>
          <a:p>
            <a:endParaRPr lang="en-GB" dirty="0"/>
          </a:p>
          <a:p>
            <a:endParaRPr lang="en-GB" dirty="0"/>
          </a:p>
          <a:p>
            <a:endParaRPr lang="en-GB" dirty="0"/>
          </a:p>
        </p:txBody>
      </p:sp>
    </p:spTree>
    <p:extLst>
      <p:ext uri="{BB962C8B-B14F-4D97-AF65-F5344CB8AC3E}">
        <p14:creationId xmlns:p14="http://schemas.microsoft.com/office/powerpoint/2010/main" val="386731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Primary research</a:t>
            </a:r>
            <a:endParaRPr lang="en-GB" dirty="0"/>
          </a:p>
        </p:txBody>
      </p:sp>
      <p:sp>
        <p:nvSpPr>
          <p:cNvPr id="9" name="Content Placeholder 8"/>
          <p:cNvSpPr>
            <a:spLocks noGrp="1"/>
          </p:cNvSpPr>
          <p:nvPr>
            <p:ph sz="half" idx="2"/>
          </p:nvPr>
        </p:nvSpPr>
        <p:spPr/>
        <p:txBody>
          <a:bodyPr/>
          <a:lstStyle/>
          <a:p>
            <a:pPr marL="0" indent="0">
              <a:buNone/>
            </a:pPr>
            <a:r>
              <a:rPr lang="en-GB" dirty="0" smtClean="0"/>
              <a:t>Use the terms below to write a definition of </a:t>
            </a:r>
            <a:r>
              <a:rPr lang="en-GB" b="1" dirty="0"/>
              <a:t>p</a:t>
            </a:r>
            <a:r>
              <a:rPr lang="en-GB" b="1" dirty="0" smtClean="0"/>
              <a:t>rimary research </a:t>
            </a:r>
            <a:r>
              <a:rPr lang="en-GB" dirty="0" smtClean="0"/>
              <a:t>from what you already know.</a:t>
            </a:r>
          </a:p>
          <a:p>
            <a:pPr algn="ctr"/>
            <a:r>
              <a:rPr lang="en-GB" dirty="0" smtClean="0"/>
              <a:t>Data</a:t>
            </a:r>
          </a:p>
          <a:p>
            <a:pPr algn="ctr"/>
            <a:r>
              <a:rPr lang="en-GB" dirty="0" smtClean="0"/>
              <a:t>New</a:t>
            </a:r>
          </a:p>
          <a:p>
            <a:pPr marL="0" indent="0" algn="ctr">
              <a:buNone/>
            </a:pPr>
            <a:endParaRPr lang="en-GB" dirty="0" smtClean="0"/>
          </a:p>
          <a:p>
            <a:pPr algn="ctr"/>
            <a:endParaRPr lang="en-GB" dirty="0" smtClean="0"/>
          </a:p>
          <a:p>
            <a:endParaRPr lang="en-GB" dirty="0"/>
          </a:p>
        </p:txBody>
      </p:sp>
      <p:sp>
        <p:nvSpPr>
          <p:cNvPr id="10" name="Snip Single Corner Rectangle 9"/>
          <p:cNvSpPr/>
          <p:nvPr/>
        </p:nvSpPr>
        <p:spPr>
          <a:xfrm flipH="1">
            <a:off x="622300" y="1498600"/>
            <a:ext cx="5257800" cy="4678363"/>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500" i="1" dirty="0" smtClean="0"/>
              <a:t>Primary research is…..</a:t>
            </a:r>
          </a:p>
          <a:p>
            <a:endParaRPr lang="en-GB" dirty="0"/>
          </a:p>
          <a:p>
            <a:endParaRPr lang="en-GB" dirty="0" smtClean="0"/>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3519422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Secondary research</a:t>
            </a:r>
            <a:endParaRPr lang="en-GB" dirty="0"/>
          </a:p>
        </p:txBody>
      </p:sp>
      <p:sp>
        <p:nvSpPr>
          <p:cNvPr id="9" name="Content Placeholder 8"/>
          <p:cNvSpPr>
            <a:spLocks noGrp="1"/>
          </p:cNvSpPr>
          <p:nvPr>
            <p:ph sz="half" idx="2"/>
          </p:nvPr>
        </p:nvSpPr>
        <p:spPr/>
        <p:txBody>
          <a:bodyPr/>
          <a:lstStyle/>
          <a:p>
            <a:pPr marL="0" indent="0">
              <a:buNone/>
            </a:pPr>
            <a:r>
              <a:rPr lang="en-GB" dirty="0" smtClean="0"/>
              <a:t>Use the terms below to write a definition of </a:t>
            </a:r>
            <a:r>
              <a:rPr lang="en-GB" b="1" dirty="0" smtClean="0"/>
              <a:t>secondary research </a:t>
            </a:r>
            <a:r>
              <a:rPr lang="en-GB" dirty="0" smtClean="0"/>
              <a:t>from what you already know.</a:t>
            </a:r>
          </a:p>
          <a:p>
            <a:pPr algn="ctr"/>
            <a:r>
              <a:rPr lang="en-GB" dirty="0" smtClean="0"/>
              <a:t>Data</a:t>
            </a:r>
          </a:p>
          <a:p>
            <a:pPr algn="ctr"/>
            <a:r>
              <a:rPr lang="en-GB" dirty="0" smtClean="0"/>
              <a:t>Existing</a:t>
            </a:r>
          </a:p>
          <a:p>
            <a:pPr marL="0" indent="0" algn="ctr">
              <a:buNone/>
            </a:pPr>
            <a:endParaRPr lang="en-GB" dirty="0" smtClean="0"/>
          </a:p>
          <a:p>
            <a:pPr algn="ctr"/>
            <a:endParaRPr lang="en-GB" dirty="0" smtClean="0"/>
          </a:p>
          <a:p>
            <a:endParaRPr lang="en-GB" dirty="0"/>
          </a:p>
        </p:txBody>
      </p:sp>
      <p:sp>
        <p:nvSpPr>
          <p:cNvPr id="10" name="Snip Single Corner Rectangle 9"/>
          <p:cNvSpPr/>
          <p:nvPr/>
        </p:nvSpPr>
        <p:spPr>
          <a:xfrm flipH="1">
            <a:off x="622300" y="1498600"/>
            <a:ext cx="5257800" cy="4678363"/>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500" i="1" dirty="0" smtClean="0"/>
              <a:t>Secondary research is…..</a:t>
            </a:r>
          </a:p>
          <a:p>
            <a:endParaRPr lang="en-GB" dirty="0"/>
          </a:p>
          <a:p>
            <a:endParaRPr lang="en-GB" dirty="0" smtClean="0"/>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711149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Primary and Secondary research</a:t>
            </a:r>
            <a:endParaRPr lang="en-GB" dirty="0"/>
          </a:p>
        </p:txBody>
      </p:sp>
      <p:sp>
        <p:nvSpPr>
          <p:cNvPr id="5" name="Text Placeholder 4"/>
          <p:cNvSpPr>
            <a:spLocks noGrp="1"/>
          </p:cNvSpPr>
          <p:nvPr>
            <p:ph type="body" idx="1"/>
          </p:nvPr>
        </p:nvSpPr>
        <p:spPr/>
        <p:txBody>
          <a:bodyPr/>
          <a:lstStyle/>
          <a:p>
            <a:r>
              <a:rPr lang="en-GB" sz="3600" dirty="0" smtClean="0"/>
              <a:t>Primary Research</a:t>
            </a:r>
            <a:r>
              <a:rPr lang="en-GB" dirty="0" smtClean="0"/>
              <a:t>	</a:t>
            </a:r>
            <a:endParaRPr lang="en-GB" dirty="0"/>
          </a:p>
        </p:txBody>
      </p:sp>
      <p:sp>
        <p:nvSpPr>
          <p:cNvPr id="3" name="Content Placeholder 2"/>
          <p:cNvSpPr>
            <a:spLocks noGrp="1"/>
          </p:cNvSpPr>
          <p:nvPr>
            <p:ph sz="half" idx="2"/>
          </p:nvPr>
        </p:nvSpPr>
        <p:spPr/>
        <p:txBody>
          <a:bodyPr>
            <a:normAutofit/>
          </a:bodyPr>
          <a:lstStyle/>
          <a:p>
            <a:r>
              <a:rPr lang="en-GB" sz="3000" b="1" dirty="0"/>
              <a:t>New</a:t>
            </a:r>
            <a:r>
              <a:rPr lang="en-GB" sz="3000" dirty="0"/>
              <a:t> and </a:t>
            </a:r>
            <a:r>
              <a:rPr lang="en-GB" sz="3000" b="1" dirty="0"/>
              <a:t>original </a:t>
            </a:r>
            <a:r>
              <a:rPr lang="en-GB" sz="3000" dirty="0"/>
              <a:t>research that has been carried out to address a specific question or issue.</a:t>
            </a:r>
          </a:p>
        </p:txBody>
      </p:sp>
      <p:sp>
        <p:nvSpPr>
          <p:cNvPr id="6" name="Text Placeholder 5"/>
          <p:cNvSpPr>
            <a:spLocks noGrp="1"/>
          </p:cNvSpPr>
          <p:nvPr>
            <p:ph type="body" sz="quarter" idx="3"/>
          </p:nvPr>
        </p:nvSpPr>
        <p:spPr/>
        <p:txBody>
          <a:bodyPr>
            <a:normAutofit/>
          </a:bodyPr>
          <a:lstStyle/>
          <a:p>
            <a:r>
              <a:rPr lang="en-GB" sz="3600" dirty="0" smtClean="0"/>
              <a:t>Secondary Research</a:t>
            </a:r>
            <a:endParaRPr lang="en-GB" sz="3600" dirty="0"/>
          </a:p>
        </p:txBody>
      </p:sp>
      <p:sp>
        <p:nvSpPr>
          <p:cNvPr id="4" name="Content Placeholder 3"/>
          <p:cNvSpPr>
            <a:spLocks noGrp="1"/>
          </p:cNvSpPr>
          <p:nvPr>
            <p:ph sz="quarter" idx="4"/>
          </p:nvPr>
        </p:nvSpPr>
        <p:spPr/>
        <p:txBody>
          <a:bodyPr>
            <a:normAutofit/>
          </a:bodyPr>
          <a:lstStyle/>
          <a:p>
            <a:r>
              <a:rPr lang="en-GB" sz="3200" b="1" dirty="0"/>
              <a:t>Existing</a:t>
            </a:r>
            <a:r>
              <a:rPr lang="en-GB" sz="3200" dirty="0"/>
              <a:t> information and data that is collated or synthesises relating to a specific question or issue.</a:t>
            </a:r>
            <a:endParaRPr lang="en-GB" sz="3000" dirty="0"/>
          </a:p>
        </p:txBody>
      </p:sp>
    </p:spTree>
    <p:extLst>
      <p:ext uri="{BB962C8B-B14F-4D97-AF65-F5344CB8AC3E}">
        <p14:creationId xmlns:p14="http://schemas.microsoft.com/office/powerpoint/2010/main" val="4186182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65200" y="1825625"/>
            <a:ext cx="10515600" cy="1325563"/>
          </a:xfrm>
        </p:spPr>
        <p:txBody>
          <a:bodyPr/>
          <a:lstStyle/>
          <a:p>
            <a:r>
              <a:rPr lang="en-GB" dirty="0" smtClean="0"/>
              <a:t>Card sort- Primary and secondary research</a:t>
            </a:r>
            <a:endParaRPr lang="en-GB" dirty="0"/>
          </a:p>
        </p:txBody>
      </p:sp>
    </p:spTree>
    <p:extLst>
      <p:ext uri="{BB962C8B-B14F-4D97-AF65-F5344CB8AC3E}">
        <p14:creationId xmlns:p14="http://schemas.microsoft.com/office/powerpoint/2010/main" val="4293436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39800" y="2193925"/>
            <a:ext cx="10515600" cy="1325563"/>
          </a:xfrm>
        </p:spPr>
        <p:txBody>
          <a:bodyPr/>
          <a:lstStyle/>
          <a:p>
            <a:r>
              <a:rPr lang="en-GB" dirty="0" smtClean="0"/>
              <a:t>Card sort-Impacts of primary and secondary research.</a:t>
            </a:r>
            <a:endParaRPr lang="en-GB" dirty="0"/>
          </a:p>
        </p:txBody>
      </p:sp>
    </p:spTree>
    <p:extLst>
      <p:ext uri="{BB962C8B-B14F-4D97-AF65-F5344CB8AC3E}">
        <p14:creationId xmlns:p14="http://schemas.microsoft.com/office/powerpoint/2010/main" val="3647287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Forms of data</a:t>
            </a:r>
            <a:endParaRPr lang="en-GB" dirty="0"/>
          </a:p>
        </p:txBody>
      </p:sp>
      <p:sp>
        <p:nvSpPr>
          <p:cNvPr id="3" name="Content Placeholder 2"/>
          <p:cNvSpPr>
            <a:spLocks noGrp="1"/>
          </p:cNvSpPr>
          <p:nvPr>
            <p:ph idx="1"/>
          </p:nvPr>
        </p:nvSpPr>
        <p:spPr/>
        <p:txBody>
          <a:bodyPr/>
          <a:lstStyle/>
          <a:p>
            <a:r>
              <a:rPr lang="en-GB" dirty="0" smtClean="0"/>
              <a:t>There are two forms of data-</a:t>
            </a:r>
            <a:r>
              <a:rPr lang="en-GB" dirty="0"/>
              <a:t> Qualitative Data and Quantitative</a:t>
            </a:r>
            <a:r>
              <a:rPr lang="en-GB" b="1" dirty="0"/>
              <a:t> </a:t>
            </a:r>
            <a:r>
              <a:rPr lang="en-GB" dirty="0" smtClean="0"/>
              <a:t>Data.</a:t>
            </a:r>
          </a:p>
          <a:p>
            <a:endParaRPr lang="en-GB" dirty="0"/>
          </a:p>
          <a:p>
            <a:r>
              <a:rPr lang="en-GB" dirty="0" smtClean="0"/>
              <a:t>Watch the clip and write a definition for </a:t>
            </a:r>
            <a:r>
              <a:rPr lang="en-GB" dirty="0"/>
              <a:t>Quantitative</a:t>
            </a:r>
            <a:r>
              <a:rPr lang="en-GB" b="1" dirty="0"/>
              <a:t> </a:t>
            </a:r>
            <a:r>
              <a:rPr lang="en-GB" dirty="0" smtClean="0"/>
              <a:t>Data.</a:t>
            </a:r>
          </a:p>
          <a:p>
            <a:endParaRPr lang="en-GB" dirty="0"/>
          </a:p>
          <a:p>
            <a:r>
              <a:rPr lang="en-GB" dirty="0"/>
              <a:t>Qualitative </a:t>
            </a:r>
            <a:r>
              <a:rPr lang="en-GB" dirty="0" smtClean="0"/>
              <a:t>Data is the opposite of </a:t>
            </a:r>
            <a:r>
              <a:rPr lang="en-GB" dirty="0"/>
              <a:t>Quantitative</a:t>
            </a:r>
            <a:r>
              <a:rPr lang="en-GB" b="1" dirty="0"/>
              <a:t> </a:t>
            </a:r>
            <a:r>
              <a:rPr lang="en-GB" dirty="0" smtClean="0"/>
              <a:t>Data- as a class come up with a definition for </a:t>
            </a:r>
            <a:r>
              <a:rPr lang="en-GB" dirty="0"/>
              <a:t>Qualitative </a:t>
            </a:r>
            <a:r>
              <a:rPr lang="en-GB" dirty="0" smtClean="0"/>
              <a:t>Data.</a:t>
            </a:r>
            <a:endParaRPr lang="en-GB" dirty="0"/>
          </a:p>
        </p:txBody>
      </p:sp>
    </p:spTree>
    <p:extLst>
      <p:ext uri="{BB962C8B-B14F-4D97-AF65-F5344CB8AC3E}">
        <p14:creationId xmlns:p14="http://schemas.microsoft.com/office/powerpoint/2010/main" val="196207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Advantages and disadvantages of data types.</a:t>
            </a:r>
            <a:endParaRPr lang="en-GB" dirty="0"/>
          </a:p>
        </p:txBody>
      </p:sp>
      <p:sp>
        <p:nvSpPr>
          <p:cNvPr id="3" name="Content Placeholder 2"/>
          <p:cNvSpPr>
            <a:spLocks noGrp="1"/>
          </p:cNvSpPr>
          <p:nvPr>
            <p:ph idx="1"/>
          </p:nvPr>
        </p:nvSpPr>
        <p:spPr>
          <a:xfrm>
            <a:off x="1600200" y="1835150"/>
            <a:ext cx="9867900" cy="4351338"/>
          </a:xfrm>
        </p:spPr>
        <p:txBody>
          <a:bodyPr/>
          <a:lstStyle/>
          <a:p>
            <a:r>
              <a:rPr lang="en-GB" dirty="0" smtClean="0"/>
              <a:t>Use the cards to decided the advantages and disadvantages of each data type.</a:t>
            </a:r>
          </a:p>
          <a:p>
            <a:endParaRPr lang="en-GB" dirty="0" smtClean="0"/>
          </a:p>
          <a:p>
            <a:r>
              <a:rPr lang="en-GB" dirty="0" smtClean="0"/>
              <a:t>Pair up with another member of the group- compare your answers.</a:t>
            </a:r>
          </a:p>
          <a:p>
            <a:endParaRPr lang="en-GB" dirty="0" smtClean="0"/>
          </a:p>
          <a:p>
            <a:r>
              <a:rPr lang="en-GB" dirty="0" smtClean="0"/>
              <a:t>As a class you will share this information.</a:t>
            </a:r>
            <a:endParaRPr lang="en-GB" dirty="0"/>
          </a:p>
        </p:txBody>
      </p:sp>
      <p:sp>
        <p:nvSpPr>
          <p:cNvPr id="4" name="Smiley Face 3"/>
          <p:cNvSpPr/>
          <p:nvPr/>
        </p:nvSpPr>
        <p:spPr>
          <a:xfrm>
            <a:off x="1066800" y="1766095"/>
            <a:ext cx="762000" cy="9525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loud Callout 4"/>
          <p:cNvSpPr/>
          <p:nvPr/>
        </p:nvSpPr>
        <p:spPr>
          <a:xfrm>
            <a:off x="266700" y="1482725"/>
            <a:ext cx="571500" cy="685800"/>
          </a:xfrm>
          <a:prstGeom prst="cloudCallout">
            <a:avLst>
              <a:gd name="adj1" fmla="val 76945"/>
              <a:gd name="adj2" fmla="val 5792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04800" y="2970213"/>
            <a:ext cx="762000" cy="9525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miley Face 6"/>
          <p:cNvSpPr/>
          <p:nvPr/>
        </p:nvSpPr>
        <p:spPr>
          <a:xfrm>
            <a:off x="1066800" y="2970213"/>
            <a:ext cx="762000" cy="95250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Smiley Face 7"/>
          <p:cNvSpPr/>
          <p:nvPr/>
        </p:nvSpPr>
        <p:spPr>
          <a:xfrm>
            <a:off x="292100" y="4465639"/>
            <a:ext cx="762000" cy="9525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Smiley Face 8"/>
          <p:cNvSpPr/>
          <p:nvPr/>
        </p:nvSpPr>
        <p:spPr>
          <a:xfrm>
            <a:off x="1066800" y="4456113"/>
            <a:ext cx="762000" cy="95250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Smiley Face 9"/>
          <p:cNvSpPr/>
          <p:nvPr/>
        </p:nvSpPr>
        <p:spPr>
          <a:xfrm>
            <a:off x="1066800" y="5303043"/>
            <a:ext cx="762000" cy="952500"/>
          </a:xfrm>
          <a:prstGeom prst="smileyFac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miley Face 10"/>
          <p:cNvSpPr/>
          <p:nvPr/>
        </p:nvSpPr>
        <p:spPr>
          <a:xfrm>
            <a:off x="292100" y="5303043"/>
            <a:ext cx="762000" cy="952500"/>
          </a:xfrm>
          <a:prstGeom prst="smileyFac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3537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507</Words>
  <Application>Microsoft Office PowerPoint</Application>
  <PresentationFormat>Widescreen</PresentationFormat>
  <Paragraphs>82</Paragraphs>
  <Slides>13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Lesson 1- Research methods</vt:lpstr>
      <vt:lpstr>Planned outcomes from todays lesson</vt:lpstr>
      <vt:lpstr>Primary research</vt:lpstr>
      <vt:lpstr>Secondary research</vt:lpstr>
      <vt:lpstr>Primary and Secondary research</vt:lpstr>
      <vt:lpstr>Card sort- Primary and secondary research</vt:lpstr>
      <vt:lpstr>Card sort-Impacts of primary and secondary research.</vt:lpstr>
      <vt:lpstr>Forms of data</vt:lpstr>
      <vt:lpstr>Advantages and disadvantages of data types.</vt:lpstr>
      <vt:lpstr>What are the impacts?</vt:lpstr>
      <vt:lpstr>Progress Check</vt:lpstr>
      <vt:lpstr>Progress check</vt:lpstr>
      <vt:lpstr>Just for fun….</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Research methods</dc:title>
  <dc:creator>Parkes T</dc:creator>
  <cp:lastModifiedBy>Parkes T</cp:lastModifiedBy>
  <cp:revision>15</cp:revision>
  <dcterms:created xsi:type="dcterms:W3CDTF">2016-03-15T11:35:19Z</dcterms:created>
  <dcterms:modified xsi:type="dcterms:W3CDTF">2016-03-15T16:43:18Z</dcterms:modified>
</cp:coreProperties>
</file>