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72" r:id="rId5"/>
    <p:sldId id="259" r:id="rId6"/>
    <p:sldId id="261" r:id="rId7"/>
    <p:sldId id="260" r:id="rId8"/>
    <p:sldId id="265" r:id="rId9"/>
    <p:sldId id="263" r:id="rId10"/>
    <p:sldId id="266" r:id="rId11"/>
    <p:sldId id="273" r:id="rId12"/>
    <p:sldId id="267" r:id="rId13"/>
    <p:sldId id="268" r:id="rId14"/>
    <p:sldId id="269" r:id="rId15"/>
    <p:sldId id="270" r:id="rId16"/>
    <p:sldId id="271" r:id="rId17"/>
    <p:sldId id="262" r:id="rId18"/>
    <p:sldId id="275" r:id="rId19"/>
    <p:sldId id="276" r:id="rId20"/>
    <p:sldId id="264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408" autoAdjust="0"/>
  </p:normalViewPr>
  <p:slideViewPr>
    <p:cSldViewPr snapToGrid="0">
      <p:cViewPr varScale="1">
        <p:scale>
          <a:sx n="87" d="100"/>
          <a:sy n="87" d="100"/>
        </p:scale>
        <p:origin x="28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</c:f>
              <c:strCache>
                <c:ptCount val="1"/>
                <c:pt idx="0">
                  <c:v>1st Qtr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8.1999999999999993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D1B314-D43E-4EE5-BB93-ABB2732E5816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308A3C-CB99-49D9-9D90-85FC7F2B3A83}">
      <dgm:prSet phldrT="[Text]"/>
      <dgm:spPr/>
      <dgm:t>
        <a:bodyPr/>
        <a:lstStyle/>
        <a:p>
          <a:r>
            <a:rPr lang="en-GB" dirty="0" smtClean="0"/>
            <a:t>What do you want to find out?</a:t>
          </a:r>
          <a:endParaRPr lang="en-GB" dirty="0"/>
        </a:p>
      </dgm:t>
    </dgm:pt>
    <dgm:pt modelId="{9B7E69E5-874C-4FD4-B7D6-B8CFCD2BB745}" type="parTrans" cxnId="{B8992729-022B-483F-A1CB-B25A79771467}">
      <dgm:prSet/>
      <dgm:spPr/>
    </dgm:pt>
    <dgm:pt modelId="{420F5090-C64C-4F8D-9C65-78ADC7E11428}" type="sibTrans" cxnId="{B8992729-022B-483F-A1CB-B25A79771467}">
      <dgm:prSet/>
      <dgm:spPr/>
      <dgm:t>
        <a:bodyPr/>
        <a:lstStyle/>
        <a:p>
          <a:endParaRPr lang="en-GB"/>
        </a:p>
      </dgm:t>
    </dgm:pt>
    <dgm:pt modelId="{194BBCC3-4BA5-47E8-B60A-F52780DB2858}">
      <dgm:prSet phldrT="[Text]"/>
      <dgm:spPr/>
      <dgm:t>
        <a:bodyPr/>
        <a:lstStyle/>
        <a:p>
          <a:r>
            <a:rPr lang="en-GB" dirty="0" smtClean="0"/>
            <a:t>How will this be delivered?</a:t>
          </a:r>
          <a:endParaRPr lang="en-GB" dirty="0"/>
        </a:p>
      </dgm:t>
    </dgm:pt>
    <dgm:pt modelId="{2B98784D-4682-4389-98D8-93B8E4153E05}" type="parTrans" cxnId="{25233710-8881-46E2-ACBD-7F6D67DC728B}">
      <dgm:prSet/>
      <dgm:spPr/>
    </dgm:pt>
    <dgm:pt modelId="{ED12CC7E-DC86-4985-A3BC-8B0D0D8E3E0A}" type="sibTrans" cxnId="{25233710-8881-46E2-ACBD-7F6D67DC728B}">
      <dgm:prSet/>
      <dgm:spPr/>
      <dgm:t>
        <a:bodyPr/>
        <a:lstStyle/>
        <a:p>
          <a:endParaRPr lang="en-GB"/>
        </a:p>
      </dgm:t>
    </dgm:pt>
    <dgm:pt modelId="{FBC3CE8C-CD18-4BD9-9668-F5FC83E47C58}">
      <dgm:prSet/>
      <dgm:spPr/>
      <dgm:t>
        <a:bodyPr/>
        <a:lstStyle/>
        <a:p>
          <a:r>
            <a:rPr lang="en-GB" dirty="0" smtClean="0"/>
            <a:t>What questions will you ask?</a:t>
          </a:r>
          <a:endParaRPr lang="en-GB" dirty="0"/>
        </a:p>
      </dgm:t>
    </dgm:pt>
    <dgm:pt modelId="{B8212AB8-E732-4024-8CB6-B0F580F78ED8}" type="parTrans" cxnId="{3723206C-4B2D-44EC-870E-5BF092D108AD}">
      <dgm:prSet/>
      <dgm:spPr/>
    </dgm:pt>
    <dgm:pt modelId="{7A3FB163-D4BC-4F6F-B601-473CBC6B0E3B}" type="sibTrans" cxnId="{3723206C-4B2D-44EC-870E-5BF092D108AD}">
      <dgm:prSet/>
      <dgm:spPr/>
      <dgm:t>
        <a:bodyPr/>
        <a:lstStyle/>
        <a:p>
          <a:endParaRPr lang="en-GB"/>
        </a:p>
      </dgm:t>
    </dgm:pt>
    <dgm:pt modelId="{DD8F7FE6-ADB6-44BB-B0E2-9D5950704C97}">
      <dgm:prSet/>
      <dgm:spPr/>
      <dgm:t>
        <a:bodyPr/>
        <a:lstStyle/>
        <a:p>
          <a:r>
            <a:rPr lang="en-GB" dirty="0" smtClean="0"/>
            <a:t>What will the responses look like?</a:t>
          </a:r>
          <a:endParaRPr lang="en-GB" dirty="0"/>
        </a:p>
      </dgm:t>
    </dgm:pt>
    <dgm:pt modelId="{F8C692DA-DECA-4541-80A5-26452BAD0D1E}" type="parTrans" cxnId="{A9EEEAFA-360A-49C5-9854-F66E08A6E174}">
      <dgm:prSet/>
      <dgm:spPr/>
    </dgm:pt>
    <dgm:pt modelId="{8047BB79-5ABD-4A08-8413-A5FCA128A87A}" type="sibTrans" cxnId="{A9EEEAFA-360A-49C5-9854-F66E08A6E174}">
      <dgm:prSet/>
      <dgm:spPr/>
      <dgm:t>
        <a:bodyPr/>
        <a:lstStyle/>
        <a:p>
          <a:endParaRPr lang="en-GB"/>
        </a:p>
      </dgm:t>
    </dgm:pt>
    <dgm:pt modelId="{08E1AFF2-5C08-488C-AE8C-D658359D7C80}">
      <dgm:prSet/>
      <dgm:spPr/>
      <dgm:t>
        <a:bodyPr/>
        <a:lstStyle/>
        <a:p>
          <a:r>
            <a:rPr lang="en-GB" dirty="0" smtClean="0"/>
            <a:t>Will there be a pilot?</a:t>
          </a:r>
          <a:endParaRPr lang="en-GB" dirty="0"/>
        </a:p>
      </dgm:t>
    </dgm:pt>
    <dgm:pt modelId="{CDE31A32-10C6-4434-BB5A-A32608DA383B}" type="parTrans" cxnId="{218558D3-1722-4A40-AB36-F61CC854DBAF}">
      <dgm:prSet/>
      <dgm:spPr/>
    </dgm:pt>
    <dgm:pt modelId="{BC411F78-BD99-4147-9ACA-0B4ECD71002D}" type="sibTrans" cxnId="{218558D3-1722-4A40-AB36-F61CC854DBAF}">
      <dgm:prSet/>
      <dgm:spPr/>
      <dgm:t>
        <a:bodyPr/>
        <a:lstStyle/>
        <a:p>
          <a:endParaRPr lang="en-GB"/>
        </a:p>
      </dgm:t>
    </dgm:pt>
    <dgm:pt modelId="{D305BBB3-5E15-4243-AA6F-BB4F45EEEC7E}">
      <dgm:prSet/>
      <dgm:spPr/>
      <dgm:t>
        <a:bodyPr/>
        <a:lstStyle/>
        <a:p>
          <a:r>
            <a:rPr lang="en-GB" dirty="0" smtClean="0"/>
            <a:t>How will the information be used?</a:t>
          </a:r>
          <a:endParaRPr lang="en-GB" dirty="0"/>
        </a:p>
      </dgm:t>
    </dgm:pt>
    <dgm:pt modelId="{A89CF537-B313-4A6F-9085-7294A09F6CA6}" type="parTrans" cxnId="{EC1CF52B-CDD2-429A-BAF2-DB9A28D18DAD}">
      <dgm:prSet/>
      <dgm:spPr/>
    </dgm:pt>
    <dgm:pt modelId="{F61D4869-7821-4B4F-A2ED-97AD21A6193F}" type="sibTrans" cxnId="{EC1CF52B-CDD2-429A-BAF2-DB9A28D18DAD}">
      <dgm:prSet/>
      <dgm:spPr/>
    </dgm:pt>
    <dgm:pt modelId="{3EE09EB9-7DD7-44CE-82C0-EF5715815DBD}" type="pres">
      <dgm:prSet presAssocID="{86D1B314-D43E-4EE5-BB93-ABB2732E5816}" presName="Name0" presStyleCnt="0">
        <dgm:presLayoutVars>
          <dgm:dir/>
          <dgm:resizeHandles val="exact"/>
        </dgm:presLayoutVars>
      </dgm:prSet>
      <dgm:spPr/>
    </dgm:pt>
    <dgm:pt modelId="{DCCF33DA-7794-4744-855C-1E0205A5D954}" type="pres">
      <dgm:prSet presAssocID="{DA308A3C-CB99-49D9-9D90-85FC7F2B3A83}" presName="node" presStyleLbl="node1" presStyleIdx="0" presStyleCnt="6" custLinFactNeighborX="14667" custLinFactNeighborY="189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42B1CE-38C7-4AE5-B173-CDE6029B12ED}" type="pres">
      <dgm:prSet presAssocID="{420F5090-C64C-4F8D-9C65-78ADC7E11428}" presName="sibTrans" presStyleLbl="sibTrans2D1" presStyleIdx="0" presStyleCnt="5"/>
      <dgm:spPr/>
      <dgm:t>
        <a:bodyPr/>
        <a:lstStyle/>
        <a:p>
          <a:endParaRPr lang="en-GB"/>
        </a:p>
      </dgm:t>
    </dgm:pt>
    <dgm:pt modelId="{DFF38374-7D71-47CC-8486-D03EE0DF7C74}" type="pres">
      <dgm:prSet presAssocID="{420F5090-C64C-4F8D-9C65-78ADC7E11428}" presName="connectorText" presStyleLbl="sibTrans2D1" presStyleIdx="0" presStyleCnt="5"/>
      <dgm:spPr/>
      <dgm:t>
        <a:bodyPr/>
        <a:lstStyle/>
        <a:p>
          <a:endParaRPr lang="en-GB"/>
        </a:p>
      </dgm:t>
    </dgm:pt>
    <dgm:pt modelId="{C1F3E268-E58E-460B-81ED-E5F3F02D51CB}" type="pres">
      <dgm:prSet presAssocID="{194BBCC3-4BA5-47E8-B60A-F52780DB2858}" presName="node" presStyleLbl="node1" presStyleIdx="1" presStyleCnt="6" custLinFactY="-7191" custLinFactNeighborX="-1466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662E29-6E56-43EE-BC35-114A915822D7}" type="pres">
      <dgm:prSet presAssocID="{ED12CC7E-DC86-4985-A3BC-8B0D0D8E3E0A}" presName="sibTrans" presStyleLbl="sibTrans2D1" presStyleIdx="1" presStyleCnt="5"/>
      <dgm:spPr/>
      <dgm:t>
        <a:bodyPr/>
        <a:lstStyle/>
        <a:p>
          <a:endParaRPr lang="en-GB"/>
        </a:p>
      </dgm:t>
    </dgm:pt>
    <dgm:pt modelId="{A8FEDECE-9D73-407C-9613-0D099E6491AE}" type="pres">
      <dgm:prSet presAssocID="{ED12CC7E-DC86-4985-A3BC-8B0D0D8E3E0A}" presName="connectorText" presStyleLbl="sibTrans2D1" presStyleIdx="1" presStyleCnt="5"/>
      <dgm:spPr/>
      <dgm:t>
        <a:bodyPr/>
        <a:lstStyle/>
        <a:p>
          <a:endParaRPr lang="en-GB"/>
        </a:p>
      </dgm:t>
    </dgm:pt>
    <dgm:pt modelId="{EE24099C-4EE6-47E4-AB58-4BC98CF8C135}" type="pres">
      <dgm:prSet presAssocID="{FBC3CE8C-CD18-4BD9-9668-F5FC83E47C58}" presName="node" presStyleLbl="node1" presStyleIdx="2" presStyleCnt="6" custLinFactNeighborX="20952" custLinFactNeighborY="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11CE01-9645-47ED-943C-6D83C4D51D57}" type="pres">
      <dgm:prSet presAssocID="{7A3FB163-D4BC-4F6F-B601-473CBC6B0E3B}" presName="sibTrans" presStyleLbl="sibTrans2D1" presStyleIdx="2" presStyleCnt="5"/>
      <dgm:spPr/>
      <dgm:t>
        <a:bodyPr/>
        <a:lstStyle/>
        <a:p>
          <a:endParaRPr lang="en-GB"/>
        </a:p>
      </dgm:t>
    </dgm:pt>
    <dgm:pt modelId="{6AA35E22-9E04-4D1D-864E-2B4617F286D5}" type="pres">
      <dgm:prSet presAssocID="{7A3FB163-D4BC-4F6F-B601-473CBC6B0E3B}" presName="connectorText" presStyleLbl="sibTrans2D1" presStyleIdx="2" presStyleCnt="5"/>
      <dgm:spPr/>
      <dgm:t>
        <a:bodyPr/>
        <a:lstStyle/>
        <a:p>
          <a:endParaRPr lang="en-GB"/>
        </a:p>
      </dgm:t>
    </dgm:pt>
    <dgm:pt modelId="{511BE8DE-33B0-49C8-B174-6A6B3712AE3F}" type="pres">
      <dgm:prSet presAssocID="{DD8F7FE6-ADB6-44BB-B0E2-9D5950704C97}" presName="node" presStyleLbl="node1" presStyleIdx="3" presStyleCnt="6" custLinFactY="-6291" custLinFactNeighborX="25145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6DEA69-C953-4726-8220-3D4AE8EE48D4}" type="pres">
      <dgm:prSet presAssocID="{8047BB79-5ABD-4A08-8413-A5FCA128A87A}" presName="sibTrans" presStyleLbl="sibTrans2D1" presStyleIdx="3" presStyleCnt="5"/>
      <dgm:spPr/>
      <dgm:t>
        <a:bodyPr/>
        <a:lstStyle/>
        <a:p>
          <a:endParaRPr lang="en-GB"/>
        </a:p>
      </dgm:t>
    </dgm:pt>
    <dgm:pt modelId="{7900905A-AD6B-4CB1-B6A9-DE08457043D7}" type="pres">
      <dgm:prSet presAssocID="{8047BB79-5ABD-4A08-8413-A5FCA128A87A}" presName="connectorText" presStyleLbl="sibTrans2D1" presStyleIdx="3" presStyleCnt="5"/>
      <dgm:spPr/>
      <dgm:t>
        <a:bodyPr/>
        <a:lstStyle/>
        <a:p>
          <a:endParaRPr lang="en-GB"/>
        </a:p>
      </dgm:t>
    </dgm:pt>
    <dgm:pt modelId="{D05EFB6E-DDBA-44EB-8745-B2B82E693EAC}" type="pres">
      <dgm:prSet presAssocID="{08E1AFF2-5C08-488C-AE8C-D658359D7C80}" presName="node" presStyleLbl="node1" presStyleIdx="4" presStyleCnt="6" custLinFactNeighborX="2096" custLinFactNeighborY="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4D8762-2746-483C-9B71-D349A97E4785}" type="pres">
      <dgm:prSet presAssocID="{BC411F78-BD99-4147-9ACA-0B4ECD71002D}" presName="sibTrans" presStyleLbl="sibTrans2D1" presStyleIdx="4" presStyleCnt="5"/>
      <dgm:spPr/>
      <dgm:t>
        <a:bodyPr/>
        <a:lstStyle/>
        <a:p>
          <a:endParaRPr lang="en-GB"/>
        </a:p>
      </dgm:t>
    </dgm:pt>
    <dgm:pt modelId="{E8EE9ABB-0989-431A-86F2-2D3FE07306F4}" type="pres">
      <dgm:prSet presAssocID="{BC411F78-BD99-4147-9ACA-0B4ECD71002D}" presName="connectorText" presStyleLbl="sibTrans2D1" presStyleIdx="4" presStyleCnt="5"/>
      <dgm:spPr/>
      <dgm:t>
        <a:bodyPr/>
        <a:lstStyle/>
        <a:p>
          <a:endParaRPr lang="en-GB"/>
        </a:p>
      </dgm:t>
    </dgm:pt>
    <dgm:pt modelId="{37FEE6D8-C7DC-4A77-BD6D-32DA8A33E4B7}" type="pres">
      <dgm:prSet presAssocID="{D305BBB3-5E15-4243-AA6F-BB4F45EEEC7E}" presName="node" presStyleLbl="node1" presStyleIdx="5" presStyleCnt="6" custLinFactY="-11695" custLinFactNeighborX="-69146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0A11D49-738B-4E06-A48B-AF76816176CD}" type="presOf" srcId="{7A3FB163-D4BC-4F6F-B601-473CBC6B0E3B}" destId="{6AA35E22-9E04-4D1D-864E-2B4617F286D5}" srcOrd="1" destOrd="0" presId="urn:microsoft.com/office/officeart/2005/8/layout/process1"/>
    <dgm:cxn modelId="{9957662A-7B64-4289-9DEA-C04D422FB2D8}" type="presOf" srcId="{DA308A3C-CB99-49D9-9D90-85FC7F2B3A83}" destId="{DCCF33DA-7794-4744-855C-1E0205A5D954}" srcOrd="0" destOrd="0" presId="urn:microsoft.com/office/officeart/2005/8/layout/process1"/>
    <dgm:cxn modelId="{65921195-99CC-4C79-A622-F2FF8AB16A5C}" type="presOf" srcId="{ED12CC7E-DC86-4985-A3BC-8B0D0D8E3E0A}" destId="{01662E29-6E56-43EE-BC35-114A915822D7}" srcOrd="0" destOrd="0" presId="urn:microsoft.com/office/officeart/2005/8/layout/process1"/>
    <dgm:cxn modelId="{2E109573-5EE8-44C5-A0AB-0808500DFBE6}" type="presOf" srcId="{08E1AFF2-5C08-488C-AE8C-D658359D7C80}" destId="{D05EFB6E-DDBA-44EB-8745-B2B82E693EAC}" srcOrd="0" destOrd="0" presId="urn:microsoft.com/office/officeart/2005/8/layout/process1"/>
    <dgm:cxn modelId="{D6F3646C-434E-4B12-92D9-3FCAB9596D37}" type="presOf" srcId="{420F5090-C64C-4F8D-9C65-78ADC7E11428}" destId="{DFF38374-7D71-47CC-8486-D03EE0DF7C74}" srcOrd="1" destOrd="0" presId="urn:microsoft.com/office/officeart/2005/8/layout/process1"/>
    <dgm:cxn modelId="{FA78D5CD-BFAC-45F5-B70C-EA8BDA2D3DAA}" type="presOf" srcId="{194BBCC3-4BA5-47E8-B60A-F52780DB2858}" destId="{C1F3E268-E58E-460B-81ED-E5F3F02D51CB}" srcOrd="0" destOrd="0" presId="urn:microsoft.com/office/officeart/2005/8/layout/process1"/>
    <dgm:cxn modelId="{25233710-8881-46E2-ACBD-7F6D67DC728B}" srcId="{86D1B314-D43E-4EE5-BB93-ABB2732E5816}" destId="{194BBCC3-4BA5-47E8-B60A-F52780DB2858}" srcOrd="1" destOrd="0" parTransId="{2B98784D-4682-4389-98D8-93B8E4153E05}" sibTransId="{ED12CC7E-DC86-4985-A3BC-8B0D0D8E3E0A}"/>
    <dgm:cxn modelId="{3723206C-4B2D-44EC-870E-5BF092D108AD}" srcId="{86D1B314-D43E-4EE5-BB93-ABB2732E5816}" destId="{FBC3CE8C-CD18-4BD9-9668-F5FC83E47C58}" srcOrd="2" destOrd="0" parTransId="{B8212AB8-E732-4024-8CB6-B0F580F78ED8}" sibTransId="{7A3FB163-D4BC-4F6F-B601-473CBC6B0E3B}"/>
    <dgm:cxn modelId="{76BDDF86-A46B-4319-8DDA-A710A1C3E2CA}" type="presOf" srcId="{BC411F78-BD99-4147-9ACA-0B4ECD71002D}" destId="{474D8762-2746-483C-9B71-D349A97E4785}" srcOrd="0" destOrd="0" presId="urn:microsoft.com/office/officeart/2005/8/layout/process1"/>
    <dgm:cxn modelId="{A9EEEAFA-360A-49C5-9854-F66E08A6E174}" srcId="{86D1B314-D43E-4EE5-BB93-ABB2732E5816}" destId="{DD8F7FE6-ADB6-44BB-B0E2-9D5950704C97}" srcOrd="3" destOrd="0" parTransId="{F8C692DA-DECA-4541-80A5-26452BAD0D1E}" sibTransId="{8047BB79-5ABD-4A08-8413-A5FCA128A87A}"/>
    <dgm:cxn modelId="{D44FF63D-6DA8-40F8-9EA1-6AFA8C7ECD82}" type="presOf" srcId="{D305BBB3-5E15-4243-AA6F-BB4F45EEEC7E}" destId="{37FEE6D8-C7DC-4A77-BD6D-32DA8A33E4B7}" srcOrd="0" destOrd="0" presId="urn:microsoft.com/office/officeart/2005/8/layout/process1"/>
    <dgm:cxn modelId="{F561BFF7-7905-4C18-9066-91F76EFD818D}" type="presOf" srcId="{86D1B314-D43E-4EE5-BB93-ABB2732E5816}" destId="{3EE09EB9-7DD7-44CE-82C0-EF5715815DBD}" srcOrd="0" destOrd="0" presId="urn:microsoft.com/office/officeart/2005/8/layout/process1"/>
    <dgm:cxn modelId="{3EFC420C-6F73-4D0D-B6B9-15B61C243CE9}" type="presOf" srcId="{FBC3CE8C-CD18-4BD9-9668-F5FC83E47C58}" destId="{EE24099C-4EE6-47E4-AB58-4BC98CF8C135}" srcOrd="0" destOrd="0" presId="urn:microsoft.com/office/officeart/2005/8/layout/process1"/>
    <dgm:cxn modelId="{364FB372-56B4-4059-B06C-5F4AE1DF2D59}" type="presOf" srcId="{8047BB79-5ABD-4A08-8413-A5FCA128A87A}" destId="{A86DEA69-C953-4726-8220-3D4AE8EE48D4}" srcOrd="0" destOrd="0" presId="urn:microsoft.com/office/officeart/2005/8/layout/process1"/>
    <dgm:cxn modelId="{C08438E2-4B7E-458F-A547-B09DE5CDE22B}" type="presOf" srcId="{DD8F7FE6-ADB6-44BB-B0E2-9D5950704C97}" destId="{511BE8DE-33B0-49C8-B174-6A6B3712AE3F}" srcOrd="0" destOrd="0" presId="urn:microsoft.com/office/officeart/2005/8/layout/process1"/>
    <dgm:cxn modelId="{3FBC17E5-5204-4C75-B31E-4D02816BC83E}" type="presOf" srcId="{420F5090-C64C-4F8D-9C65-78ADC7E11428}" destId="{8742B1CE-38C7-4AE5-B173-CDE6029B12ED}" srcOrd="0" destOrd="0" presId="urn:microsoft.com/office/officeart/2005/8/layout/process1"/>
    <dgm:cxn modelId="{02FF5A39-A22F-4E96-9FE1-6E6B482FE5EE}" type="presOf" srcId="{8047BB79-5ABD-4A08-8413-A5FCA128A87A}" destId="{7900905A-AD6B-4CB1-B6A9-DE08457043D7}" srcOrd="1" destOrd="0" presId="urn:microsoft.com/office/officeart/2005/8/layout/process1"/>
    <dgm:cxn modelId="{E840259B-1658-4893-BB33-E8754004329E}" type="presOf" srcId="{BC411F78-BD99-4147-9ACA-0B4ECD71002D}" destId="{E8EE9ABB-0989-431A-86F2-2D3FE07306F4}" srcOrd="1" destOrd="0" presId="urn:microsoft.com/office/officeart/2005/8/layout/process1"/>
    <dgm:cxn modelId="{218558D3-1722-4A40-AB36-F61CC854DBAF}" srcId="{86D1B314-D43E-4EE5-BB93-ABB2732E5816}" destId="{08E1AFF2-5C08-488C-AE8C-D658359D7C80}" srcOrd="4" destOrd="0" parTransId="{CDE31A32-10C6-4434-BB5A-A32608DA383B}" sibTransId="{BC411F78-BD99-4147-9ACA-0B4ECD71002D}"/>
    <dgm:cxn modelId="{B73BB81E-8584-4B26-8ED0-F23E9D37FD5B}" type="presOf" srcId="{7A3FB163-D4BC-4F6F-B601-473CBC6B0E3B}" destId="{4211CE01-9645-47ED-943C-6D83C4D51D57}" srcOrd="0" destOrd="0" presId="urn:microsoft.com/office/officeart/2005/8/layout/process1"/>
    <dgm:cxn modelId="{D00CFA8F-5241-4603-AAD3-1A3E0C7FBE87}" type="presOf" srcId="{ED12CC7E-DC86-4985-A3BC-8B0D0D8E3E0A}" destId="{A8FEDECE-9D73-407C-9613-0D099E6491AE}" srcOrd="1" destOrd="0" presId="urn:microsoft.com/office/officeart/2005/8/layout/process1"/>
    <dgm:cxn modelId="{EC1CF52B-CDD2-429A-BAF2-DB9A28D18DAD}" srcId="{86D1B314-D43E-4EE5-BB93-ABB2732E5816}" destId="{D305BBB3-5E15-4243-AA6F-BB4F45EEEC7E}" srcOrd="5" destOrd="0" parTransId="{A89CF537-B313-4A6F-9085-7294A09F6CA6}" sibTransId="{F61D4869-7821-4B4F-A2ED-97AD21A6193F}"/>
    <dgm:cxn modelId="{B8992729-022B-483F-A1CB-B25A79771467}" srcId="{86D1B314-D43E-4EE5-BB93-ABB2732E5816}" destId="{DA308A3C-CB99-49D9-9D90-85FC7F2B3A83}" srcOrd="0" destOrd="0" parTransId="{9B7E69E5-874C-4FD4-B7D6-B8CFCD2BB745}" sibTransId="{420F5090-C64C-4F8D-9C65-78ADC7E11428}"/>
    <dgm:cxn modelId="{EA286C82-C04F-45C8-8A01-79805CEE1B0C}" type="presParOf" srcId="{3EE09EB9-7DD7-44CE-82C0-EF5715815DBD}" destId="{DCCF33DA-7794-4744-855C-1E0205A5D954}" srcOrd="0" destOrd="0" presId="urn:microsoft.com/office/officeart/2005/8/layout/process1"/>
    <dgm:cxn modelId="{B39A40A4-AED0-48DE-8041-C28A761722A3}" type="presParOf" srcId="{3EE09EB9-7DD7-44CE-82C0-EF5715815DBD}" destId="{8742B1CE-38C7-4AE5-B173-CDE6029B12ED}" srcOrd="1" destOrd="0" presId="urn:microsoft.com/office/officeart/2005/8/layout/process1"/>
    <dgm:cxn modelId="{2DCBF315-86EB-4A18-9787-4619EF16C246}" type="presParOf" srcId="{8742B1CE-38C7-4AE5-B173-CDE6029B12ED}" destId="{DFF38374-7D71-47CC-8486-D03EE0DF7C74}" srcOrd="0" destOrd="0" presId="urn:microsoft.com/office/officeart/2005/8/layout/process1"/>
    <dgm:cxn modelId="{E7DD1C58-8793-49DB-97CB-A92B31BEC6A6}" type="presParOf" srcId="{3EE09EB9-7DD7-44CE-82C0-EF5715815DBD}" destId="{C1F3E268-E58E-460B-81ED-E5F3F02D51CB}" srcOrd="2" destOrd="0" presId="urn:microsoft.com/office/officeart/2005/8/layout/process1"/>
    <dgm:cxn modelId="{35FC4F8E-29FC-412E-82AA-2CE449237B97}" type="presParOf" srcId="{3EE09EB9-7DD7-44CE-82C0-EF5715815DBD}" destId="{01662E29-6E56-43EE-BC35-114A915822D7}" srcOrd="3" destOrd="0" presId="urn:microsoft.com/office/officeart/2005/8/layout/process1"/>
    <dgm:cxn modelId="{61D4DF7C-7758-4D29-BEBA-030D0DE1A762}" type="presParOf" srcId="{01662E29-6E56-43EE-BC35-114A915822D7}" destId="{A8FEDECE-9D73-407C-9613-0D099E6491AE}" srcOrd="0" destOrd="0" presId="urn:microsoft.com/office/officeart/2005/8/layout/process1"/>
    <dgm:cxn modelId="{3B8B09FC-4D2B-4B3C-9E11-A53098CF12B8}" type="presParOf" srcId="{3EE09EB9-7DD7-44CE-82C0-EF5715815DBD}" destId="{EE24099C-4EE6-47E4-AB58-4BC98CF8C135}" srcOrd="4" destOrd="0" presId="urn:microsoft.com/office/officeart/2005/8/layout/process1"/>
    <dgm:cxn modelId="{6FFAFDFC-FD44-406B-95D0-914A03C9D075}" type="presParOf" srcId="{3EE09EB9-7DD7-44CE-82C0-EF5715815DBD}" destId="{4211CE01-9645-47ED-943C-6D83C4D51D57}" srcOrd="5" destOrd="0" presId="urn:microsoft.com/office/officeart/2005/8/layout/process1"/>
    <dgm:cxn modelId="{F3D8D92C-3951-44C9-A729-18385DC1E3D0}" type="presParOf" srcId="{4211CE01-9645-47ED-943C-6D83C4D51D57}" destId="{6AA35E22-9E04-4D1D-864E-2B4617F286D5}" srcOrd="0" destOrd="0" presId="urn:microsoft.com/office/officeart/2005/8/layout/process1"/>
    <dgm:cxn modelId="{3E5C2F96-00F8-4330-88F8-475C43665346}" type="presParOf" srcId="{3EE09EB9-7DD7-44CE-82C0-EF5715815DBD}" destId="{511BE8DE-33B0-49C8-B174-6A6B3712AE3F}" srcOrd="6" destOrd="0" presId="urn:microsoft.com/office/officeart/2005/8/layout/process1"/>
    <dgm:cxn modelId="{4380940B-7ECE-4DF4-ACEC-76BCB1973738}" type="presParOf" srcId="{3EE09EB9-7DD7-44CE-82C0-EF5715815DBD}" destId="{A86DEA69-C953-4726-8220-3D4AE8EE48D4}" srcOrd="7" destOrd="0" presId="urn:microsoft.com/office/officeart/2005/8/layout/process1"/>
    <dgm:cxn modelId="{C10BD2A1-926B-4097-9B2B-ABA10088F8C7}" type="presParOf" srcId="{A86DEA69-C953-4726-8220-3D4AE8EE48D4}" destId="{7900905A-AD6B-4CB1-B6A9-DE08457043D7}" srcOrd="0" destOrd="0" presId="urn:microsoft.com/office/officeart/2005/8/layout/process1"/>
    <dgm:cxn modelId="{31313C3F-7AC6-4F56-AB79-A2FCFB4D1F5D}" type="presParOf" srcId="{3EE09EB9-7DD7-44CE-82C0-EF5715815DBD}" destId="{D05EFB6E-DDBA-44EB-8745-B2B82E693EAC}" srcOrd="8" destOrd="0" presId="urn:microsoft.com/office/officeart/2005/8/layout/process1"/>
    <dgm:cxn modelId="{0AB3BCA4-4B38-4941-BBFE-0D6C404A6E6A}" type="presParOf" srcId="{3EE09EB9-7DD7-44CE-82C0-EF5715815DBD}" destId="{474D8762-2746-483C-9B71-D349A97E4785}" srcOrd="9" destOrd="0" presId="urn:microsoft.com/office/officeart/2005/8/layout/process1"/>
    <dgm:cxn modelId="{427C57BC-93C3-4BA7-8608-3739BED418B6}" type="presParOf" srcId="{474D8762-2746-483C-9B71-D349A97E4785}" destId="{E8EE9ABB-0989-431A-86F2-2D3FE07306F4}" srcOrd="0" destOrd="0" presId="urn:microsoft.com/office/officeart/2005/8/layout/process1"/>
    <dgm:cxn modelId="{D9E6EB00-658B-4B12-BE05-2EFEE240ED98}" type="presParOf" srcId="{3EE09EB9-7DD7-44CE-82C0-EF5715815DBD}" destId="{37FEE6D8-C7DC-4A77-BD6D-32DA8A33E4B7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ECF1A-B00A-491C-9A70-0B15FCC4ACB0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6EBC3-5467-4E2B-A061-971DDD1549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25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Orange tickets are true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584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5604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of typical</a:t>
            </a:r>
            <a:r>
              <a:rPr lang="en-GB" baseline="0" dirty="0" smtClean="0"/>
              <a:t> primary research methods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54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of typical</a:t>
            </a:r>
            <a:r>
              <a:rPr lang="en-GB" baseline="0" dirty="0" smtClean="0"/>
              <a:t> primary research methods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623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138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Experimenter bias- when</a:t>
            </a:r>
            <a:r>
              <a:rPr lang="en-GB" baseline="0" dirty="0" smtClean="0"/>
              <a:t> participants give the answer they think the person carrying out the research wants to hear rather than their real feelings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983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</a:t>
            </a:r>
            <a:r>
              <a:rPr lang="en-GB" baseline="0" dirty="0" smtClean="0"/>
              <a:t> looking at how students can reword questions to make them more appropriate in primary research.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871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</a:t>
            </a:r>
            <a:r>
              <a:rPr lang="en-GB" baseline="0" dirty="0" smtClean="0"/>
              <a:t> discussion is this useful or is it a blob on a page?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520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Class discussion how statistics can be misrepresented using graphs and charts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8659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With</a:t>
            </a:r>
            <a:r>
              <a:rPr lang="en-GB" baseline="0" dirty="0" smtClean="0"/>
              <a:t> time restrictions students may be asked to write two or three questions rather than a full questionnaire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46EBC3-5467-4E2B-A061-971DDD15492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496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23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5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17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5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715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85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6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9476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07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2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090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26F6-F5E2-4EA0-920B-A905619E1CD2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682A-C65B-487F-AF2D-4853230D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1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Lesson 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Primary research methods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373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questions will you ask?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445208"/>
              </p:ext>
            </p:extLst>
          </p:nvPr>
        </p:nvGraphicFramePr>
        <p:xfrm>
          <a:off x="838200" y="1825625"/>
          <a:ext cx="10515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5257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Open Questions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Closed Questions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Participants are able to respond</a:t>
                      </a:r>
                      <a:r>
                        <a:rPr lang="en-GB" baseline="0" dirty="0" smtClean="0"/>
                        <a:t> in any way they wish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Participants are restricted in the way they can respond.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This is good because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The questions are less likely to lead participants and there is no indication</a:t>
                      </a:r>
                      <a:r>
                        <a:rPr lang="en-GB" baseline="0" dirty="0" smtClean="0"/>
                        <a:t> of the response anticipated.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Participants can give as much detail as they wish and may open up lines of enquiry not previously considered.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This is good because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It is easier to analyse data.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It is easier for</a:t>
                      </a:r>
                      <a:r>
                        <a:rPr lang="en-GB" baseline="0" dirty="0" smtClean="0"/>
                        <a:t> the participant to respond and so they are more likely to complete the questions in full.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There is less opportunity for misinterpretation of the question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This is bad because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Data is hard to analyse.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Participants may go off on a tangent and not answer</a:t>
                      </a:r>
                      <a:r>
                        <a:rPr lang="en-GB" baseline="0" dirty="0" smtClean="0"/>
                        <a:t> the question asked.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This is bad because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Participants are limited to what responses they can give and may not feel comfortable with the responses offered.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52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questions will you ask? Will they be good yes?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Look at the questions on the students sheet- What feedback would you give the author of the questions?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How could you change the questions to be more appropriate?</a:t>
            </a:r>
          </a:p>
        </p:txBody>
      </p:sp>
    </p:spTree>
    <p:extLst>
      <p:ext uri="{BB962C8B-B14F-4D97-AF65-F5344CB8AC3E}">
        <p14:creationId xmlns:p14="http://schemas.microsoft.com/office/powerpoint/2010/main" val="3280029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will the responses look like?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Closed questions responses options.</a:t>
            </a:r>
          </a:p>
          <a:p>
            <a:pPr lvl="1"/>
            <a:r>
              <a:rPr lang="en-GB" dirty="0" smtClean="0"/>
              <a:t>Yes/No</a:t>
            </a:r>
          </a:p>
          <a:p>
            <a:pPr lvl="1"/>
            <a:r>
              <a:rPr lang="en-GB" dirty="0" smtClean="0"/>
              <a:t>Multiple choice</a:t>
            </a:r>
          </a:p>
          <a:p>
            <a:pPr lvl="1"/>
            <a:r>
              <a:rPr lang="en-GB" dirty="0" smtClean="0"/>
              <a:t>Likert scale</a:t>
            </a:r>
          </a:p>
          <a:p>
            <a:pPr lvl="1"/>
            <a:r>
              <a:rPr lang="en-GB" dirty="0" smtClean="0"/>
              <a:t>Tick box (Can select more than one option)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117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pilot?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small scale replica of the intended research to identify areas for development.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3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will the information be presented?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Graphs, charts and images can be used to display information in an effective manner that is visually attractive and easy for the reader to interpret.</a:t>
            </a:r>
          </a:p>
          <a:p>
            <a:r>
              <a:rPr lang="en-GB" dirty="0" smtClean="0"/>
              <a:t>Keep graphs, charts and images to a minimum so it isn’t visual overload.</a:t>
            </a:r>
          </a:p>
          <a:p>
            <a:r>
              <a:rPr lang="en-GB" dirty="0" smtClean="0"/>
              <a:t>Aske yourself is it useful? What is it adding to my report? If you are not sure of the answer then do you need to include it?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292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100% of people said that they liked sales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4099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5912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50% of people asked said they likes sales in the 2</a:t>
            </a:r>
            <a:r>
              <a:rPr lang="en-GB" baseline="30000" dirty="0" smtClean="0"/>
              <a:t>nd</a:t>
            </a:r>
            <a:r>
              <a:rPr lang="en-GB" dirty="0" smtClean="0"/>
              <a:t> quarter.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2804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66629" y="3979296"/>
            <a:ext cx="3135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Is it still useful if you know that only 4 people were asked in total?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27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One last point to consider-</a:t>
            </a:r>
            <a:br>
              <a:rPr lang="en-GB" dirty="0" smtClean="0"/>
            </a:br>
            <a:r>
              <a:rPr lang="en-GB" dirty="0" smtClean="0"/>
              <a:t>Reliability, validity and bias.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en-US" sz="4400" b="1" dirty="0" smtClean="0"/>
              <a:t>Valid</a:t>
            </a:r>
            <a:r>
              <a:rPr lang="en-US" altLang="en-US" sz="4400" dirty="0" smtClean="0"/>
              <a:t>- Did you find out what you intended to measure?</a:t>
            </a:r>
            <a:endParaRPr lang="en-US" altLang="en-US" sz="4400" dirty="0"/>
          </a:p>
          <a:p>
            <a:r>
              <a:rPr lang="en-US" altLang="en-US" sz="4400" b="1" dirty="0" smtClean="0"/>
              <a:t>Reliable</a:t>
            </a:r>
            <a:r>
              <a:rPr lang="en-US" altLang="en-US" sz="4400" dirty="0" smtClean="0"/>
              <a:t>– would you get the same/ similar if you did the research again?</a:t>
            </a:r>
          </a:p>
          <a:p>
            <a:r>
              <a:rPr lang="en-US" altLang="en-US" sz="4400" b="1" dirty="0" smtClean="0"/>
              <a:t>Bias</a:t>
            </a:r>
            <a:r>
              <a:rPr lang="en-US" altLang="en-US" sz="4400" dirty="0" smtClean="0"/>
              <a:t>- </a:t>
            </a:r>
            <a:r>
              <a:rPr lang="en-GB" sz="4400" dirty="0" smtClean="0"/>
              <a:t>inclination </a:t>
            </a:r>
            <a:r>
              <a:rPr lang="en-GB" sz="4400" dirty="0"/>
              <a:t>or prejudice for or against one person or </a:t>
            </a:r>
            <a:r>
              <a:rPr lang="en-GB" sz="4400" dirty="0" smtClean="0"/>
              <a:t>group.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6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 to you….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groups of 4 you are to write a pilot questionnaire looking at one of the four topics below: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Shopping brand favourites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Sporting hero's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Social media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 smtClean="0"/>
              <a:t>Social issues in the local area</a:t>
            </a:r>
          </a:p>
          <a:p>
            <a:pPr marL="914400" lvl="1" indent="-45720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6564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Presenting data.</a:t>
            </a:r>
          </a:p>
          <a:p>
            <a:pPr lvl="1"/>
            <a:r>
              <a:rPr lang="en-GB" dirty="0" smtClean="0"/>
              <a:t>Once you have completed your pilot consider how this data would be presented, carry out some basic analysis.</a:t>
            </a:r>
          </a:p>
          <a:p>
            <a:pPr lvl="1"/>
            <a:endParaRPr lang="en-GB" dirty="0"/>
          </a:p>
          <a:p>
            <a:r>
              <a:rPr lang="en-GB" dirty="0" smtClean="0"/>
              <a:t>Evaluation of pilot.</a:t>
            </a:r>
          </a:p>
          <a:p>
            <a:pPr lvl="1"/>
            <a:r>
              <a:rPr lang="en-GB" dirty="0" smtClean="0"/>
              <a:t>What information did you find out that you didn’t expect?</a:t>
            </a:r>
          </a:p>
          <a:p>
            <a:pPr lvl="1"/>
            <a:r>
              <a:rPr lang="en-GB" dirty="0" smtClean="0"/>
              <a:t>What information did you fail to find out that you thought you would have?</a:t>
            </a:r>
          </a:p>
          <a:p>
            <a:pPr lvl="1"/>
            <a:r>
              <a:rPr lang="en-GB" dirty="0" smtClean="0"/>
              <a:t>What would you change to improve </a:t>
            </a:r>
            <a:r>
              <a:rPr lang="en-GB" smtClean="0"/>
              <a:t>this questionnaire?</a:t>
            </a:r>
            <a:endParaRPr lang="en-GB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43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1361"/>
          </a:xfrm>
        </p:spPr>
        <p:txBody>
          <a:bodyPr/>
          <a:lstStyle/>
          <a:p>
            <a:r>
              <a:rPr lang="en-GB" dirty="0" smtClean="0"/>
              <a:t>Which of the following statements are true about primary research?</a:t>
            </a:r>
            <a:endParaRPr lang="en-GB" dirty="0"/>
          </a:p>
        </p:txBody>
      </p:sp>
      <p:sp>
        <p:nvSpPr>
          <p:cNvPr id="4" name="Folded Corner 3"/>
          <p:cNvSpPr/>
          <p:nvPr/>
        </p:nvSpPr>
        <p:spPr>
          <a:xfrm>
            <a:off x="83820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Can be called desk research</a:t>
            </a:r>
            <a:endParaRPr lang="en-GB" dirty="0"/>
          </a:p>
        </p:txBody>
      </p:sp>
      <p:sp>
        <p:nvSpPr>
          <p:cNvPr id="5" name="Folded Corner 4"/>
          <p:cNvSpPr/>
          <p:nvPr/>
        </p:nvSpPr>
        <p:spPr>
          <a:xfrm>
            <a:off x="354169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less time consuming than secondary research</a:t>
            </a:r>
            <a:endParaRPr lang="en-GB" dirty="0"/>
          </a:p>
        </p:txBody>
      </p:sp>
      <p:sp>
        <p:nvSpPr>
          <p:cNvPr id="6" name="Folded Corner 5"/>
          <p:cNvSpPr/>
          <p:nvPr/>
        </p:nvSpPr>
        <p:spPr>
          <a:xfrm>
            <a:off x="1943638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open to bias</a:t>
            </a:r>
            <a:endParaRPr lang="en-GB" dirty="0"/>
          </a:p>
        </p:txBody>
      </p:sp>
      <p:sp>
        <p:nvSpPr>
          <p:cNvPr id="7" name="Folded Corner 6"/>
          <p:cNvSpPr/>
          <p:nvPr/>
        </p:nvSpPr>
        <p:spPr>
          <a:xfrm>
            <a:off x="4841384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up to date</a:t>
            </a:r>
            <a:endParaRPr lang="en-GB" dirty="0"/>
          </a:p>
        </p:txBody>
      </p:sp>
      <p:sp>
        <p:nvSpPr>
          <p:cNvPr id="8" name="Folded Corner 7"/>
          <p:cNvSpPr/>
          <p:nvPr/>
        </p:nvSpPr>
        <p:spPr>
          <a:xfrm>
            <a:off x="624518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original</a:t>
            </a:r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7739130" y="453121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task specific</a:t>
            </a:r>
            <a:endParaRPr lang="en-GB" dirty="0"/>
          </a:p>
        </p:txBody>
      </p:sp>
      <p:sp>
        <p:nvSpPr>
          <p:cNvPr id="10" name="Folded Corner 9"/>
          <p:cNvSpPr/>
          <p:nvPr/>
        </p:nvSpPr>
        <p:spPr>
          <a:xfrm>
            <a:off x="894867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always numerical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51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Ready to get started?</a:t>
            </a:r>
            <a:br>
              <a:rPr lang="en-GB" dirty="0" smtClean="0"/>
            </a:br>
            <a:r>
              <a:rPr lang="en-GB" dirty="0" smtClean="0"/>
              <a:t>Progress check.</a:t>
            </a:r>
            <a:endParaRPr lang="en-GB" dirty="0"/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089445"/>
              </p:ext>
            </p:extLst>
          </p:nvPr>
        </p:nvGraphicFramePr>
        <p:xfrm>
          <a:off x="6807200" y="2109180"/>
          <a:ext cx="4905827" cy="3928762"/>
        </p:xfrm>
        <a:graphic>
          <a:graphicData uri="http://schemas.openxmlformats.org/drawingml/2006/table">
            <a:tbl>
              <a:tblPr/>
              <a:tblGrid>
                <a:gridCol w="103387"/>
                <a:gridCol w="768043"/>
                <a:gridCol w="267778"/>
                <a:gridCol w="3766619"/>
              </a:tblGrid>
              <a:tr h="596776">
                <a:tc gridSpan="2"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ACROSS</a:t>
                      </a:r>
                      <a:br>
                        <a:rPr lang="en-GB" dirty="0">
                          <a:effectLst/>
                        </a:rPr>
                      </a:br>
                      <a:endParaRPr lang="en-GB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6873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A type of questions where responses are left to the individual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776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Did you find out what you wanted to find out?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96776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A set of questions asked to a a sample of people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5164"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/>
                      </a:r>
                      <a:br>
                        <a:rPr lang="en-GB">
                          <a:effectLst/>
                        </a:rPr>
                      </a:br>
                      <a:r>
                        <a:rPr lang="en-GB">
                          <a:effectLst/>
                        </a:rPr>
                        <a:t>DOWN</a:t>
                      </a:r>
                      <a:br>
                        <a:rPr lang="en-GB">
                          <a:effectLst/>
                        </a:rPr>
                      </a:br>
                      <a:endParaRPr lang="en-GB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46397">
                <a:tc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>
                          <a:effectLst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effectLst/>
                        </a:rPr>
                        <a:t>A small scale version of a potential study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6" name="Picture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1690689"/>
            <a:ext cx="5283200" cy="4448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2670" t="38839" r="54239" b="41122"/>
          <a:stretch/>
        </p:blipFill>
        <p:spPr>
          <a:xfrm>
            <a:off x="2380342" y="1233713"/>
            <a:ext cx="7347529" cy="358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21361"/>
          </a:xfrm>
        </p:spPr>
        <p:txBody>
          <a:bodyPr/>
          <a:lstStyle/>
          <a:p>
            <a:r>
              <a:rPr lang="en-GB" dirty="0" smtClean="0"/>
              <a:t>Which of the following statements are true about primary research?</a:t>
            </a:r>
            <a:endParaRPr lang="en-GB" dirty="0"/>
          </a:p>
        </p:txBody>
      </p:sp>
      <p:sp>
        <p:nvSpPr>
          <p:cNvPr id="4" name="Folded Corner 3"/>
          <p:cNvSpPr/>
          <p:nvPr/>
        </p:nvSpPr>
        <p:spPr>
          <a:xfrm>
            <a:off x="838201" y="266592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Can be called desk research</a:t>
            </a:r>
            <a:endParaRPr lang="en-GB" dirty="0"/>
          </a:p>
        </p:txBody>
      </p:sp>
      <p:sp>
        <p:nvSpPr>
          <p:cNvPr id="5" name="Folded Corner 4"/>
          <p:cNvSpPr/>
          <p:nvPr/>
        </p:nvSpPr>
        <p:spPr>
          <a:xfrm>
            <a:off x="354169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less time consuming than secondary research</a:t>
            </a:r>
            <a:endParaRPr lang="en-GB" dirty="0"/>
          </a:p>
        </p:txBody>
      </p:sp>
      <p:sp>
        <p:nvSpPr>
          <p:cNvPr id="6" name="Folded Corner 5"/>
          <p:cNvSpPr/>
          <p:nvPr/>
        </p:nvSpPr>
        <p:spPr>
          <a:xfrm>
            <a:off x="1943638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open to bias</a:t>
            </a:r>
            <a:endParaRPr lang="en-GB" dirty="0"/>
          </a:p>
        </p:txBody>
      </p:sp>
      <p:sp>
        <p:nvSpPr>
          <p:cNvPr id="7" name="Folded Corner 6"/>
          <p:cNvSpPr/>
          <p:nvPr/>
        </p:nvSpPr>
        <p:spPr>
          <a:xfrm>
            <a:off x="4841384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up to date</a:t>
            </a:r>
            <a:endParaRPr lang="en-GB" dirty="0"/>
          </a:p>
        </p:txBody>
      </p:sp>
      <p:sp>
        <p:nvSpPr>
          <p:cNvPr id="8" name="Folded Corner 7"/>
          <p:cNvSpPr/>
          <p:nvPr/>
        </p:nvSpPr>
        <p:spPr>
          <a:xfrm>
            <a:off x="6245181" y="266592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original</a:t>
            </a:r>
            <a:endParaRPr lang="en-GB" dirty="0"/>
          </a:p>
        </p:txBody>
      </p:sp>
      <p:sp>
        <p:nvSpPr>
          <p:cNvPr id="9" name="Folded Corner 8"/>
          <p:cNvSpPr/>
          <p:nvPr/>
        </p:nvSpPr>
        <p:spPr>
          <a:xfrm>
            <a:off x="7739130" y="4531218"/>
            <a:ext cx="1840606" cy="1481070"/>
          </a:xfrm>
          <a:prstGeom prst="foldedCorner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task specific</a:t>
            </a:r>
            <a:endParaRPr lang="en-GB" dirty="0"/>
          </a:p>
        </p:txBody>
      </p:sp>
      <p:sp>
        <p:nvSpPr>
          <p:cNvPr id="10" name="Folded Corner 9"/>
          <p:cNvSpPr/>
          <p:nvPr/>
        </p:nvSpPr>
        <p:spPr>
          <a:xfrm>
            <a:off x="8948671" y="2665928"/>
            <a:ext cx="1840606" cy="148107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 always numerical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251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Lesson objectives today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Identify typical primary research methods.</a:t>
            </a:r>
          </a:p>
          <a:p>
            <a:r>
              <a:rPr lang="en-GB" dirty="0" smtClean="0"/>
              <a:t>Consider the advantages and disadvantages of each method.</a:t>
            </a:r>
          </a:p>
          <a:p>
            <a:r>
              <a:rPr lang="en-GB" dirty="0" smtClean="0"/>
              <a:t>Consider the primary research process.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026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 primary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61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 primary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Questionnaire</a:t>
            </a:r>
          </a:p>
          <a:p>
            <a:r>
              <a:rPr lang="en-GB" dirty="0" smtClean="0"/>
              <a:t>Interviews</a:t>
            </a:r>
          </a:p>
          <a:p>
            <a:r>
              <a:rPr lang="en-GB" dirty="0" smtClean="0"/>
              <a:t>Observations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055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Planning your research.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11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9298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you need to find out?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your secondary research as a starting point- </a:t>
            </a:r>
          </a:p>
          <a:p>
            <a:pPr lvl="1"/>
            <a:r>
              <a:rPr lang="en-GB" dirty="0" smtClean="0"/>
              <a:t>Where are the gaps? Could your primary research fill these?</a:t>
            </a:r>
          </a:p>
          <a:p>
            <a:pPr lvl="1"/>
            <a:r>
              <a:rPr lang="en-GB" dirty="0" smtClean="0"/>
              <a:t>What scale is the secondary research on? Is this appropriate to your study? Do you want a more local view?</a:t>
            </a:r>
          </a:p>
          <a:p>
            <a:pPr lvl="1"/>
            <a:r>
              <a:rPr lang="en-GB" dirty="0" smtClean="0"/>
              <a:t>What other information would `complete` your work?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18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5004"/>
            <a:ext cx="10515600" cy="1325563"/>
          </a:xfrm>
        </p:spPr>
        <p:txBody>
          <a:bodyPr/>
          <a:lstStyle/>
          <a:p>
            <a:r>
              <a:rPr lang="en-GB" dirty="0" smtClean="0"/>
              <a:t>How will this research be delivered?</a:t>
            </a:r>
            <a:br>
              <a:rPr lang="en-GB" dirty="0" smtClean="0"/>
            </a:br>
            <a:r>
              <a:rPr lang="en-GB" dirty="0" smtClean="0"/>
              <a:t>Questionnaire, observation, interview?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857767"/>
              </p:ext>
            </p:extLst>
          </p:nvPr>
        </p:nvGraphicFramePr>
        <p:xfrm>
          <a:off x="694981" y="1419025"/>
          <a:ext cx="10515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228"/>
                <a:gridCol w="3735572"/>
                <a:gridCol w="3239386"/>
                <a:gridCol w="201841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Method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Good for….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 so good for….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Other 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Questionnaire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When you need to know “how many..”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When you need information</a:t>
                      </a:r>
                      <a:r>
                        <a:rPr lang="en-GB" baseline="0" dirty="0" smtClean="0"/>
                        <a:t> about a group  statistically.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Ideal for collecting numerical data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Can suffer</a:t>
                      </a:r>
                      <a:r>
                        <a:rPr lang="en-GB" baseline="0" dirty="0" smtClean="0"/>
                        <a:t> from experimenter bias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Sample must be significant.</a:t>
                      </a:r>
                    </a:p>
                    <a:p>
                      <a:r>
                        <a:rPr lang="en-GB" dirty="0" smtClean="0"/>
                        <a:t>Can</a:t>
                      </a:r>
                      <a:r>
                        <a:rPr lang="en-GB" baseline="0" dirty="0" smtClean="0"/>
                        <a:t> include Likert scales, open and closed questions.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Observation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When you want to observe naturally</a:t>
                      </a:r>
                      <a:r>
                        <a:rPr lang="en-GB" baseline="0" dirty="0" smtClean="0"/>
                        <a:t> occurring behaviours in natural environments.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Gathering</a:t>
                      </a:r>
                      <a:r>
                        <a:rPr lang="en-GB" baseline="0" dirty="0" smtClean="0"/>
                        <a:t> any more information other than what happened in that snapshot of time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Observer bias- what one person</a:t>
                      </a:r>
                      <a:r>
                        <a:rPr lang="en-GB" baseline="0" dirty="0" smtClean="0"/>
                        <a:t> interprets one way another may see in a very different light.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Interview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Recording</a:t>
                      </a:r>
                      <a:r>
                        <a:rPr lang="en-GB" baseline="0" dirty="0" smtClean="0"/>
                        <a:t> information from a</a:t>
                      </a:r>
                      <a:r>
                        <a:rPr lang="en-GB" dirty="0" smtClean="0"/>
                        <a:t> none frequent event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Small sample size means it can be hard to generalise</a:t>
                      </a:r>
                      <a:r>
                        <a:rPr lang="en-GB" baseline="0" dirty="0" smtClean="0"/>
                        <a:t> across a population.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Difficult to analyse data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Sample is small and may</a:t>
                      </a:r>
                      <a:r>
                        <a:rPr lang="en-GB" baseline="0" dirty="0" smtClean="0"/>
                        <a:t> give a skew or bias view.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67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491</TotalTime>
  <Words>1044</Words>
  <Application>Microsoft Office PowerPoint</Application>
  <PresentationFormat>Widescreen</PresentationFormat>
  <Paragraphs>153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Lesson 2</vt:lpstr>
      <vt:lpstr>Recap</vt:lpstr>
      <vt:lpstr>Recap</vt:lpstr>
      <vt:lpstr>Lesson objectives today</vt:lpstr>
      <vt:lpstr>Typical primary research methods</vt:lpstr>
      <vt:lpstr>Typical primary research methods</vt:lpstr>
      <vt:lpstr>Planning your research.</vt:lpstr>
      <vt:lpstr>What do you need to find out?</vt:lpstr>
      <vt:lpstr>How will this research be delivered? Questionnaire, observation, interview?</vt:lpstr>
      <vt:lpstr>What questions will you ask?</vt:lpstr>
      <vt:lpstr>What questions will you ask? Will they be good yes?</vt:lpstr>
      <vt:lpstr>What will the responses look like?</vt:lpstr>
      <vt:lpstr>What is a pilot?</vt:lpstr>
      <vt:lpstr>How will the information be presented?</vt:lpstr>
      <vt:lpstr>100% of people said that they liked sales</vt:lpstr>
      <vt:lpstr>50% of people asked said they likes sales in the 2nd quarter.</vt:lpstr>
      <vt:lpstr>One last point to consider- Reliability, validity and bias.</vt:lpstr>
      <vt:lpstr>Over to you….</vt:lpstr>
      <vt:lpstr>Task 2</vt:lpstr>
      <vt:lpstr>Ready to get started? Progress check.</vt:lpstr>
      <vt:lpstr>PowerPoint Presentation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2</dc:title>
  <dc:creator>Parkes T</dc:creator>
  <cp:lastModifiedBy>Parkes T</cp:lastModifiedBy>
  <cp:revision>25</cp:revision>
  <dcterms:created xsi:type="dcterms:W3CDTF">2016-03-15T21:34:45Z</dcterms:created>
  <dcterms:modified xsi:type="dcterms:W3CDTF">2016-03-17T11:25:58Z</dcterms:modified>
</cp:coreProperties>
</file>