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61" r:id="rId4"/>
    <p:sldId id="259" r:id="rId5"/>
    <p:sldId id="264" r:id="rId6"/>
    <p:sldId id="265" r:id="rId7"/>
    <p:sldId id="262" r:id="rId8"/>
    <p:sldId id="266" r:id="rId9"/>
    <p:sldId id="267" r:id="rId10"/>
    <p:sldId id="268" r:id="rId11"/>
    <p:sldId id="269" r:id="rId12"/>
    <p:sldId id="270" r:id="rId13"/>
    <p:sldId id="271" r:id="rId14"/>
    <p:sldId id="272" r:id="rId15"/>
    <p:sldId id="273" r:id="rId16"/>
    <p:sldId id="274"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2" d="100"/>
          <a:sy n="102" d="100"/>
        </p:scale>
        <p:origin x="270" y="12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987091BA-E8A8-4AF1-87DE-05D37D3864DA}" type="datetimeFigureOut">
              <a:rPr lang="en-GB" smtClean="0"/>
              <a:pPr/>
              <a:t>05/04/2017</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133E6FE7-3A5C-463E-84EB-3628351D954A}" type="slidenum">
              <a:rPr lang="en-GB" smtClean="0"/>
              <a:pPr/>
              <a:t>‹#›</a:t>
            </a:fld>
            <a:endParaRPr lang="en-GB"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87091BA-E8A8-4AF1-87DE-05D37D3864DA}" type="datetimeFigureOut">
              <a:rPr lang="en-GB" smtClean="0"/>
              <a:pPr/>
              <a:t>05/04/2017</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133E6FE7-3A5C-463E-84EB-3628351D954A}" type="slidenum">
              <a:rPr lang="en-GB" smtClean="0"/>
              <a:pPr/>
              <a:t>‹#›</a:t>
            </a:fld>
            <a:endParaRPr lang="en-GB"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87091BA-E8A8-4AF1-87DE-05D37D3864DA}" type="datetimeFigureOut">
              <a:rPr lang="en-GB" smtClean="0"/>
              <a:pPr/>
              <a:t>05/04/2017</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133E6FE7-3A5C-463E-84EB-3628351D954A}" type="slidenum">
              <a:rPr lang="en-GB" smtClean="0"/>
              <a:pPr/>
              <a:t>‹#›</a:t>
            </a:fld>
            <a:endParaRPr lang="en-GB"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87091BA-E8A8-4AF1-87DE-05D37D3864DA}" type="datetimeFigureOut">
              <a:rPr lang="en-GB" smtClean="0"/>
              <a:pPr/>
              <a:t>05/04/2017</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133E6FE7-3A5C-463E-84EB-3628351D954A}" type="slidenum">
              <a:rPr lang="en-GB" smtClean="0"/>
              <a:pPr/>
              <a:t>‹#›</a:t>
            </a:fld>
            <a:endParaRPr lang="en-GB"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87091BA-E8A8-4AF1-87DE-05D37D3864DA}" type="datetimeFigureOut">
              <a:rPr lang="en-GB" smtClean="0"/>
              <a:pPr/>
              <a:t>05/04/2017</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133E6FE7-3A5C-463E-84EB-3628351D954A}" type="slidenum">
              <a:rPr lang="en-GB" smtClean="0"/>
              <a:pPr/>
              <a:t>‹#›</a:t>
            </a:fld>
            <a:endParaRPr lang="en-GB"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987091BA-E8A8-4AF1-87DE-05D37D3864DA}" type="datetimeFigureOut">
              <a:rPr lang="en-GB" smtClean="0"/>
              <a:pPr/>
              <a:t>05/04/2017</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133E6FE7-3A5C-463E-84EB-3628351D954A}" type="slidenum">
              <a:rPr lang="en-GB" smtClean="0"/>
              <a:pPr/>
              <a:t>‹#›</a:t>
            </a:fld>
            <a:endParaRPr lang="en-GB"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987091BA-E8A8-4AF1-87DE-05D37D3864DA}" type="datetimeFigureOut">
              <a:rPr lang="en-GB" smtClean="0"/>
              <a:pPr/>
              <a:t>05/04/2017</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133E6FE7-3A5C-463E-84EB-3628351D954A}" type="slidenum">
              <a:rPr lang="en-GB" smtClean="0"/>
              <a:pPr/>
              <a:t>‹#›</a:t>
            </a:fld>
            <a:endParaRPr lang="en-GB"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987091BA-E8A8-4AF1-87DE-05D37D3864DA}" type="datetimeFigureOut">
              <a:rPr lang="en-GB" smtClean="0"/>
              <a:pPr/>
              <a:t>05/04/2017</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133E6FE7-3A5C-463E-84EB-3628351D954A}" type="slidenum">
              <a:rPr lang="en-GB" smtClean="0"/>
              <a:pPr/>
              <a:t>‹#›</a:t>
            </a:fld>
            <a:endParaRPr lang="en-GB"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7091BA-E8A8-4AF1-87DE-05D37D3864DA}" type="datetimeFigureOut">
              <a:rPr lang="en-GB" smtClean="0"/>
              <a:pPr/>
              <a:t>05/04/2017</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133E6FE7-3A5C-463E-84EB-3628351D954A}" type="slidenum">
              <a:rPr lang="en-GB" smtClean="0"/>
              <a:pPr/>
              <a:t>‹#›</a:t>
            </a:fld>
            <a:endParaRPr lang="en-GB"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87091BA-E8A8-4AF1-87DE-05D37D3864DA}" type="datetimeFigureOut">
              <a:rPr lang="en-GB" smtClean="0"/>
              <a:pPr/>
              <a:t>05/04/2017</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133E6FE7-3A5C-463E-84EB-3628351D954A}" type="slidenum">
              <a:rPr lang="en-GB" smtClean="0"/>
              <a:pPr/>
              <a:t>‹#›</a:t>
            </a:fld>
            <a:endParaRPr lang="en-GB"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87091BA-E8A8-4AF1-87DE-05D37D3864DA}" type="datetimeFigureOut">
              <a:rPr lang="en-GB" smtClean="0"/>
              <a:pPr/>
              <a:t>05/04/2017</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133E6FE7-3A5C-463E-84EB-3628351D954A}" type="slidenum">
              <a:rPr lang="en-GB" smtClean="0"/>
              <a:pPr/>
              <a:t>‹#›</a:t>
            </a:fld>
            <a:endParaRPr lang="en-GB"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FC000"/>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87091BA-E8A8-4AF1-87DE-05D37D3864DA}" type="datetimeFigureOut">
              <a:rPr lang="en-GB" smtClean="0"/>
              <a:pPr/>
              <a:t>05/04/2017</a:t>
            </a:fld>
            <a:endParaRPr lang="en-GB"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3E6FE7-3A5C-463E-84EB-3628351D954A}" type="slidenum">
              <a:rPr lang="en-GB" smtClean="0"/>
              <a:pPr/>
              <a:t>‹#›</a:t>
            </a:fld>
            <a:endParaRPr lang="en-GB"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89" y="188640"/>
            <a:ext cx="9121252" cy="6470576"/>
          </a:xfrm>
          <a:prstGeom prst="rect">
            <a:avLst/>
          </a:prstGeom>
        </p:spPr>
      </p:pic>
      <p:sp>
        <p:nvSpPr>
          <p:cNvPr id="3075" name="Rectangle 2"/>
          <p:cNvSpPr>
            <a:spLocks noChangeArrowheads="1"/>
          </p:cNvSpPr>
          <p:nvPr/>
        </p:nvSpPr>
        <p:spPr bwMode="auto">
          <a:xfrm>
            <a:off x="-17463" y="0"/>
            <a:ext cx="9144001" cy="830997"/>
          </a:xfrm>
          <a:prstGeom prst="rect">
            <a:avLst/>
          </a:prstGeom>
          <a:noFill/>
          <a:ln w="9525">
            <a:noFill/>
            <a:miter lim="800000"/>
            <a:headEnd/>
            <a:tailEnd/>
          </a:ln>
        </p:spPr>
        <p:txBody>
          <a:bodyPr>
            <a:spAutoFit/>
          </a:bodyPr>
          <a:lstStyle/>
          <a:p>
            <a:pPr algn="ctr"/>
            <a:r>
              <a:rPr lang="en-GB" altLang="en-US" sz="4800" dirty="0" smtClean="0">
                <a:solidFill>
                  <a:srgbClr val="FF0000"/>
                </a:solidFill>
                <a:latin typeface="Arial Black" pitchFamily="34" charset="0"/>
              </a:rPr>
              <a:t>Recovery of the Weimar</a:t>
            </a:r>
            <a:endParaRPr lang="en-GB" altLang="en-US" sz="4800" dirty="0">
              <a:solidFill>
                <a:schemeClr val="bg1"/>
              </a:solidFill>
            </a:endParaRPr>
          </a:p>
        </p:txBody>
      </p:sp>
      <p:sp>
        <p:nvSpPr>
          <p:cNvPr id="4" name="Rectangle 3"/>
          <p:cNvSpPr/>
          <p:nvPr/>
        </p:nvSpPr>
        <p:spPr>
          <a:xfrm>
            <a:off x="0" y="5157788"/>
            <a:ext cx="9144000" cy="707886"/>
          </a:xfrm>
          <a:prstGeom prst="rect">
            <a:avLst/>
          </a:prstGeom>
          <a:solidFill>
            <a:schemeClr val="tx1"/>
          </a:solidFill>
        </p:spPr>
        <p:txBody>
          <a:bodyP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GB" sz="4000" b="1" dirty="0" smtClean="0">
                <a:solidFill>
                  <a:srgbClr val="00B0F0"/>
                </a:solidFill>
                <a:latin typeface="Arial" pitchFamily="34" charset="0"/>
                <a:ea typeface="+mj-ea"/>
                <a:cs typeface="Arial" pitchFamily="34" charset="0"/>
              </a:rPr>
              <a:t>Recovery from Hyperinflation </a:t>
            </a:r>
            <a:endParaRPr lang="en-GB" sz="5400" dirty="0">
              <a:solidFill>
                <a:srgbClr val="FFC000"/>
              </a:solidFill>
              <a:latin typeface="Arial Black"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1400"/>
            <a:ext cx="8229600" cy="1143000"/>
          </a:xfrm>
        </p:spPr>
        <p:txBody>
          <a:bodyPr>
            <a:noAutofit/>
          </a:bodyPr>
          <a:lstStyle/>
          <a:p>
            <a:r>
              <a:rPr lang="en-GB" sz="6000" b="1" dirty="0" smtClean="0"/>
              <a:t>The Dawes Plan - Terms</a:t>
            </a:r>
            <a:endParaRPr lang="en-GB" sz="6000" b="1" dirty="0"/>
          </a:p>
        </p:txBody>
      </p:sp>
      <p:sp>
        <p:nvSpPr>
          <p:cNvPr id="3" name="Content Placeholder 2"/>
          <p:cNvSpPr>
            <a:spLocks noGrp="1"/>
          </p:cNvSpPr>
          <p:nvPr>
            <p:ph idx="1"/>
          </p:nvPr>
        </p:nvSpPr>
        <p:spPr>
          <a:xfrm>
            <a:off x="22816" y="971600"/>
            <a:ext cx="5328592" cy="3897560"/>
          </a:xfrm>
        </p:spPr>
        <p:txBody>
          <a:bodyPr>
            <a:normAutofit/>
          </a:bodyPr>
          <a:lstStyle/>
          <a:p>
            <a:r>
              <a:rPr lang="en-GB" sz="3000" dirty="0" smtClean="0"/>
              <a:t>The Ruhr area would be evacuated by Allied occupation troops.  This was carried out in 1925</a:t>
            </a:r>
          </a:p>
          <a:p>
            <a:r>
              <a:rPr lang="en-GB" sz="3000" dirty="0" smtClean="0"/>
              <a:t>The German </a:t>
            </a:r>
            <a:r>
              <a:rPr lang="en-GB" sz="3000" dirty="0" err="1"/>
              <a:t>R</a:t>
            </a:r>
            <a:r>
              <a:rPr lang="en-GB" sz="3000" dirty="0" err="1" smtClean="0"/>
              <a:t>eichsbank</a:t>
            </a:r>
            <a:r>
              <a:rPr lang="en-GB" sz="3000" dirty="0" smtClean="0"/>
              <a:t> would be reorganised under allied supervision</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40152" y="939935"/>
            <a:ext cx="2746648" cy="3414460"/>
          </a:xfrm>
          <a:prstGeom prst="rect">
            <a:avLst/>
          </a:prstGeom>
        </p:spPr>
      </p:pic>
      <p:sp>
        <p:nvSpPr>
          <p:cNvPr id="5" name="TextBox 4"/>
          <p:cNvSpPr txBox="1"/>
          <p:nvPr/>
        </p:nvSpPr>
        <p:spPr>
          <a:xfrm>
            <a:off x="-50151" y="4242445"/>
            <a:ext cx="8568952" cy="3539430"/>
          </a:xfrm>
          <a:prstGeom prst="rect">
            <a:avLst/>
          </a:prstGeom>
          <a:noFill/>
        </p:spPr>
        <p:txBody>
          <a:bodyPr wrap="square" rtlCol="0">
            <a:spAutoFit/>
          </a:bodyPr>
          <a:lstStyle/>
          <a:p>
            <a:pPr marL="457200" indent="-457200">
              <a:buFont typeface="Arial" panose="020B0604020202020204" pitchFamily="34" charset="0"/>
              <a:buChar char="•"/>
            </a:pPr>
            <a:r>
              <a:rPr lang="en-GB" sz="3200" dirty="0"/>
              <a:t>The USA </a:t>
            </a:r>
            <a:r>
              <a:rPr lang="en-GB" sz="3200" dirty="0" smtClean="0"/>
              <a:t>gave loans </a:t>
            </a:r>
            <a:r>
              <a:rPr lang="en-GB" sz="3200" dirty="0"/>
              <a:t>to Germany to help its economic </a:t>
            </a:r>
            <a:r>
              <a:rPr lang="en-GB" sz="3200" dirty="0" smtClean="0"/>
              <a:t>recovery starting with a loan of 800 million marks.</a:t>
            </a:r>
          </a:p>
          <a:p>
            <a:pPr marL="457200" indent="-457200">
              <a:buFont typeface="Arial" panose="020B0604020202020204" pitchFamily="34" charset="0"/>
              <a:buChar char="•"/>
            </a:pPr>
            <a:r>
              <a:rPr lang="en-GB" sz="3200" dirty="0" smtClean="0"/>
              <a:t>Over the next six years US companies and banks gave loans of nearly 3,000 million dollars.  </a:t>
            </a:r>
          </a:p>
          <a:p>
            <a:endParaRPr lang="en-GB" sz="3200" dirty="0"/>
          </a:p>
          <a:p>
            <a:endParaRPr lang="en-GB" sz="3200" dirty="0"/>
          </a:p>
        </p:txBody>
      </p:sp>
    </p:spTree>
    <p:extLst>
      <p:ext uri="{BB962C8B-B14F-4D97-AF65-F5344CB8AC3E}">
        <p14:creationId xmlns:p14="http://schemas.microsoft.com/office/powerpoint/2010/main" val="8686997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1400"/>
            <a:ext cx="8229600" cy="1143000"/>
          </a:xfrm>
        </p:spPr>
        <p:txBody>
          <a:bodyPr>
            <a:noAutofit/>
          </a:bodyPr>
          <a:lstStyle/>
          <a:p>
            <a:r>
              <a:rPr lang="en-GB" sz="6000" b="1" dirty="0" smtClean="0"/>
              <a:t>The Young Plan</a:t>
            </a:r>
            <a:endParaRPr lang="en-GB" sz="6000" b="1" dirty="0"/>
          </a:p>
        </p:txBody>
      </p:sp>
      <p:sp>
        <p:nvSpPr>
          <p:cNvPr id="3" name="Content Placeholder 2"/>
          <p:cNvSpPr>
            <a:spLocks noGrp="1"/>
          </p:cNvSpPr>
          <p:nvPr>
            <p:ph idx="1"/>
          </p:nvPr>
        </p:nvSpPr>
        <p:spPr>
          <a:xfrm>
            <a:off x="22816" y="971600"/>
            <a:ext cx="5328592" cy="5697760"/>
          </a:xfrm>
        </p:spPr>
        <p:txBody>
          <a:bodyPr>
            <a:normAutofit/>
          </a:bodyPr>
          <a:lstStyle/>
          <a:p>
            <a:r>
              <a:rPr lang="en-GB" dirty="0" smtClean="0"/>
              <a:t>Despite the Dawes Plan Germany still found it difficult to pay</a:t>
            </a:r>
          </a:p>
          <a:p>
            <a:r>
              <a:rPr lang="en-GB" dirty="0" smtClean="0"/>
              <a:t>In 1929 the Allied Reparations committee asked an American banker, Owen </a:t>
            </a:r>
            <a:r>
              <a:rPr lang="en-GB" dirty="0"/>
              <a:t>Y</a:t>
            </a:r>
            <a:r>
              <a:rPr lang="en-GB" dirty="0" smtClean="0"/>
              <a:t>oung, to investigate and he came up with a new plan for payments </a:t>
            </a:r>
            <a:endParaRPr lang="en-GB" dirty="0"/>
          </a:p>
        </p:txBody>
      </p:sp>
      <p:pic>
        <p:nvPicPr>
          <p:cNvPr id="1026" name="Picture 2" descr="Portrait of Owen D. You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25588" y="1412776"/>
            <a:ext cx="3406436" cy="47525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8599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1400"/>
            <a:ext cx="8229600" cy="1143000"/>
          </a:xfrm>
        </p:spPr>
        <p:txBody>
          <a:bodyPr>
            <a:noAutofit/>
          </a:bodyPr>
          <a:lstStyle/>
          <a:p>
            <a:r>
              <a:rPr lang="en-GB" sz="6000" b="1" dirty="0" smtClean="0"/>
              <a:t>The Young Plan</a:t>
            </a:r>
            <a:endParaRPr lang="en-GB" sz="6000" b="1" dirty="0"/>
          </a:p>
        </p:txBody>
      </p:sp>
      <p:sp>
        <p:nvSpPr>
          <p:cNvPr id="3" name="Content Placeholder 2"/>
          <p:cNvSpPr>
            <a:spLocks noGrp="1"/>
          </p:cNvSpPr>
          <p:nvPr>
            <p:ph idx="1"/>
          </p:nvPr>
        </p:nvSpPr>
        <p:spPr>
          <a:xfrm>
            <a:off x="22816" y="971600"/>
            <a:ext cx="5328592" cy="5697760"/>
          </a:xfrm>
        </p:spPr>
        <p:txBody>
          <a:bodyPr>
            <a:normAutofit/>
          </a:bodyPr>
          <a:lstStyle/>
          <a:p>
            <a:r>
              <a:rPr lang="en-GB" dirty="0" smtClean="0"/>
              <a:t>The reparations figure was reduced form £6,600 million to £1,850 million.</a:t>
            </a:r>
          </a:p>
          <a:p>
            <a:pPr marL="0" indent="0">
              <a:buNone/>
            </a:pPr>
            <a:endParaRPr lang="en-GB" dirty="0" smtClean="0"/>
          </a:p>
          <a:p>
            <a:r>
              <a:rPr lang="en-GB" dirty="0" smtClean="0"/>
              <a:t>The length of time Germany had to pay was extended to 59 years with payments at an average 2.05 billion marks per year.</a:t>
            </a:r>
            <a:endParaRPr lang="en-GB" dirty="0"/>
          </a:p>
        </p:txBody>
      </p:sp>
      <p:pic>
        <p:nvPicPr>
          <p:cNvPr id="1026" name="Picture 2" descr="Portrait of Owen D. You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25588" y="1412776"/>
            <a:ext cx="3406436" cy="47525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87515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0"/>
            <a:ext cx="8229600" cy="1143000"/>
          </a:xfrm>
        </p:spPr>
        <p:txBody>
          <a:bodyPr/>
          <a:lstStyle/>
          <a:p>
            <a:r>
              <a:rPr lang="en-GB" b="1" dirty="0" smtClean="0"/>
              <a:t>How successful was the recovery?</a:t>
            </a:r>
            <a:endParaRPr lang="en-GB" b="1" dirty="0"/>
          </a:p>
        </p:txBody>
      </p:sp>
      <p:sp>
        <p:nvSpPr>
          <p:cNvPr id="3" name="Content Placeholder 2"/>
          <p:cNvSpPr>
            <a:spLocks noGrp="1"/>
          </p:cNvSpPr>
          <p:nvPr>
            <p:ph idx="1"/>
          </p:nvPr>
        </p:nvSpPr>
        <p:spPr>
          <a:xfrm>
            <a:off x="467544" y="2780928"/>
            <a:ext cx="8229600" cy="4525963"/>
          </a:xfrm>
        </p:spPr>
        <p:txBody>
          <a:bodyPr>
            <a:normAutofit/>
          </a:bodyPr>
          <a:lstStyle/>
          <a:p>
            <a:r>
              <a:rPr lang="en-GB" dirty="0" smtClean="0"/>
              <a:t>The economy improved due to the loans from America</a:t>
            </a:r>
          </a:p>
          <a:p>
            <a:r>
              <a:rPr lang="en-GB" dirty="0" smtClean="0"/>
              <a:t>Public works provided new stadiums, apartment blocks and opera housed</a:t>
            </a:r>
          </a:p>
          <a:p>
            <a:r>
              <a:rPr lang="en-GB" dirty="0" smtClean="0"/>
              <a:t>Big businesses had been able to pay off its debts due to hyperinflation and benefitted from a period of industrial growth</a:t>
            </a:r>
          </a:p>
        </p:txBody>
      </p:sp>
      <p:sp>
        <p:nvSpPr>
          <p:cNvPr id="4" name="Rounded Rectangle 3"/>
          <p:cNvSpPr/>
          <p:nvPr/>
        </p:nvSpPr>
        <p:spPr>
          <a:xfrm>
            <a:off x="467544" y="980728"/>
            <a:ext cx="8301608" cy="1368152"/>
          </a:xfrm>
          <a:prstGeom prst="round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dirty="0" smtClean="0">
                <a:solidFill>
                  <a:schemeClr val="tx1"/>
                </a:solidFill>
              </a:rPr>
              <a:t>Arguments to suggest that the Weimar had recovered</a:t>
            </a:r>
            <a:endParaRPr lang="en-GB" sz="3600" dirty="0">
              <a:solidFill>
                <a:schemeClr val="tx1"/>
              </a:solidFill>
            </a:endParaRPr>
          </a:p>
        </p:txBody>
      </p:sp>
    </p:spTree>
    <p:extLst>
      <p:ext uri="{BB962C8B-B14F-4D97-AF65-F5344CB8AC3E}">
        <p14:creationId xmlns:p14="http://schemas.microsoft.com/office/powerpoint/2010/main" val="27726523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0"/>
            <a:ext cx="8229600" cy="1143000"/>
          </a:xfrm>
        </p:spPr>
        <p:txBody>
          <a:bodyPr/>
          <a:lstStyle/>
          <a:p>
            <a:r>
              <a:rPr lang="en-GB" b="1" dirty="0" smtClean="0"/>
              <a:t>How successful was the recovery?</a:t>
            </a:r>
            <a:endParaRPr lang="en-GB" b="1" dirty="0"/>
          </a:p>
        </p:txBody>
      </p:sp>
      <p:sp>
        <p:nvSpPr>
          <p:cNvPr id="3" name="Content Placeholder 2"/>
          <p:cNvSpPr>
            <a:spLocks noGrp="1"/>
          </p:cNvSpPr>
          <p:nvPr>
            <p:ph idx="1"/>
          </p:nvPr>
        </p:nvSpPr>
        <p:spPr>
          <a:xfrm>
            <a:off x="467544" y="2780928"/>
            <a:ext cx="8229600" cy="4525963"/>
          </a:xfrm>
        </p:spPr>
        <p:txBody>
          <a:bodyPr>
            <a:normAutofit/>
          </a:bodyPr>
          <a:lstStyle/>
          <a:p>
            <a:r>
              <a:rPr lang="en-GB" dirty="0" smtClean="0"/>
              <a:t>Many </a:t>
            </a:r>
            <a:r>
              <a:rPr lang="en-GB" dirty="0"/>
              <a:t>workers were better off during this period as wages increased </a:t>
            </a:r>
          </a:p>
          <a:p>
            <a:endParaRPr lang="en-GB" dirty="0" smtClean="0"/>
          </a:p>
          <a:p>
            <a:r>
              <a:rPr lang="en-GB" dirty="0" smtClean="0"/>
              <a:t>There were better relations with workers and employers, there were fewer strikes between 1924-29</a:t>
            </a:r>
          </a:p>
          <a:p>
            <a:endParaRPr lang="en-GB" dirty="0"/>
          </a:p>
        </p:txBody>
      </p:sp>
      <p:sp>
        <p:nvSpPr>
          <p:cNvPr id="4" name="Rounded Rectangle 3"/>
          <p:cNvSpPr/>
          <p:nvPr/>
        </p:nvSpPr>
        <p:spPr>
          <a:xfrm>
            <a:off x="467544" y="980728"/>
            <a:ext cx="8301608" cy="1368152"/>
          </a:xfrm>
          <a:prstGeom prst="round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dirty="0" smtClean="0">
                <a:solidFill>
                  <a:schemeClr val="tx1"/>
                </a:solidFill>
              </a:rPr>
              <a:t>Arguments to suggest that the Weimar had recovered</a:t>
            </a:r>
            <a:endParaRPr lang="en-GB" sz="3600" dirty="0">
              <a:solidFill>
                <a:schemeClr val="tx1"/>
              </a:solidFill>
            </a:endParaRPr>
          </a:p>
        </p:txBody>
      </p:sp>
    </p:spTree>
    <p:extLst>
      <p:ext uri="{BB962C8B-B14F-4D97-AF65-F5344CB8AC3E}">
        <p14:creationId xmlns:p14="http://schemas.microsoft.com/office/powerpoint/2010/main" val="30002207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0"/>
            <a:ext cx="8229600" cy="1143000"/>
          </a:xfrm>
        </p:spPr>
        <p:txBody>
          <a:bodyPr/>
          <a:lstStyle/>
          <a:p>
            <a:r>
              <a:rPr lang="en-GB" b="1" dirty="0" smtClean="0"/>
              <a:t>How successful was the recovery?</a:t>
            </a:r>
            <a:endParaRPr lang="en-GB" b="1" dirty="0"/>
          </a:p>
        </p:txBody>
      </p:sp>
      <p:sp>
        <p:nvSpPr>
          <p:cNvPr id="3" name="Content Placeholder 2"/>
          <p:cNvSpPr>
            <a:spLocks noGrp="1"/>
          </p:cNvSpPr>
          <p:nvPr>
            <p:ph idx="1"/>
          </p:nvPr>
        </p:nvSpPr>
        <p:spPr>
          <a:xfrm>
            <a:off x="467544" y="2780928"/>
            <a:ext cx="8229600" cy="4525963"/>
          </a:xfrm>
        </p:spPr>
        <p:txBody>
          <a:bodyPr>
            <a:normAutofit/>
          </a:bodyPr>
          <a:lstStyle/>
          <a:p>
            <a:r>
              <a:rPr lang="en-GB" dirty="0" smtClean="0"/>
              <a:t>Germany was over dependent on US loans</a:t>
            </a:r>
          </a:p>
          <a:p>
            <a:r>
              <a:rPr lang="en-GB" dirty="0" smtClean="0"/>
              <a:t>Farmers in Germany were experiencing problems throughout the 1920s and particularly after 1927</a:t>
            </a:r>
          </a:p>
          <a:p>
            <a:r>
              <a:rPr lang="en-GB" dirty="0" smtClean="0"/>
              <a:t>The economic recovery did not affect everyone equally.  The middle class never fully recovered from the </a:t>
            </a:r>
            <a:r>
              <a:rPr lang="en-GB" dirty="0" err="1" smtClean="0"/>
              <a:t>hyperinfaltion</a:t>
            </a:r>
            <a:endParaRPr lang="en-GB" dirty="0" smtClean="0"/>
          </a:p>
          <a:p>
            <a:endParaRPr lang="en-GB" dirty="0" smtClean="0"/>
          </a:p>
          <a:p>
            <a:endParaRPr lang="en-GB" dirty="0"/>
          </a:p>
        </p:txBody>
      </p:sp>
      <p:sp>
        <p:nvSpPr>
          <p:cNvPr id="4" name="Rounded Rectangle 3"/>
          <p:cNvSpPr/>
          <p:nvPr/>
        </p:nvSpPr>
        <p:spPr>
          <a:xfrm>
            <a:off x="467544" y="980728"/>
            <a:ext cx="8301608" cy="1368152"/>
          </a:xfrm>
          <a:prstGeom prst="round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dirty="0" smtClean="0">
                <a:solidFill>
                  <a:schemeClr val="tx1"/>
                </a:solidFill>
              </a:rPr>
              <a:t>Arguments to suggest that the Weimar had </a:t>
            </a:r>
            <a:r>
              <a:rPr lang="en-GB" sz="3600" b="1" dirty="0" smtClean="0">
                <a:solidFill>
                  <a:schemeClr val="tx1"/>
                </a:solidFill>
              </a:rPr>
              <a:t>NOT</a:t>
            </a:r>
            <a:r>
              <a:rPr lang="en-GB" sz="3600" dirty="0" smtClean="0">
                <a:solidFill>
                  <a:schemeClr val="tx1"/>
                </a:solidFill>
              </a:rPr>
              <a:t> recovered</a:t>
            </a:r>
            <a:endParaRPr lang="en-GB" sz="3600" dirty="0">
              <a:solidFill>
                <a:schemeClr val="tx1"/>
              </a:solidFill>
            </a:endParaRPr>
          </a:p>
        </p:txBody>
      </p:sp>
    </p:spTree>
    <p:extLst>
      <p:ext uri="{BB962C8B-B14F-4D97-AF65-F5344CB8AC3E}">
        <p14:creationId xmlns:p14="http://schemas.microsoft.com/office/powerpoint/2010/main" val="7536615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514350" y="214312"/>
            <a:ext cx="8115300" cy="6429375"/>
          </a:xfrm>
          <a:prstGeom prst="rect">
            <a:avLst/>
          </a:prstGeom>
        </p:spPr>
      </p:pic>
    </p:spTree>
    <p:extLst>
      <p:ext uri="{BB962C8B-B14F-4D97-AF65-F5344CB8AC3E}">
        <p14:creationId xmlns:p14="http://schemas.microsoft.com/office/powerpoint/2010/main" val="38106324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560" y="332656"/>
            <a:ext cx="7355160" cy="1143000"/>
          </a:xfrm>
        </p:spPr>
        <p:txBody>
          <a:bodyPr>
            <a:noAutofit/>
          </a:bodyPr>
          <a:lstStyle/>
          <a:p>
            <a:r>
              <a:rPr lang="en-GB" altLang="en-US" sz="5400" b="1" dirty="0" smtClean="0"/>
              <a:t>Learning Outcomes</a:t>
            </a:r>
            <a:r>
              <a:rPr lang="en-GB" altLang="en-US" sz="5400" b="1" dirty="0" smtClean="0">
                <a:solidFill>
                  <a:srgbClr val="5B0091"/>
                </a:solidFill>
              </a:rPr>
              <a:t/>
            </a:r>
            <a:br>
              <a:rPr lang="en-GB" altLang="en-US" sz="5400" b="1" dirty="0" smtClean="0">
                <a:solidFill>
                  <a:srgbClr val="5B0091"/>
                </a:solidFill>
              </a:rPr>
            </a:br>
            <a:endParaRPr lang="en-GB" sz="5400" b="1" dirty="0"/>
          </a:p>
        </p:txBody>
      </p:sp>
      <p:sp>
        <p:nvSpPr>
          <p:cNvPr id="3" name="Content Placeholder 2"/>
          <p:cNvSpPr>
            <a:spLocks noGrp="1"/>
          </p:cNvSpPr>
          <p:nvPr>
            <p:ph idx="1"/>
          </p:nvPr>
        </p:nvSpPr>
        <p:spPr>
          <a:xfrm>
            <a:off x="364322" y="904733"/>
            <a:ext cx="7128792" cy="4525963"/>
          </a:xfrm>
        </p:spPr>
        <p:txBody>
          <a:bodyPr/>
          <a:lstStyle/>
          <a:p>
            <a:pPr>
              <a:spcBef>
                <a:spcPct val="50000"/>
              </a:spcBef>
            </a:pPr>
            <a:r>
              <a:rPr lang="en-GB" altLang="en-US" sz="4400" dirty="0" smtClean="0"/>
              <a:t>To </a:t>
            </a:r>
            <a:r>
              <a:rPr lang="en-GB" altLang="en-US" sz="4400" dirty="0" smtClean="0"/>
              <a:t>investigate how the Weimar economy recovered following the hyperinflation of 1923</a:t>
            </a:r>
          </a:p>
          <a:p>
            <a:pPr>
              <a:spcBef>
                <a:spcPct val="50000"/>
              </a:spcBef>
            </a:pPr>
            <a:r>
              <a:rPr lang="en-GB" sz="4400" dirty="0" smtClean="0"/>
              <a:t>To consider the role of Gustav Stresemann </a:t>
            </a:r>
            <a:endParaRPr lang="en-GB" dirty="0"/>
          </a:p>
        </p:txBody>
      </p:sp>
      <p:sp>
        <p:nvSpPr>
          <p:cNvPr id="11266" name="AutoShape 2" descr="Image result for weimar republic"/>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dirty="0"/>
          </a:p>
        </p:txBody>
      </p:sp>
      <p:sp>
        <p:nvSpPr>
          <p:cNvPr id="11268" name="AutoShape 4" descr="Image result for weimar republic"/>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dirty="0"/>
          </a:p>
        </p:txBody>
      </p:sp>
      <p:sp>
        <p:nvSpPr>
          <p:cNvPr id="11270" name="AutoShape 6" descr="Image result for weimar republic"/>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84168" y="2924944"/>
            <a:ext cx="2520280" cy="3851105"/>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79512" y="116632"/>
            <a:ext cx="8820472" cy="6624736"/>
          </a:xfrm>
          <a:prstGeom prst="roundRect">
            <a:avLst/>
          </a:prstGeom>
          <a:solidFill>
            <a:schemeClr val="accent5">
              <a:lumMod val="20000"/>
              <a:lumOff val="80000"/>
            </a:schemeClr>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TextBox 3"/>
          <p:cNvSpPr txBox="1"/>
          <p:nvPr/>
        </p:nvSpPr>
        <p:spPr>
          <a:xfrm>
            <a:off x="755576" y="344150"/>
            <a:ext cx="7920880" cy="646331"/>
          </a:xfrm>
          <a:prstGeom prst="rect">
            <a:avLst/>
          </a:prstGeom>
          <a:noFill/>
        </p:spPr>
        <p:txBody>
          <a:bodyPr wrap="square" rtlCol="0">
            <a:spAutoFit/>
          </a:bodyPr>
          <a:lstStyle/>
          <a:p>
            <a:r>
              <a:rPr lang="en-GB" sz="3600" dirty="0" smtClean="0">
                <a:latin typeface="Aharoni" panose="02010803020104030203" pitchFamily="2" charset="-79"/>
                <a:cs typeface="Aharoni" panose="02010803020104030203" pitchFamily="2" charset="-79"/>
              </a:rPr>
              <a:t>Gustav Stresemann  1878 – 1929</a:t>
            </a:r>
          </a:p>
        </p:txBody>
      </p:sp>
      <p:sp>
        <p:nvSpPr>
          <p:cNvPr id="6" name="TextBox 5"/>
          <p:cNvSpPr txBox="1"/>
          <p:nvPr/>
        </p:nvSpPr>
        <p:spPr>
          <a:xfrm>
            <a:off x="532822" y="958342"/>
            <a:ext cx="5551346" cy="3416320"/>
          </a:xfrm>
          <a:prstGeom prst="rect">
            <a:avLst/>
          </a:prstGeom>
          <a:noFill/>
        </p:spPr>
        <p:txBody>
          <a:bodyPr wrap="square" rtlCol="0">
            <a:spAutoFit/>
          </a:bodyPr>
          <a:lstStyle/>
          <a:p>
            <a:pPr marL="342900" indent="-342900">
              <a:buFont typeface="Arial" panose="020B0604020202020204" pitchFamily="34" charset="0"/>
              <a:buChar char="•"/>
            </a:pPr>
            <a:r>
              <a:rPr lang="en-GB" sz="2400" dirty="0" smtClean="0"/>
              <a:t>Gustav Stresemann was born in Berlin on 1878</a:t>
            </a:r>
          </a:p>
          <a:p>
            <a:endParaRPr lang="en-GB" sz="2400" dirty="0" smtClean="0"/>
          </a:p>
          <a:p>
            <a:pPr marL="342900" indent="-342900">
              <a:buFont typeface="Arial" panose="020B0604020202020204" pitchFamily="34" charset="0"/>
              <a:buChar char="•"/>
            </a:pPr>
            <a:r>
              <a:rPr lang="en-GB" sz="2400" dirty="0" smtClean="0"/>
              <a:t>He became a Reichstag deputy in 1906</a:t>
            </a:r>
          </a:p>
          <a:p>
            <a:endParaRPr lang="en-GB" sz="2400" dirty="0" smtClean="0"/>
          </a:p>
          <a:p>
            <a:pPr marL="342900" indent="-342900">
              <a:buFont typeface="Arial" panose="020B0604020202020204" pitchFamily="34" charset="0"/>
              <a:buChar char="•"/>
            </a:pPr>
            <a:r>
              <a:rPr lang="en-GB" sz="2400" dirty="0" smtClean="0"/>
              <a:t>He was appointed leader of the National Liberal Party in 1917</a:t>
            </a:r>
          </a:p>
          <a:p>
            <a:endParaRPr lang="en-GB" sz="2400" dirty="0" smtClean="0"/>
          </a:p>
          <a:p>
            <a:endParaRPr lang="en-GB" sz="2400" dirty="0" smtClean="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56176" y="1124744"/>
            <a:ext cx="2636912" cy="2636912"/>
          </a:xfrm>
          <a:prstGeom prst="rect">
            <a:avLst/>
          </a:prstGeom>
        </p:spPr>
      </p:pic>
      <p:sp>
        <p:nvSpPr>
          <p:cNvPr id="8" name="TextBox 7"/>
          <p:cNvSpPr txBox="1"/>
          <p:nvPr/>
        </p:nvSpPr>
        <p:spPr>
          <a:xfrm>
            <a:off x="532822" y="3739044"/>
            <a:ext cx="8467162" cy="2954655"/>
          </a:xfrm>
          <a:prstGeom prst="rect">
            <a:avLst/>
          </a:prstGeom>
          <a:noFill/>
        </p:spPr>
        <p:txBody>
          <a:bodyPr wrap="square" rtlCol="0">
            <a:spAutoFit/>
          </a:bodyPr>
          <a:lstStyle/>
          <a:p>
            <a:pPr marL="342900" indent="-342900">
              <a:buFont typeface="Arial" panose="020B0604020202020204" pitchFamily="34" charset="0"/>
              <a:buChar char="•"/>
            </a:pPr>
            <a:r>
              <a:rPr lang="en-GB" sz="2400" dirty="0"/>
              <a:t>Appointed foreign secretary in 1923 until his death in 1929. Served as Chancellor from August to November 1923 during the invasion of the Ruhr</a:t>
            </a:r>
          </a:p>
          <a:p>
            <a:pPr marL="342900" indent="-342900">
              <a:buFont typeface="Arial" panose="020B0604020202020204" pitchFamily="34" charset="0"/>
              <a:buChar char="•"/>
            </a:pPr>
            <a:endParaRPr lang="en-GB" sz="2400" dirty="0" smtClean="0"/>
          </a:p>
          <a:p>
            <a:pPr marL="342900" indent="-342900">
              <a:buFont typeface="Arial" panose="020B0604020202020204" pitchFamily="34" charset="0"/>
              <a:buChar char="•"/>
            </a:pPr>
            <a:r>
              <a:rPr lang="en-GB" sz="2400" dirty="0" smtClean="0"/>
              <a:t>Died </a:t>
            </a:r>
            <a:r>
              <a:rPr lang="en-GB" sz="2400" dirty="0"/>
              <a:t>in October 1929, just before the Wall street crash and robbing, in many peoples opinion, Germanys last hope of maintaining democracy.</a:t>
            </a:r>
          </a:p>
          <a:p>
            <a:pPr marL="285750" indent="-285750">
              <a:buFont typeface="Arial" panose="020B0604020202020204" pitchFamily="34" charset="0"/>
              <a:buChar char="•"/>
            </a:pPr>
            <a:endParaRPr lang="en-GB"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764704"/>
            <a:ext cx="5400600" cy="3312368"/>
          </a:xfrm>
        </p:spPr>
        <p:txBody>
          <a:bodyPr>
            <a:normAutofit fontScale="92500" lnSpcReduction="10000"/>
          </a:bodyPr>
          <a:lstStyle/>
          <a:p>
            <a:pPr>
              <a:spcBef>
                <a:spcPct val="50000"/>
              </a:spcBef>
              <a:buFontTx/>
              <a:buChar char="•"/>
            </a:pPr>
            <a:r>
              <a:rPr lang="en-US" altLang="en-US" dirty="0"/>
              <a:t>Hyperinflation proved to many that the old mark was of no use. Germany needed a new currency. </a:t>
            </a:r>
          </a:p>
          <a:p>
            <a:pPr>
              <a:spcBef>
                <a:spcPct val="50000"/>
              </a:spcBef>
              <a:buFontTx/>
              <a:buChar char="•"/>
            </a:pPr>
            <a:r>
              <a:rPr lang="en-US" altLang="en-US" dirty="0"/>
              <a:t>In September 1923, Germany had a new chancellor, </a:t>
            </a:r>
            <a:r>
              <a:rPr lang="en-US" altLang="en-US" dirty="0" smtClean="0"/>
              <a:t>Gustav Stresemann</a:t>
            </a:r>
            <a:endParaRPr lang="en-US" altLang="en-US" dirty="0"/>
          </a:p>
          <a:p>
            <a:endParaRPr lang="en-GB" altLang="en-US" dirty="0" smtClean="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42054" y="764704"/>
            <a:ext cx="3384156" cy="4896544"/>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43808" y="3717032"/>
            <a:ext cx="2152650" cy="2809875"/>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7504" y="188640"/>
            <a:ext cx="8229600" cy="5472608"/>
          </a:xfrm>
        </p:spPr>
        <p:txBody>
          <a:bodyPr>
            <a:normAutofit/>
          </a:bodyPr>
          <a:lstStyle/>
          <a:p>
            <a:pPr>
              <a:spcBef>
                <a:spcPct val="50000"/>
              </a:spcBef>
              <a:buFontTx/>
              <a:buChar char="•"/>
            </a:pPr>
            <a:r>
              <a:rPr lang="en-GB" b="1" dirty="0"/>
              <a:t>Gustav Stresemann</a:t>
            </a:r>
            <a:r>
              <a:rPr lang="en-GB" dirty="0"/>
              <a:t> had been a nationalist, but he realised that something needed to be done to save Germany. </a:t>
            </a:r>
            <a:endParaRPr lang="en-GB" dirty="0" smtClean="0"/>
          </a:p>
          <a:p>
            <a:pPr>
              <a:spcBef>
                <a:spcPct val="50000"/>
              </a:spcBef>
              <a:buFontTx/>
              <a:buChar char="•"/>
            </a:pPr>
            <a:r>
              <a:rPr lang="en-GB" dirty="0" smtClean="0"/>
              <a:t>The </a:t>
            </a:r>
            <a:r>
              <a:rPr lang="en-GB" dirty="0"/>
              <a:t>most important thing he did in 1923 was to organise the </a:t>
            </a:r>
            <a:r>
              <a:rPr lang="en-GB" b="1" dirty="0"/>
              <a:t>Great Coalition</a:t>
            </a:r>
            <a:r>
              <a:rPr lang="en-GB" dirty="0"/>
              <a:t> of moderate, pro-democracy parties in the Reichstag. At last, Germany had a government that could make laws! </a:t>
            </a:r>
            <a:endParaRPr lang="en-GB" dirty="0" smtClean="0"/>
          </a:p>
          <a:p>
            <a:endParaRPr lang="en-GB" altLang="en-US" dirty="0" smtClean="0"/>
          </a:p>
        </p:txBody>
      </p:sp>
    </p:spTree>
    <p:extLst>
      <p:ext uri="{BB962C8B-B14F-4D97-AF65-F5344CB8AC3E}">
        <p14:creationId xmlns:p14="http://schemas.microsoft.com/office/powerpoint/2010/main" val="25073600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7504" y="188640"/>
            <a:ext cx="3600400" cy="5472608"/>
          </a:xfrm>
        </p:spPr>
        <p:txBody>
          <a:bodyPr>
            <a:normAutofit/>
          </a:bodyPr>
          <a:lstStyle/>
          <a:p>
            <a:pPr marL="0" indent="0">
              <a:spcBef>
                <a:spcPct val="50000"/>
              </a:spcBef>
              <a:buNone/>
            </a:pPr>
            <a:r>
              <a:rPr lang="en-GB" dirty="0" smtClean="0"/>
              <a:t>Under </a:t>
            </a:r>
            <a:r>
              <a:rPr lang="en-GB" dirty="0"/>
              <a:t>Stresemann's guidance, the government called off the strike, persuaded the French to leave the Ruhr and even got the rest of the world to allow Germany to </a:t>
            </a:r>
            <a:r>
              <a:rPr lang="en-GB" b="1" dirty="0"/>
              <a:t>join the League of Nations</a:t>
            </a:r>
            <a:r>
              <a:rPr lang="en-GB" dirty="0"/>
              <a:t> in 1926. </a:t>
            </a:r>
          </a:p>
          <a:p>
            <a:endParaRPr lang="en-GB" altLang="en-US" dirty="0" smtClean="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79912" y="332656"/>
            <a:ext cx="5221730" cy="5993904"/>
          </a:xfrm>
          <a:prstGeom prst="rect">
            <a:avLst/>
          </a:prstGeom>
        </p:spPr>
      </p:pic>
    </p:spTree>
    <p:extLst>
      <p:ext uri="{BB962C8B-B14F-4D97-AF65-F5344CB8AC3E}">
        <p14:creationId xmlns:p14="http://schemas.microsoft.com/office/powerpoint/2010/main" val="28669374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7504" y="188640"/>
            <a:ext cx="8229600" cy="5472608"/>
          </a:xfrm>
        </p:spPr>
        <p:txBody>
          <a:bodyPr>
            <a:normAutofit/>
          </a:bodyPr>
          <a:lstStyle/>
          <a:p>
            <a:pPr>
              <a:spcBef>
                <a:spcPct val="50000"/>
              </a:spcBef>
              <a:buFontTx/>
              <a:buChar char="•"/>
            </a:pPr>
            <a:r>
              <a:rPr lang="en-US" altLang="en-US" dirty="0" smtClean="0"/>
              <a:t>He </a:t>
            </a:r>
            <a:r>
              <a:rPr lang="en-US" altLang="en-US" dirty="0"/>
              <a:t>knew that this was the only common sense approach to a crisis. </a:t>
            </a:r>
          </a:p>
          <a:p>
            <a:pPr>
              <a:spcBef>
                <a:spcPct val="50000"/>
              </a:spcBef>
              <a:buFontTx/>
              <a:buChar char="•"/>
            </a:pPr>
            <a:r>
              <a:rPr lang="en-US" altLang="en-US" dirty="0"/>
              <a:t>The mark was replaced with the new </a:t>
            </a:r>
            <a:r>
              <a:rPr lang="en-US" altLang="en-US" dirty="0" err="1" smtClean="0"/>
              <a:t>Rentenmark</a:t>
            </a:r>
            <a:r>
              <a:rPr lang="en-US" altLang="en-US" dirty="0"/>
              <a:t>.</a:t>
            </a:r>
            <a:r>
              <a:rPr lang="en-US" altLang="en-US" dirty="0" smtClean="0"/>
              <a:t> This was issued in limited amounts and gradually restored confidence in the German currency.</a:t>
            </a:r>
          </a:p>
          <a:p>
            <a:pPr>
              <a:spcBef>
                <a:spcPct val="50000"/>
              </a:spcBef>
              <a:buFontTx/>
              <a:buChar char="•"/>
            </a:pPr>
            <a:r>
              <a:rPr lang="en-US" altLang="en-US" dirty="0" smtClean="0"/>
              <a:t>In the following year the </a:t>
            </a:r>
            <a:r>
              <a:rPr lang="en-US" altLang="en-US" dirty="0" err="1" smtClean="0"/>
              <a:t>Rentenmark</a:t>
            </a:r>
            <a:r>
              <a:rPr lang="en-US" altLang="en-US" dirty="0" smtClean="0"/>
              <a:t> was converted into </a:t>
            </a:r>
            <a:r>
              <a:rPr lang="en-US" altLang="en-US" dirty="0" err="1" smtClean="0"/>
              <a:t>Reichsmark</a:t>
            </a:r>
            <a:r>
              <a:rPr lang="en-US" altLang="en-US" dirty="0" smtClean="0"/>
              <a:t>, a new currency backed by god reserves</a:t>
            </a:r>
            <a:endParaRPr lang="en-US" altLang="en-US" dirty="0"/>
          </a:p>
          <a:p>
            <a:endParaRPr lang="en-GB" altLang="en-US" dirty="0" smtClean="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60032" y="4797152"/>
            <a:ext cx="3240360" cy="2160240"/>
          </a:xfrm>
          <a:prstGeom prst="rect">
            <a:avLst/>
          </a:prstGeom>
        </p:spPr>
      </p:pic>
    </p:spTree>
    <p:extLst>
      <p:ext uri="{BB962C8B-B14F-4D97-AF65-F5344CB8AC3E}">
        <p14:creationId xmlns:p14="http://schemas.microsoft.com/office/powerpoint/2010/main" val="30616151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1400"/>
            <a:ext cx="8229600" cy="1143000"/>
          </a:xfrm>
        </p:spPr>
        <p:txBody>
          <a:bodyPr>
            <a:noAutofit/>
          </a:bodyPr>
          <a:lstStyle/>
          <a:p>
            <a:r>
              <a:rPr lang="en-GB" sz="6000" b="1" dirty="0" smtClean="0"/>
              <a:t>The Dawes Plan</a:t>
            </a:r>
            <a:endParaRPr lang="en-GB" sz="6000" b="1" dirty="0"/>
          </a:p>
        </p:txBody>
      </p:sp>
      <p:sp>
        <p:nvSpPr>
          <p:cNvPr id="3" name="Content Placeholder 2"/>
          <p:cNvSpPr>
            <a:spLocks noGrp="1"/>
          </p:cNvSpPr>
          <p:nvPr>
            <p:ph idx="1"/>
          </p:nvPr>
        </p:nvSpPr>
        <p:spPr>
          <a:xfrm>
            <a:off x="22816" y="971600"/>
            <a:ext cx="5328592" cy="5697760"/>
          </a:xfrm>
        </p:spPr>
        <p:txBody>
          <a:bodyPr>
            <a:normAutofit lnSpcReduction="10000"/>
          </a:bodyPr>
          <a:lstStyle/>
          <a:p>
            <a:r>
              <a:rPr lang="en-GB" dirty="0" smtClean="0"/>
              <a:t>Stresemann realised that Germany could not afford the reparations payments and persuaded the French, British and Americans to change the payment terms through Dawes Plan ,which was agreed in august 1924.</a:t>
            </a:r>
          </a:p>
          <a:p>
            <a:r>
              <a:rPr lang="en-GB" dirty="0"/>
              <a:t>I</a:t>
            </a:r>
            <a:r>
              <a:rPr lang="en-GB" dirty="0" smtClean="0"/>
              <a:t>t was named after the US vice-president Charles </a:t>
            </a:r>
            <a:r>
              <a:rPr lang="en-GB" dirty="0"/>
              <a:t>D</a:t>
            </a:r>
            <a:r>
              <a:rPr lang="en-GB" dirty="0" smtClean="0"/>
              <a:t>awes, who played a leading role in setting up the plan.</a:t>
            </a:r>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62635" y="1340768"/>
            <a:ext cx="3238500" cy="4025900"/>
          </a:xfrm>
          <a:prstGeom prst="rect">
            <a:avLst/>
          </a:prstGeom>
        </p:spPr>
      </p:pic>
    </p:spTree>
    <p:extLst>
      <p:ext uri="{BB962C8B-B14F-4D97-AF65-F5344CB8AC3E}">
        <p14:creationId xmlns:p14="http://schemas.microsoft.com/office/powerpoint/2010/main" val="4046593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1400"/>
            <a:ext cx="8229600" cy="1143000"/>
          </a:xfrm>
        </p:spPr>
        <p:txBody>
          <a:bodyPr>
            <a:noAutofit/>
          </a:bodyPr>
          <a:lstStyle/>
          <a:p>
            <a:r>
              <a:rPr lang="en-GB" sz="6000" b="1" dirty="0" smtClean="0"/>
              <a:t>The Dawes Plan - Terms</a:t>
            </a:r>
            <a:endParaRPr lang="en-GB" sz="6000" b="1" dirty="0"/>
          </a:p>
        </p:txBody>
      </p:sp>
      <p:sp>
        <p:nvSpPr>
          <p:cNvPr id="3" name="Content Placeholder 2"/>
          <p:cNvSpPr>
            <a:spLocks noGrp="1"/>
          </p:cNvSpPr>
          <p:nvPr>
            <p:ph idx="1"/>
          </p:nvPr>
        </p:nvSpPr>
        <p:spPr>
          <a:xfrm>
            <a:off x="22816" y="971600"/>
            <a:ext cx="5328592" cy="5697760"/>
          </a:xfrm>
        </p:spPr>
        <p:txBody>
          <a:bodyPr>
            <a:normAutofit/>
          </a:bodyPr>
          <a:lstStyle/>
          <a:p>
            <a:r>
              <a:rPr lang="en-GB" dirty="0" smtClean="0"/>
              <a:t>Reparations payments would begin at 1 billion marks for the first year and would increase over a period of four years to 2.5 billion marks per year.</a:t>
            </a:r>
          </a:p>
          <a:p>
            <a:r>
              <a:rPr lang="en-GB" dirty="0" smtClean="0"/>
              <a:t>These payments were far more sensible and manageable and were based on Germanys capacity to pay.</a:t>
            </a:r>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62635" y="1340768"/>
            <a:ext cx="3238500" cy="4025900"/>
          </a:xfrm>
          <a:prstGeom prst="rect">
            <a:avLst/>
          </a:prstGeom>
        </p:spPr>
      </p:pic>
    </p:spTree>
    <p:extLst>
      <p:ext uri="{BB962C8B-B14F-4D97-AF65-F5344CB8AC3E}">
        <p14:creationId xmlns:p14="http://schemas.microsoft.com/office/powerpoint/2010/main" val="142461817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106</TotalTime>
  <Words>695</Words>
  <Application>Microsoft Office PowerPoint</Application>
  <PresentationFormat>On-screen Show (4:3)</PresentationFormat>
  <Paragraphs>55</Paragraphs>
  <Slides>16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Aharoni</vt:lpstr>
      <vt:lpstr>Arial</vt:lpstr>
      <vt:lpstr>Arial Black</vt:lpstr>
      <vt:lpstr>Calibri</vt:lpstr>
      <vt:lpstr>Office Theme</vt:lpstr>
      <vt:lpstr>PowerPoint Presentation</vt:lpstr>
      <vt:lpstr>Learning Outcomes </vt:lpstr>
      <vt:lpstr>PowerPoint Presentation</vt:lpstr>
      <vt:lpstr>PowerPoint Presentation</vt:lpstr>
      <vt:lpstr>PowerPoint Presentation</vt:lpstr>
      <vt:lpstr>PowerPoint Presentation</vt:lpstr>
      <vt:lpstr>PowerPoint Presentation</vt:lpstr>
      <vt:lpstr>The Dawes Plan</vt:lpstr>
      <vt:lpstr>The Dawes Plan - Terms</vt:lpstr>
      <vt:lpstr>The Dawes Plan - Terms</vt:lpstr>
      <vt:lpstr>The Young Plan</vt:lpstr>
      <vt:lpstr>The Young Plan</vt:lpstr>
      <vt:lpstr>How successful was the recovery?</vt:lpstr>
      <vt:lpstr>How successful was the recovery?</vt:lpstr>
      <vt:lpstr>How successful was the recovery?</vt:lpstr>
      <vt:lpstr>PowerPoint Presentation</vt:lpstr>
    </vt:vector>
  </TitlesOfParts>
  <Company>Flintshire County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ict</dc:creator>
  <cp:lastModifiedBy>ICT</cp:lastModifiedBy>
  <cp:revision>29</cp:revision>
  <dcterms:created xsi:type="dcterms:W3CDTF">2017-03-31T07:54:49Z</dcterms:created>
  <dcterms:modified xsi:type="dcterms:W3CDTF">2017-04-05T10:50:05Z</dcterms:modified>
</cp:coreProperties>
</file>