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9" r:id="rId3"/>
    <p:sldId id="258" r:id="rId4"/>
    <p:sldId id="257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6" autoAdjust="0"/>
    <p:restoredTop sz="78169" autoAdjust="0"/>
  </p:normalViewPr>
  <p:slideViewPr>
    <p:cSldViewPr snapToGrid="0">
      <p:cViewPr varScale="1">
        <p:scale>
          <a:sx n="58" d="100"/>
          <a:sy n="58" d="100"/>
        </p:scale>
        <p:origin x="-978" y="-7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1920" y="72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E8CFC1-FE1C-45D8-84F9-16179F085A2F}" type="datetimeFigureOut">
              <a:rPr lang="en-GB" smtClean="0"/>
              <a:pPr/>
              <a:t>07/04/2016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C0551E-5716-4D54-92D8-2033F0543B3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600371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y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C0551E-5716-4D54-92D8-2033F0543B3F}" type="slidenum">
              <a:rPr lang="en-GB" smtClean="0"/>
              <a:pPr/>
              <a:t>1</a:t>
            </a:fld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y-GB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Mae gwybod manteision ac anfanteision y gwahanol fathau o waith ymchwil a data yn bwysig ond mae deall yr effeithiau a gânt ar yr ymchwil a'r data yn fwy arwyddocaol, a bydd yn helpu myfyrwyr roi cyfrif amdanynt.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C0551E-5716-4D54-92D8-2033F0543B3F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92902503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1- </a:t>
            </a:r>
            <a:r>
              <a:rPr lang="en-GB" dirty="0" smtClean="0"/>
              <a:t> </a:t>
            </a:r>
            <a:r>
              <a:rPr lang="cy-GB" noProof="0" dirty="0" smtClean="0"/>
              <a:t>Gwir</a:t>
            </a:r>
            <a:r>
              <a:rPr lang="cy-GB" baseline="0" noProof="0" dirty="0" smtClean="0"/>
              <a:t> </a:t>
            </a:r>
            <a:r>
              <a:rPr lang="cy-GB" noProof="0" dirty="0" smtClean="0"/>
              <a:t>– fodd bynnag gall peth ymchwil eilaidd fod yn gyfredol – dim ond gwirio sydd angen ei wneud.</a:t>
            </a:r>
          </a:p>
          <a:p>
            <a:r>
              <a:rPr lang="cy-GB" noProof="0" dirty="0" smtClean="0"/>
              <a:t>2-  Gwir – sampl bach</a:t>
            </a:r>
            <a:r>
              <a:rPr lang="cy-GB" baseline="0" noProof="0" dirty="0" smtClean="0"/>
              <a:t> a gwybodaeth yn benodol i unigolyn.</a:t>
            </a:r>
          </a:p>
          <a:p>
            <a:r>
              <a:rPr lang="cy-GB" baseline="0" noProof="0" dirty="0" smtClean="0"/>
              <a:t>3- Na – gall ymchwil eilaidd fod yn unrhyw wybodaeth sy’n bodoli eisoes, fel llyfrau neu gylchgronau.</a:t>
            </a:r>
          </a:p>
          <a:p>
            <a:r>
              <a:rPr lang="cy-GB" baseline="0" noProof="0" dirty="0" smtClean="0"/>
              <a:t>4- Na – gall peth ymchwil cynradd fod ar raddfa fawr, ond mae hyn yn cael ei wrthbwyso gan yr amser sydd ei angen i’w gwblhau.</a:t>
            </a:r>
            <a:endParaRPr lang="cy-GB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C0551E-5716-4D54-92D8-2033F0543B3F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59012836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1- </a:t>
            </a:r>
            <a:r>
              <a:rPr lang="cy-GB" noProof="0" dirty="0" smtClean="0"/>
              <a:t>Data Ansoddol</a:t>
            </a:r>
          </a:p>
          <a:p>
            <a:r>
              <a:rPr lang="cy-GB" noProof="0" dirty="0" smtClean="0"/>
              <a:t>2- Ymchwil cynradd</a:t>
            </a:r>
            <a:endParaRPr lang="cy-GB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C0551E-5716-4D54-92D8-2033F0543B3F}" type="slidenum">
              <a:rPr lang="en-GB" smtClean="0"/>
              <a:pPr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71617107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y-GB" noProof="0" dirty="0" smtClean="0"/>
              <a:t>Weithiau’n cael ei alw’n ‘Ymchwilio Pen Desg’ = Ymchwil eilaidd</a:t>
            </a:r>
            <a:endParaRPr lang="cy-GB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C0551E-5716-4D54-92D8-2033F0543B3F}" type="slidenum">
              <a:rPr lang="en-GB" smtClean="0"/>
              <a:pPr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41410965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y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C0551E-5716-4D54-92D8-2033F0543B3F}" type="slidenum">
              <a:rPr lang="en-GB" smtClean="0"/>
              <a:pPr/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y-GB" sz="1200" kern="1200" noProof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Myfyrwyr i ddefnyddio'r term ar yr ochr dde i ysgrifennu eu diffiniad eu hunain o ymchwil cynradd fel dosbarth.</a:t>
            </a:r>
            <a:endParaRPr lang="cy-GB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C0551E-5716-4D54-92D8-2033F0543B3F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2265295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y-GB" sz="1200" kern="1200" noProof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Myfyrwyr i ddefnyddio'r term ar yr ochr dde i ysgrifennu eu diffiniad eu hunain o ymchwil eilaidd fel dosbarth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C0551E-5716-4D54-92D8-2033F0543B3F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8120699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y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C0551E-5716-4D54-92D8-2033F0543B3F}" type="slidenum">
              <a:rPr lang="en-GB" smtClean="0"/>
              <a:pPr/>
              <a:t>5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y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C0551E-5716-4D54-92D8-2033F0543B3F}" type="slidenum">
              <a:rPr lang="en-GB" smtClean="0"/>
              <a:pPr/>
              <a:t>6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y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C0551E-5716-4D54-92D8-2033F0543B3F}" type="slidenum">
              <a:rPr lang="en-GB" smtClean="0"/>
              <a:pPr/>
              <a:t>7</a:t>
            </a:fld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y-GB" noProof="0" dirty="0" smtClean="0"/>
              <a:t>Y ddolen isod yn esbonio </a:t>
            </a:r>
            <a:r>
              <a:rPr lang="cy-GB" baseline="0" noProof="0" dirty="0" smtClean="0"/>
              <a:t>Data Meintiol:</a:t>
            </a:r>
            <a:endParaRPr lang="cy-GB" noProof="0" dirty="0" smtClean="0"/>
          </a:p>
          <a:p>
            <a:r>
              <a:rPr lang="en-GB" dirty="0" smtClean="0"/>
              <a:t>http</a:t>
            </a:r>
            <a:r>
              <a:rPr lang="en-GB" dirty="0" smtClean="0"/>
              <a:t>://</a:t>
            </a:r>
            <a:r>
              <a:rPr lang="en-GB" dirty="0" smtClean="0"/>
              <a:t>study.com/academy/Gwers/what-is-quantitative-data.html</a:t>
            </a:r>
            <a:endParaRPr lang="en-GB" dirty="0" smtClean="0"/>
          </a:p>
          <a:p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C0551E-5716-4D54-92D8-2033F0543B3F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2222751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y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C0551E-5716-4D54-92D8-2033F0543B3F}" type="slidenum">
              <a:rPr lang="en-GB" smtClean="0"/>
              <a:pPr/>
              <a:t>9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AB870-0B4A-42BC-9D03-64BFDED4D254}" type="datetimeFigureOut">
              <a:rPr lang="en-GB" smtClean="0"/>
              <a:pPr/>
              <a:t>07/04/2016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7B2F4-07DA-41E6-985E-8C610DFE8B2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42763841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AB870-0B4A-42BC-9D03-64BFDED4D254}" type="datetimeFigureOut">
              <a:rPr lang="en-GB" smtClean="0"/>
              <a:pPr/>
              <a:t>07/04/2016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7B2F4-07DA-41E6-985E-8C610DFE8B2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4199899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AB870-0B4A-42BC-9D03-64BFDED4D254}" type="datetimeFigureOut">
              <a:rPr lang="en-GB" smtClean="0"/>
              <a:pPr/>
              <a:t>07/04/2016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7B2F4-07DA-41E6-985E-8C610DFE8B2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2722634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AB870-0B4A-42BC-9D03-64BFDED4D254}" type="datetimeFigureOut">
              <a:rPr lang="en-GB" smtClean="0"/>
              <a:pPr/>
              <a:t>07/04/2016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7B2F4-07DA-41E6-985E-8C610DFE8B2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959731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AB870-0B4A-42BC-9D03-64BFDED4D254}" type="datetimeFigureOut">
              <a:rPr lang="en-GB" smtClean="0"/>
              <a:pPr/>
              <a:t>07/04/2016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7B2F4-07DA-41E6-985E-8C610DFE8B2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588921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AB870-0B4A-42BC-9D03-64BFDED4D254}" type="datetimeFigureOut">
              <a:rPr lang="en-GB" smtClean="0"/>
              <a:pPr/>
              <a:t>07/04/2016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7B2F4-07DA-41E6-985E-8C610DFE8B2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694536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AB870-0B4A-42BC-9D03-64BFDED4D254}" type="datetimeFigureOut">
              <a:rPr lang="en-GB" smtClean="0"/>
              <a:pPr/>
              <a:t>07/04/2016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7B2F4-07DA-41E6-985E-8C610DFE8B2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9142776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AB870-0B4A-42BC-9D03-64BFDED4D254}" type="datetimeFigureOut">
              <a:rPr lang="en-GB" smtClean="0"/>
              <a:pPr/>
              <a:t>07/04/2016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7B2F4-07DA-41E6-985E-8C610DFE8B2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357171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AB870-0B4A-42BC-9D03-64BFDED4D254}" type="datetimeFigureOut">
              <a:rPr lang="en-GB" smtClean="0"/>
              <a:pPr/>
              <a:t>07/04/2016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7B2F4-07DA-41E6-985E-8C610DFE8B2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628609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AB870-0B4A-42BC-9D03-64BFDED4D254}" type="datetimeFigureOut">
              <a:rPr lang="en-GB" smtClean="0"/>
              <a:pPr/>
              <a:t>07/04/2016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7B2F4-07DA-41E6-985E-8C610DFE8B2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828280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AB870-0B4A-42BC-9D03-64BFDED4D254}" type="datetimeFigureOut">
              <a:rPr lang="en-GB" smtClean="0"/>
              <a:pPr/>
              <a:t>07/04/2016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7B2F4-07DA-41E6-985E-8C610DFE8B2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266855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CAB870-0B4A-42BC-9D03-64BFDED4D254}" type="datetimeFigureOut">
              <a:rPr lang="en-GB" smtClean="0"/>
              <a:pPr/>
              <a:t>07/04/2016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67B2F4-07DA-41E6-985E-8C610DFE8B2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960390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y-GB" dirty="0" smtClean="0"/>
              <a:t>Gwers 1- Dulliau ymchwil</a:t>
            </a:r>
            <a:endParaRPr lang="cy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107649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dirty="0" smtClean="0"/>
              <a:t>Beth yw’r effeithiau</a:t>
            </a:r>
            <a:r>
              <a:rPr lang="en-GB" dirty="0" smtClean="0"/>
              <a:t>?</a:t>
            </a:r>
            <a:endParaRPr lang="en-GB" dirty="0"/>
          </a:p>
        </p:txBody>
      </p:sp>
      <p:grpSp>
        <p:nvGrpSpPr>
          <p:cNvPr id="1026" name="Group 15"/>
          <p:cNvGrpSpPr>
            <a:grpSpLocks/>
          </p:cNvGrpSpPr>
          <p:nvPr/>
        </p:nvGrpSpPr>
        <p:grpSpPr bwMode="auto">
          <a:xfrm>
            <a:off x="571499" y="1762124"/>
            <a:ext cx="10809515" cy="4573361"/>
            <a:chOff x="0" y="-571"/>
            <a:chExt cx="56769" cy="38862"/>
          </a:xfrm>
        </p:grpSpPr>
        <p:sp>
          <p:nvSpPr>
            <p:cNvPr id="0" name="Pentagon 1"/>
            <p:cNvSpPr>
              <a:spLocks noChangeArrowheads="1"/>
            </p:cNvSpPr>
            <p:nvPr/>
          </p:nvSpPr>
          <p:spPr bwMode="auto">
            <a:xfrm>
              <a:off x="0" y="-571"/>
              <a:ext cx="12668" cy="38575"/>
            </a:xfrm>
            <a:prstGeom prst="homePlate">
              <a:avLst>
                <a:gd name="adj" fmla="val 50000"/>
              </a:avLst>
            </a:prstGeom>
            <a:solidFill>
              <a:srgbClr val="4F81BD"/>
            </a:solidFill>
            <a:ln w="25400">
              <a:solidFill>
                <a:srgbClr val="243F6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cy-GB" sz="1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Ymchwil cynradd</a:t>
              </a:r>
              <a:endParaRPr kumimoji="0" lang="cy-GB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" name="Pentagon 2"/>
            <p:cNvSpPr>
              <a:spLocks noChangeArrowheads="1"/>
            </p:cNvSpPr>
            <p:nvPr/>
          </p:nvSpPr>
          <p:spPr bwMode="auto">
            <a:xfrm>
              <a:off x="12477" y="-476"/>
              <a:ext cx="13050" cy="7429"/>
            </a:xfrm>
            <a:prstGeom prst="homePlate">
              <a:avLst>
                <a:gd name="adj" fmla="val 50007"/>
              </a:avLst>
            </a:prstGeom>
            <a:solidFill>
              <a:srgbClr val="4F81BD"/>
            </a:solidFill>
            <a:ln w="25400">
              <a:solidFill>
                <a:srgbClr val="243F6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cy-GB" sz="11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Data cyfredol</a:t>
              </a:r>
              <a:endParaRPr kumimoji="0" lang="cy-GB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" name="Pentagon 3"/>
            <p:cNvSpPr>
              <a:spLocks noChangeArrowheads="1"/>
            </p:cNvSpPr>
            <p:nvPr/>
          </p:nvSpPr>
          <p:spPr bwMode="auto">
            <a:xfrm>
              <a:off x="25622" y="190"/>
              <a:ext cx="31147" cy="7239"/>
            </a:xfrm>
            <a:prstGeom prst="homePlate">
              <a:avLst>
                <a:gd name="adj" fmla="val 49999"/>
              </a:avLst>
            </a:prstGeom>
            <a:solidFill>
              <a:srgbClr val="4F81BD"/>
            </a:solidFill>
            <a:ln w="25400">
              <a:solidFill>
                <a:srgbClr val="243F6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cy-GB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Effaith- Bydd yr wybodaeth yn gyfredol ac felly bydd unrhyw gasgliadau a dynnaf yn gyfoes ac yn berthnasol.</a:t>
              </a:r>
              <a:endParaRPr kumimoji="0" lang="cy-GB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Pentagon 9"/>
            <p:cNvSpPr>
              <a:spLocks noChangeArrowheads="1"/>
            </p:cNvSpPr>
            <p:nvPr/>
          </p:nvSpPr>
          <p:spPr bwMode="auto">
            <a:xfrm>
              <a:off x="11620" y="30861"/>
              <a:ext cx="12668" cy="7429"/>
            </a:xfrm>
            <a:prstGeom prst="homePlate">
              <a:avLst>
                <a:gd name="adj" fmla="val 50004"/>
              </a:avLst>
            </a:prstGeom>
            <a:solidFill>
              <a:srgbClr val="4F81BD"/>
            </a:solidFill>
            <a:ln w="25400">
              <a:solidFill>
                <a:srgbClr val="243F6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cy-GB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Pentagon 10"/>
            <p:cNvSpPr>
              <a:spLocks noChangeArrowheads="1"/>
            </p:cNvSpPr>
            <p:nvPr/>
          </p:nvSpPr>
          <p:spPr bwMode="auto">
            <a:xfrm>
              <a:off x="24574" y="30956"/>
              <a:ext cx="31528" cy="7239"/>
            </a:xfrm>
            <a:prstGeom prst="homePlate">
              <a:avLst>
                <a:gd name="adj" fmla="val 50005"/>
              </a:avLst>
            </a:prstGeom>
            <a:solidFill>
              <a:srgbClr val="4F81BD"/>
            </a:solidFill>
            <a:ln w="25400">
              <a:solidFill>
                <a:srgbClr val="243F6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cy-GB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Effaith -</a:t>
              </a:r>
              <a:endParaRPr kumimoji="0" lang="cy-GB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Pentagon 11"/>
            <p:cNvSpPr>
              <a:spLocks noChangeArrowheads="1"/>
            </p:cNvSpPr>
            <p:nvPr/>
          </p:nvSpPr>
          <p:spPr bwMode="auto">
            <a:xfrm>
              <a:off x="12477" y="8763"/>
              <a:ext cx="12669" cy="7429"/>
            </a:xfrm>
            <a:prstGeom prst="homePlate">
              <a:avLst>
                <a:gd name="adj" fmla="val 50008"/>
              </a:avLst>
            </a:prstGeom>
            <a:solidFill>
              <a:srgbClr val="4F81BD"/>
            </a:solidFill>
            <a:ln w="25400">
              <a:solidFill>
                <a:srgbClr val="243F6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cy-GB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Pentagon 12"/>
            <p:cNvSpPr>
              <a:spLocks noChangeArrowheads="1"/>
            </p:cNvSpPr>
            <p:nvPr/>
          </p:nvSpPr>
          <p:spPr bwMode="auto">
            <a:xfrm>
              <a:off x="25241" y="8667"/>
              <a:ext cx="31528" cy="7239"/>
            </a:xfrm>
            <a:prstGeom prst="homePlate">
              <a:avLst>
                <a:gd name="adj" fmla="val 50005"/>
              </a:avLst>
            </a:prstGeom>
            <a:solidFill>
              <a:srgbClr val="4F81BD"/>
            </a:solidFill>
            <a:ln w="25400">
              <a:solidFill>
                <a:srgbClr val="243F6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cy-GB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Effaith - </a:t>
              </a:r>
              <a:endParaRPr kumimoji="0" lang="cy-GB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Pentagon 13"/>
            <p:cNvSpPr>
              <a:spLocks noChangeArrowheads="1"/>
            </p:cNvSpPr>
            <p:nvPr/>
          </p:nvSpPr>
          <p:spPr bwMode="auto">
            <a:xfrm>
              <a:off x="11715" y="22098"/>
              <a:ext cx="12669" cy="7429"/>
            </a:xfrm>
            <a:prstGeom prst="homePlate">
              <a:avLst>
                <a:gd name="adj" fmla="val 50008"/>
              </a:avLst>
            </a:prstGeom>
            <a:solidFill>
              <a:srgbClr val="4F81BD"/>
            </a:solidFill>
            <a:ln w="25400">
              <a:solidFill>
                <a:srgbClr val="243F6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cy-GB" sz="11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Cymryd llawer o amser</a:t>
              </a:r>
              <a:endParaRPr kumimoji="0" lang="cy-GB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Pentagon 14"/>
            <p:cNvSpPr>
              <a:spLocks noChangeArrowheads="1"/>
            </p:cNvSpPr>
            <p:nvPr/>
          </p:nvSpPr>
          <p:spPr bwMode="auto">
            <a:xfrm>
              <a:off x="24288" y="22383"/>
              <a:ext cx="31528" cy="7239"/>
            </a:xfrm>
            <a:prstGeom prst="homePlate">
              <a:avLst>
                <a:gd name="adj" fmla="val 50005"/>
              </a:avLst>
            </a:prstGeom>
            <a:solidFill>
              <a:srgbClr val="4F81BD"/>
            </a:solidFill>
            <a:ln w="25400">
              <a:solidFill>
                <a:srgbClr val="243F6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cy-GB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Effaith Mae amser yn brin, mae angen i mi gwrdd â therfynau amser a bennwyd felly bydd hwn yn gyfaddawd ar faint y sampl a’r amser a gymerir.</a:t>
              </a:r>
              <a:endParaRPr kumimoji="0" lang="cy-GB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363994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dirty="0" smtClean="0"/>
              <a:t>Gwirio Cynnydd</a:t>
            </a:r>
            <a:endParaRPr lang="cy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y-GB" dirty="0" smtClean="0"/>
              <a:t>Bawd i fyny am ‘gwir’                i lawr am </a:t>
            </a:r>
            <a:r>
              <a:rPr lang="cy-GB" smtClean="0"/>
              <a:t>‘ffug’</a:t>
            </a:r>
            <a:endParaRPr lang="cy-GB" dirty="0" smtClean="0"/>
          </a:p>
          <a:p>
            <a:endParaRPr lang="en-GB" dirty="0"/>
          </a:p>
          <a:p>
            <a:pPr marL="514350" indent="-514350">
              <a:buFont typeface="+mj-lt"/>
              <a:buAutoNum type="arabicPeriod"/>
            </a:pPr>
            <a:r>
              <a:rPr lang="cy-GB" dirty="0" smtClean="0"/>
              <a:t>Ymchwil cynradd yw’r mwyaf tebygol o fod yn gyfredol.</a:t>
            </a:r>
          </a:p>
          <a:p>
            <a:pPr marL="514350" indent="-514350">
              <a:buFont typeface="+mj-lt"/>
              <a:buAutoNum type="arabicPeriod"/>
            </a:pPr>
            <a:r>
              <a:rPr lang="cy-GB" dirty="0" smtClean="0"/>
              <a:t>Gall fod yn anodd cyffredinoli o Ddata Ansoddol .</a:t>
            </a:r>
          </a:p>
          <a:p>
            <a:pPr marL="514350" indent="-514350">
              <a:buFont typeface="+mj-lt"/>
              <a:buAutoNum type="arabicPeriod"/>
            </a:pPr>
            <a:r>
              <a:rPr lang="cy-GB" dirty="0" smtClean="0"/>
              <a:t>Dim ond ymchwil o’r rhyngrwyd yw ymchwil eilaidd.</a:t>
            </a:r>
          </a:p>
          <a:p>
            <a:pPr marL="514350" indent="-514350">
              <a:buFont typeface="+mj-lt"/>
              <a:buAutoNum type="arabicPeriod"/>
            </a:pPr>
            <a:r>
              <a:rPr lang="cy-GB" dirty="0" smtClean="0"/>
              <a:t>Samplau bach a geir bob amser mewn ymchwil cynradd</a:t>
            </a:r>
          </a:p>
          <a:p>
            <a:endParaRPr lang="cy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366031" y="1739674"/>
            <a:ext cx="703679" cy="70367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10800000">
            <a:off x="8046144" y="1739673"/>
            <a:ext cx="703679" cy="703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9537490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dirty="0" smtClean="0"/>
              <a:t>Gwirio Cynnydd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y-GB" dirty="0" smtClean="0"/>
              <a:t>Beth ydw i</a:t>
            </a:r>
            <a:r>
              <a:rPr lang="en-GB" dirty="0" smtClean="0"/>
              <a:t>?</a:t>
            </a:r>
            <a:endParaRPr lang="en-GB" dirty="0" smtClean="0"/>
          </a:p>
          <a:p>
            <a:pPr lvl="1"/>
            <a:r>
              <a:rPr lang="cy-GB" dirty="0" smtClean="0"/>
              <a:t>Rwyf yn cymryd llawer o amser i gasglu a hyd yn oed mwy i ddadansoddi, mae'r wybodaeth a gesglir yn anodd i’w chymhwyso i'r boblogaeth fwy, ond yr wyf yn gyfoethog o ran manylder ac yn gallu sicrhau bod yr holl opsiynau yn cael eu hystyried</a:t>
            </a:r>
            <a:r>
              <a:rPr lang="cy-GB" dirty="0" smtClean="0"/>
              <a:t>.</a:t>
            </a:r>
          </a:p>
          <a:p>
            <a:pPr lvl="1"/>
            <a:r>
              <a:rPr lang="cy-GB" dirty="0" smtClean="0"/>
              <a:t> </a:t>
            </a:r>
            <a:r>
              <a:rPr lang="cy-GB" dirty="0" smtClean="0"/>
              <a:t>Yr wyf weithiau’n cael fy ngalw’n ymchwil maes ac yr wyf bob amser yn gyfredol, y broblem yw fy mod yn cymryd llawer o amser</a:t>
            </a:r>
            <a:r>
              <a:rPr lang="en-GB" dirty="0" smtClean="0"/>
              <a:t>.</a:t>
            </a:r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25252182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dirty="0" smtClean="0"/>
              <a:t>Dipyn o hwyl</a:t>
            </a:r>
            <a:r>
              <a:rPr lang="en-GB" dirty="0" smtClean="0"/>
              <a:t>….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068785" y="2414624"/>
            <a:ext cx="2476500" cy="16764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327787" y="2371153"/>
            <a:ext cx="1190625" cy="1743075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1907976" y="2890156"/>
            <a:ext cx="57099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Ym</a:t>
            </a:r>
            <a:endParaRPr lang="cy-GB" dirty="0"/>
          </a:p>
        </p:txBody>
      </p:sp>
    </p:spTree>
    <p:extLst>
      <p:ext uri="{BB962C8B-B14F-4D97-AF65-F5344CB8AC3E}">
        <p14:creationId xmlns:p14="http://schemas.microsoft.com/office/powerpoint/2010/main" xmlns="" val="1508445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dirty="0" smtClean="0"/>
              <a:t>Canlyniadau a gynllunnir o wers heddiw</a:t>
            </a:r>
            <a:endParaRPr lang="cy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y-GB" dirty="0" smtClean="0"/>
              <a:t>Diffinio ymchwil Cynradd ac </a:t>
            </a:r>
            <a:r>
              <a:rPr lang="cy-GB" dirty="0" smtClean="0"/>
              <a:t>Eilaidd.</a:t>
            </a:r>
          </a:p>
          <a:p>
            <a:r>
              <a:rPr lang="cy-GB" dirty="0" smtClean="0"/>
              <a:t>Ystyried </a:t>
            </a:r>
            <a:r>
              <a:rPr lang="cy-GB" dirty="0" smtClean="0"/>
              <a:t>manteision ac anfanteision pob dull </a:t>
            </a:r>
            <a:r>
              <a:rPr lang="cy-GB" dirty="0" smtClean="0"/>
              <a:t>ymchwil.</a:t>
            </a:r>
          </a:p>
          <a:p>
            <a:r>
              <a:rPr lang="cy-GB" dirty="0" smtClean="0"/>
              <a:t>Trafod </a:t>
            </a:r>
            <a:r>
              <a:rPr lang="cy-GB" dirty="0" smtClean="0"/>
              <a:t>effaith manteision ac anfanteision pob dull </a:t>
            </a:r>
            <a:r>
              <a:rPr lang="cy-GB" dirty="0" smtClean="0"/>
              <a:t>ymchwil.</a:t>
            </a:r>
          </a:p>
          <a:p>
            <a:r>
              <a:rPr lang="cy-GB" dirty="0" smtClean="0"/>
              <a:t>Diffinio </a:t>
            </a:r>
            <a:r>
              <a:rPr lang="cy-GB" dirty="0" smtClean="0"/>
              <a:t>Data Ansoddol a Data </a:t>
            </a:r>
            <a:r>
              <a:rPr lang="cy-GB" dirty="0" smtClean="0"/>
              <a:t>Meintiol.</a:t>
            </a:r>
          </a:p>
          <a:p>
            <a:r>
              <a:rPr lang="cy-GB" dirty="0" smtClean="0"/>
              <a:t>Ystyried </a:t>
            </a:r>
            <a:r>
              <a:rPr lang="cy-GB" dirty="0" smtClean="0"/>
              <a:t>manteision ac anfanteision pob math o </a:t>
            </a:r>
            <a:r>
              <a:rPr lang="cy-GB" dirty="0" smtClean="0"/>
              <a:t>ddata.</a:t>
            </a:r>
          </a:p>
          <a:p>
            <a:r>
              <a:rPr lang="cy-GB" dirty="0" smtClean="0"/>
              <a:t>Trafod </a:t>
            </a:r>
            <a:r>
              <a:rPr lang="cy-GB" dirty="0" smtClean="0"/>
              <a:t>effaith manteision ac anfanteision pob math o ddata.</a:t>
            </a:r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386731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dirty="0" smtClean="0"/>
              <a:t>Ymchwil cynradd</a:t>
            </a:r>
            <a:endParaRPr lang="cy-GB" dirty="0"/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cy-GB" dirty="0" smtClean="0"/>
              <a:t>Defnyddiwch y termau isod i ysgrifennu diffiniad o </a:t>
            </a:r>
            <a:r>
              <a:rPr lang="cy-GB" b="1" dirty="0" smtClean="0"/>
              <a:t>ymchwil cynradd </a:t>
            </a:r>
            <a:r>
              <a:rPr lang="cy-GB" dirty="0" smtClean="0"/>
              <a:t>o'r hyn rydych yn ei wybod yn barod.</a:t>
            </a:r>
          </a:p>
          <a:p>
            <a:pPr algn="ctr"/>
            <a:r>
              <a:rPr lang="cy-GB" dirty="0" smtClean="0"/>
              <a:t>Data</a:t>
            </a:r>
          </a:p>
          <a:p>
            <a:pPr algn="ctr"/>
            <a:r>
              <a:rPr lang="cy-GB" dirty="0" smtClean="0"/>
              <a:t>Newydd</a:t>
            </a:r>
          </a:p>
          <a:p>
            <a:pPr marL="0" indent="0" algn="ctr">
              <a:buNone/>
            </a:pPr>
            <a:endParaRPr lang="en-GB" dirty="0" smtClean="0"/>
          </a:p>
          <a:p>
            <a:pPr algn="ctr"/>
            <a:endParaRPr lang="en-GB" dirty="0" smtClean="0"/>
          </a:p>
          <a:p>
            <a:endParaRPr lang="en-GB" dirty="0"/>
          </a:p>
        </p:txBody>
      </p:sp>
      <p:sp>
        <p:nvSpPr>
          <p:cNvPr id="10" name="Snip Single Corner Rectangle 9"/>
          <p:cNvSpPr/>
          <p:nvPr/>
        </p:nvSpPr>
        <p:spPr>
          <a:xfrm flipH="1">
            <a:off x="622300" y="1498600"/>
            <a:ext cx="5257800" cy="4678363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y-GB" sz="3500" i="1" dirty="0" smtClean="0"/>
              <a:t>Ymchwil cynradd yw…..</a:t>
            </a:r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3519422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dirty="0" smtClean="0"/>
              <a:t>Ymchwil eilaidd</a:t>
            </a:r>
            <a:endParaRPr lang="cy-GB" dirty="0"/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cy-GB" dirty="0" smtClean="0"/>
              <a:t>Defnyddiwch y termau isod i ysgrifennu diffiniad o </a:t>
            </a:r>
            <a:r>
              <a:rPr lang="cy-GB" b="1" dirty="0" smtClean="0"/>
              <a:t>ymchwil eilaidd </a:t>
            </a:r>
            <a:r>
              <a:rPr lang="cy-GB" dirty="0" smtClean="0"/>
              <a:t>o'r hyn rydych yn ei wybod yn barod.</a:t>
            </a:r>
          </a:p>
          <a:p>
            <a:pPr algn="ctr"/>
            <a:r>
              <a:rPr lang="en-GB" dirty="0" smtClean="0"/>
              <a:t>Data</a:t>
            </a:r>
            <a:endParaRPr lang="en-GB" dirty="0" smtClean="0"/>
          </a:p>
          <a:p>
            <a:pPr algn="ctr"/>
            <a:r>
              <a:rPr lang="cy-GB" dirty="0" smtClean="0"/>
              <a:t>Sy’n bodoli eisoes</a:t>
            </a:r>
          </a:p>
          <a:p>
            <a:pPr marL="0" indent="0" algn="ctr">
              <a:buNone/>
            </a:pPr>
            <a:endParaRPr lang="en-GB" dirty="0" smtClean="0"/>
          </a:p>
          <a:p>
            <a:pPr algn="ctr"/>
            <a:endParaRPr lang="en-GB" dirty="0" smtClean="0"/>
          </a:p>
          <a:p>
            <a:endParaRPr lang="en-GB" dirty="0"/>
          </a:p>
        </p:txBody>
      </p:sp>
      <p:sp>
        <p:nvSpPr>
          <p:cNvPr id="10" name="Snip Single Corner Rectangle 9"/>
          <p:cNvSpPr/>
          <p:nvPr/>
        </p:nvSpPr>
        <p:spPr>
          <a:xfrm flipH="1">
            <a:off x="622300" y="1498600"/>
            <a:ext cx="5257800" cy="4678363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y-GB" sz="3500" i="1" dirty="0" smtClean="0"/>
              <a:t>Ymchwil eilaidd yw</a:t>
            </a:r>
            <a:r>
              <a:rPr lang="en-GB" sz="3500" i="1" dirty="0" smtClean="0"/>
              <a:t>…..</a:t>
            </a:r>
            <a:endParaRPr lang="en-GB" sz="3500" i="1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711149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dirty="0" smtClean="0"/>
              <a:t>Ymchwil cynradd ac eilaidd</a:t>
            </a:r>
            <a:endParaRPr lang="cy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937759" y="1632177"/>
            <a:ext cx="5157787" cy="823912"/>
          </a:xfrm>
        </p:spPr>
        <p:txBody>
          <a:bodyPr/>
          <a:lstStyle/>
          <a:p>
            <a:r>
              <a:rPr lang="cy-GB" sz="3600" dirty="0" smtClean="0"/>
              <a:t>Ymchwil cynradd</a:t>
            </a:r>
            <a:r>
              <a:rPr lang="en-GB" dirty="0" smtClean="0"/>
              <a:t>	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cy-GB" sz="3200" dirty="0" smtClean="0"/>
              <a:t>Ymchwil </a:t>
            </a:r>
            <a:r>
              <a:rPr lang="cy-GB" sz="3200" b="1" dirty="0" smtClean="0"/>
              <a:t>newydd </a:t>
            </a:r>
            <a:r>
              <a:rPr lang="cy-GB" sz="3200" dirty="0" smtClean="0"/>
              <a:t>a </a:t>
            </a:r>
            <a:r>
              <a:rPr lang="cy-GB" sz="3200" b="1" dirty="0" smtClean="0"/>
              <a:t>gwreiddiol </a:t>
            </a:r>
            <a:r>
              <a:rPr lang="cy-GB" sz="3200" dirty="0" smtClean="0"/>
              <a:t>sydd wedi'i ei gynnal i ymdrin â chwestiwn neu fater penodol</a:t>
            </a:r>
            <a:r>
              <a:rPr lang="cy-GB" sz="3200" dirty="0" smtClean="0"/>
              <a:t>.</a:t>
            </a:r>
            <a:endParaRPr lang="en-GB" sz="300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cy-GB" sz="3600" dirty="0" smtClean="0"/>
              <a:t>Ymchwil eilaidd</a:t>
            </a:r>
            <a:endParaRPr lang="cy-GB" sz="3600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cy-GB" sz="3200" dirty="0" smtClean="0"/>
              <a:t>Gwybodaeth a data </a:t>
            </a:r>
            <a:r>
              <a:rPr lang="cy-GB" sz="3200" b="1" dirty="0" smtClean="0"/>
              <a:t>sy’n bodoli eisoes</a:t>
            </a:r>
            <a:r>
              <a:rPr lang="cy-GB" sz="3200" dirty="0" smtClean="0"/>
              <a:t> a gaiff ei gasglu neu ei gyfuno yn ymwneud â chwestiwn neu fater penodol.</a:t>
            </a:r>
            <a:endParaRPr lang="en-GB" sz="3000" dirty="0"/>
          </a:p>
        </p:txBody>
      </p:sp>
    </p:spTree>
    <p:extLst>
      <p:ext uri="{BB962C8B-B14F-4D97-AF65-F5344CB8AC3E}">
        <p14:creationId xmlns:p14="http://schemas.microsoft.com/office/powerpoint/2010/main" xmlns="" val="4186182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965200" y="1825625"/>
            <a:ext cx="10515600" cy="1325563"/>
          </a:xfrm>
        </p:spPr>
        <p:txBody>
          <a:bodyPr/>
          <a:lstStyle/>
          <a:p>
            <a:r>
              <a:rPr lang="cy-GB" dirty="0" smtClean="0"/>
              <a:t>Didoli cardiau - Ymchwil cynradd ac eilaidd</a:t>
            </a:r>
            <a:endParaRPr lang="cy-GB" dirty="0"/>
          </a:p>
        </p:txBody>
      </p:sp>
    </p:spTree>
    <p:extLst>
      <p:ext uri="{BB962C8B-B14F-4D97-AF65-F5344CB8AC3E}">
        <p14:creationId xmlns:p14="http://schemas.microsoft.com/office/powerpoint/2010/main" xmlns="" val="4293436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939800" y="2193925"/>
            <a:ext cx="10515600" cy="1325563"/>
          </a:xfrm>
        </p:spPr>
        <p:txBody>
          <a:bodyPr/>
          <a:lstStyle/>
          <a:p>
            <a:r>
              <a:rPr lang="cy-GB" dirty="0" smtClean="0"/>
              <a:t>Didoli cardiau </a:t>
            </a:r>
            <a:r>
              <a:rPr lang="cy-GB" dirty="0" smtClean="0"/>
              <a:t>– effeithiau y</a:t>
            </a:r>
            <a:r>
              <a:rPr lang="cy-GB" dirty="0" smtClean="0"/>
              <a:t>mchwil cynradd ac eilaidd.</a:t>
            </a:r>
            <a:endParaRPr lang="cy-GB" dirty="0"/>
          </a:p>
        </p:txBody>
      </p:sp>
    </p:spTree>
    <p:extLst>
      <p:ext uri="{BB962C8B-B14F-4D97-AF65-F5344CB8AC3E}">
        <p14:creationId xmlns:p14="http://schemas.microsoft.com/office/powerpoint/2010/main" xmlns="" val="3647287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dirty="0" smtClean="0"/>
              <a:t>Ffurfiau data</a:t>
            </a:r>
            <a:endParaRPr lang="cy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y-GB" dirty="0" smtClean="0"/>
              <a:t>Mae dwy ffurf o ddata - Data Ansoddol a Data Meintiol.</a:t>
            </a:r>
          </a:p>
          <a:p>
            <a:endParaRPr lang="cy-GB" dirty="0" smtClean="0"/>
          </a:p>
          <a:p>
            <a:r>
              <a:rPr lang="cy-GB" dirty="0" smtClean="0"/>
              <a:t>Gwyliwch y </a:t>
            </a:r>
            <a:r>
              <a:rPr lang="cy-GB" dirty="0" smtClean="0"/>
              <a:t>clip ac ysgrifennwch ddiffiniad i Ddata </a:t>
            </a:r>
            <a:r>
              <a:rPr lang="cy-GB" dirty="0" smtClean="0"/>
              <a:t>Meintiol.</a:t>
            </a:r>
          </a:p>
          <a:p>
            <a:endParaRPr lang="cy-GB" dirty="0" smtClean="0"/>
          </a:p>
          <a:p>
            <a:r>
              <a:rPr lang="cy-GB" dirty="0" smtClean="0"/>
              <a:t>Data Ansoddol yw’r gwrthwyneb i Ddata Meintiol- fel dosbarth ffurfiwch ddiffiniad o Ddata Ansoddol.</a:t>
            </a:r>
            <a:endParaRPr lang="cy-GB" dirty="0"/>
          </a:p>
        </p:txBody>
      </p:sp>
    </p:spTree>
    <p:extLst>
      <p:ext uri="{BB962C8B-B14F-4D97-AF65-F5344CB8AC3E}">
        <p14:creationId xmlns:p14="http://schemas.microsoft.com/office/powerpoint/2010/main" xmlns="" val="1962073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dirty="0" smtClean="0"/>
              <a:t>Manteision ac anfanteision mathau o ddata</a:t>
            </a:r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0200" y="1835150"/>
            <a:ext cx="9867900" cy="4351338"/>
          </a:xfrm>
        </p:spPr>
        <p:txBody>
          <a:bodyPr/>
          <a:lstStyle/>
          <a:p>
            <a:r>
              <a:rPr lang="cy-GB" dirty="0" smtClean="0"/>
              <a:t>Defnyddiwch y cardiau i benderfynu ar fanteision ac anfanteision pob math o ddata.</a:t>
            </a:r>
            <a:br>
              <a:rPr lang="cy-GB" dirty="0" smtClean="0"/>
            </a:br>
            <a:endParaRPr lang="cy-GB" dirty="0" smtClean="0"/>
          </a:p>
          <a:p>
            <a:r>
              <a:rPr lang="cy-GB" dirty="0" smtClean="0"/>
              <a:t>Parwch </a:t>
            </a:r>
            <a:r>
              <a:rPr lang="cy-GB" dirty="0" smtClean="0"/>
              <a:t>gydag aelod arall o'r grŵp - cymharwch eich atebion.</a:t>
            </a:r>
            <a:br>
              <a:rPr lang="cy-GB" dirty="0" smtClean="0"/>
            </a:br>
            <a:endParaRPr lang="cy-GB" dirty="0" smtClean="0"/>
          </a:p>
          <a:p>
            <a:endParaRPr lang="cy-GB" dirty="0" smtClean="0"/>
          </a:p>
          <a:p>
            <a:r>
              <a:rPr lang="cy-GB" dirty="0" smtClean="0"/>
              <a:t>Fel </a:t>
            </a:r>
            <a:r>
              <a:rPr lang="cy-GB" dirty="0" smtClean="0"/>
              <a:t>dosbarth, byddwch yn rhannu'r wybodaeth hon.</a:t>
            </a:r>
            <a:endParaRPr lang="en-GB" dirty="0"/>
          </a:p>
        </p:txBody>
      </p:sp>
      <p:sp>
        <p:nvSpPr>
          <p:cNvPr id="4" name="Smiley Face 3"/>
          <p:cNvSpPr/>
          <p:nvPr/>
        </p:nvSpPr>
        <p:spPr>
          <a:xfrm>
            <a:off x="1066800" y="1766095"/>
            <a:ext cx="762000" cy="95250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Cloud Callout 4"/>
          <p:cNvSpPr/>
          <p:nvPr/>
        </p:nvSpPr>
        <p:spPr>
          <a:xfrm>
            <a:off x="266700" y="1482725"/>
            <a:ext cx="571500" cy="685800"/>
          </a:xfrm>
          <a:prstGeom prst="cloudCallout">
            <a:avLst>
              <a:gd name="adj1" fmla="val 76945"/>
              <a:gd name="adj2" fmla="val 5792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Smiley Face 5"/>
          <p:cNvSpPr/>
          <p:nvPr/>
        </p:nvSpPr>
        <p:spPr>
          <a:xfrm>
            <a:off x="304800" y="2970213"/>
            <a:ext cx="762000" cy="95250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Smiley Face 6"/>
          <p:cNvSpPr/>
          <p:nvPr/>
        </p:nvSpPr>
        <p:spPr>
          <a:xfrm>
            <a:off x="1066800" y="2970213"/>
            <a:ext cx="762000" cy="952500"/>
          </a:xfrm>
          <a:prstGeom prst="smileyFac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Smiley Face 7"/>
          <p:cNvSpPr/>
          <p:nvPr/>
        </p:nvSpPr>
        <p:spPr>
          <a:xfrm>
            <a:off x="292100" y="4465639"/>
            <a:ext cx="762000" cy="95250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Smiley Face 8"/>
          <p:cNvSpPr/>
          <p:nvPr/>
        </p:nvSpPr>
        <p:spPr>
          <a:xfrm>
            <a:off x="1066800" y="4456113"/>
            <a:ext cx="762000" cy="952500"/>
          </a:xfrm>
          <a:prstGeom prst="smileyFac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Smiley Face 9"/>
          <p:cNvSpPr/>
          <p:nvPr/>
        </p:nvSpPr>
        <p:spPr>
          <a:xfrm>
            <a:off x="1066800" y="5303043"/>
            <a:ext cx="762000" cy="952500"/>
          </a:xfrm>
          <a:prstGeom prst="smileyFac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Smiley Face 10"/>
          <p:cNvSpPr/>
          <p:nvPr/>
        </p:nvSpPr>
        <p:spPr>
          <a:xfrm>
            <a:off x="292100" y="5303043"/>
            <a:ext cx="762000" cy="952500"/>
          </a:xfrm>
          <a:prstGeom prst="smileyFace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603537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642</Words>
  <Application>Microsoft Office PowerPoint</Application>
  <PresentationFormat>Custom</PresentationFormat>
  <Paragraphs>92</Paragraphs>
  <Slides>13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Gwers 1- Dulliau ymchwil</vt:lpstr>
      <vt:lpstr>Canlyniadau a gynllunnir o wers heddiw</vt:lpstr>
      <vt:lpstr>Ymchwil cynradd</vt:lpstr>
      <vt:lpstr>Ymchwil eilaidd</vt:lpstr>
      <vt:lpstr>Ymchwil cynradd ac eilaidd</vt:lpstr>
      <vt:lpstr>Didoli cardiau - Ymchwil cynradd ac eilaidd</vt:lpstr>
      <vt:lpstr>Didoli cardiau – effeithiau ymchwil cynradd ac eilaidd.</vt:lpstr>
      <vt:lpstr>Ffurfiau data</vt:lpstr>
      <vt:lpstr>Manteision ac anfanteision mathau o ddata.</vt:lpstr>
      <vt:lpstr>Beth yw’r effeithiau?</vt:lpstr>
      <vt:lpstr>Gwirio Cynnydd</vt:lpstr>
      <vt:lpstr>Gwirio Cynnydd</vt:lpstr>
      <vt:lpstr>Dipyn o hwyl….</vt:lpstr>
    </vt:vector>
  </TitlesOfParts>
  <Company>RM Education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1- Research methods</dc:title>
  <dc:creator>Parkes T</dc:creator>
  <cp:lastModifiedBy>delyth morris</cp:lastModifiedBy>
  <cp:revision>27</cp:revision>
  <dcterms:created xsi:type="dcterms:W3CDTF">2016-03-15T11:35:19Z</dcterms:created>
  <dcterms:modified xsi:type="dcterms:W3CDTF">2016-04-07T14:43:48Z</dcterms:modified>
</cp:coreProperties>
</file>