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2" r:id="rId5"/>
    <p:sldId id="259" r:id="rId6"/>
    <p:sldId id="261" r:id="rId7"/>
    <p:sldId id="260" r:id="rId8"/>
    <p:sldId id="265" r:id="rId9"/>
    <p:sldId id="263" r:id="rId10"/>
    <p:sldId id="266" r:id="rId11"/>
    <p:sldId id="273" r:id="rId12"/>
    <p:sldId id="267" r:id="rId13"/>
    <p:sldId id="268" r:id="rId14"/>
    <p:sldId id="269" r:id="rId15"/>
    <p:sldId id="270" r:id="rId16"/>
    <p:sldId id="271" r:id="rId17"/>
    <p:sldId id="262" r:id="rId18"/>
    <p:sldId id="275" r:id="rId19"/>
    <p:sldId id="276" r:id="rId20"/>
    <p:sldId id="264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408" autoAdjust="0"/>
  </p:normalViewPr>
  <p:slideViewPr>
    <p:cSldViewPr snapToGrid="0">
      <p:cViewPr varScale="1">
        <p:scale>
          <a:sx n="66" d="100"/>
          <a:sy n="66" d="100"/>
        </p:scale>
        <p:origin x="-90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y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y-GB" dirty="0" smtClean="0"/>
              <a:t>Arwerthiant</a:t>
            </a:r>
            <a:endParaRPr lang="cy-GB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</c:f>
              <c:strCache>
                <c:ptCount val="1"/>
                <c:pt idx="0">
                  <c:v>1st Qtr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8.2000000000000011</c:v>
                </c:pt>
              </c:numCache>
            </c:numRef>
          </c:val>
        </c:ser>
        <c:dLbls/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y-GB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cy-GB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y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y-GB" dirty="0" smtClean="0"/>
              <a:t>Arwerthiant</a:t>
            </a:r>
            <a:endParaRPr lang="cy-GB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/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y-GB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cy-GB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1B314-D43E-4EE5-BB93-ABB2732E581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308A3C-CB99-49D9-9D90-85FC7F2B3A83}">
      <dgm:prSet phldrT="[Text]"/>
      <dgm:spPr/>
      <dgm:t>
        <a:bodyPr/>
        <a:lstStyle/>
        <a:p>
          <a:r>
            <a:rPr lang="cy-GB" noProof="0" dirty="0" smtClean="0"/>
            <a:t>Beth ydych chi eisiau ei ganfod</a:t>
          </a:r>
          <a:r>
            <a:rPr lang="en-GB" dirty="0" smtClean="0"/>
            <a:t>?</a:t>
          </a:r>
          <a:endParaRPr lang="en-GB" dirty="0"/>
        </a:p>
      </dgm:t>
    </dgm:pt>
    <dgm:pt modelId="{9B7E69E5-874C-4FD4-B7D6-B8CFCD2BB745}" type="parTrans" cxnId="{B8992729-022B-483F-A1CB-B25A79771467}">
      <dgm:prSet/>
      <dgm:spPr/>
      <dgm:t>
        <a:bodyPr/>
        <a:lstStyle/>
        <a:p>
          <a:endParaRPr lang="cy-GB"/>
        </a:p>
      </dgm:t>
    </dgm:pt>
    <dgm:pt modelId="{420F5090-C64C-4F8D-9C65-78ADC7E11428}" type="sibTrans" cxnId="{B8992729-022B-483F-A1CB-B25A79771467}">
      <dgm:prSet/>
      <dgm:spPr/>
      <dgm:t>
        <a:bodyPr/>
        <a:lstStyle/>
        <a:p>
          <a:endParaRPr lang="en-GB"/>
        </a:p>
      </dgm:t>
    </dgm:pt>
    <dgm:pt modelId="{194BBCC3-4BA5-47E8-B60A-F52780DB2858}">
      <dgm:prSet phldrT="[Text]"/>
      <dgm:spPr/>
      <dgm:t>
        <a:bodyPr/>
        <a:lstStyle/>
        <a:p>
          <a:r>
            <a:rPr lang="cy-GB" noProof="0" dirty="0" smtClean="0"/>
            <a:t>Sut wnewch chi gyflenwi hyn</a:t>
          </a:r>
          <a:r>
            <a:rPr lang="en-GB" dirty="0" smtClean="0"/>
            <a:t>?</a:t>
          </a:r>
          <a:endParaRPr lang="en-GB" dirty="0"/>
        </a:p>
      </dgm:t>
    </dgm:pt>
    <dgm:pt modelId="{2B98784D-4682-4389-98D8-93B8E4153E05}" type="parTrans" cxnId="{25233710-8881-46E2-ACBD-7F6D67DC728B}">
      <dgm:prSet/>
      <dgm:spPr/>
      <dgm:t>
        <a:bodyPr/>
        <a:lstStyle/>
        <a:p>
          <a:endParaRPr lang="cy-GB"/>
        </a:p>
      </dgm:t>
    </dgm:pt>
    <dgm:pt modelId="{ED12CC7E-DC86-4985-A3BC-8B0D0D8E3E0A}" type="sibTrans" cxnId="{25233710-8881-46E2-ACBD-7F6D67DC728B}">
      <dgm:prSet/>
      <dgm:spPr/>
      <dgm:t>
        <a:bodyPr/>
        <a:lstStyle/>
        <a:p>
          <a:endParaRPr lang="en-GB"/>
        </a:p>
      </dgm:t>
    </dgm:pt>
    <dgm:pt modelId="{FBC3CE8C-CD18-4BD9-9668-F5FC83E47C58}">
      <dgm:prSet/>
      <dgm:spPr/>
      <dgm:t>
        <a:bodyPr/>
        <a:lstStyle/>
        <a:p>
          <a:r>
            <a:rPr lang="cy-GB" noProof="0" dirty="0" smtClean="0"/>
            <a:t>Pa gwestiynau a ofynnwch chi?</a:t>
          </a:r>
          <a:endParaRPr lang="cy-GB" noProof="0" dirty="0"/>
        </a:p>
      </dgm:t>
    </dgm:pt>
    <dgm:pt modelId="{B8212AB8-E732-4024-8CB6-B0F580F78ED8}" type="parTrans" cxnId="{3723206C-4B2D-44EC-870E-5BF092D108AD}">
      <dgm:prSet/>
      <dgm:spPr/>
      <dgm:t>
        <a:bodyPr/>
        <a:lstStyle/>
        <a:p>
          <a:endParaRPr lang="cy-GB"/>
        </a:p>
      </dgm:t>
    </dgm:pt>
    <dgm:pt modelId="{7A3FB163-D4BC-4F6F-B601-473CBC6B0E3B}" type="sibTrans" cxnId="{3723206C-4B2D-44EC-870E-5BF092D108AD}">
      <dgm:prSet/>
      <dgm:spPr/>
      <dgm:t>
        <a:bodyPr/>
        <a:lstStyle/>
        <a:p>
          <a:endParaRPr lang="en-GB"/>
        </a:p>
      </dgm:t>
    </dgm:pt>
    <dgm:pt modelId="{DD8F7FE6-ADB6-44BB-B0E2-9D5950704C97}">
      <dgm:prSet/>
      <dgm:spPr/>
      <dgm:t>
        <a:bodyPr/>
        <a:lstStyle/>
        <a:p>
          <a:r>
            <a:rPr lang="cy-GB" noProof="0" dirty="0" smtClean="0"/>
            <a:t>Sut fydd yr ymatebion yn edrych</a:t>
          </a:r>
          <a:r>
            <a:rPr lang="en-GB" dirty="0" smtClean="0"/>
            <a:t>?</a:t>
          </a:r>
          <a:endParaRPr lang="en-GB" dirty="0"/>
        </a:p>
      </dgm:t>
    </dgm:pt>
    <dgm:pt modelId="{F8C692DA-DECA-4541-80A5-26452BAD0D1E}" type="parTrans" cxnId="{A9EEEAFA-360A-49C5-9854-F66E08A6E174}">
      <dgm:prSet/>
      <dgm:spPr/>
      <dgm:t>
        <a:bodyPr/>
        <a:lstStyle/>
        <a:p>
          <a:endParaRPr lang="cy-GB"/>
        </a:p>
      </dgm:t>
    </dgm:pt>
    <dgm:pt modelId="{8047BB79-5ABD-4A08-8413-A5FCA128A87A}" type="sibTrans" cxnId="{A9EEEAFA-360A-49C5-9854-F66E08A6E174}">
      <dgm:prSet/>
      <dgm:spPr/>
      <dgm:t>
        <a:bodyPr/>
        <a:lstStyle/>
        <a:p>
          <a:endParaRPr lang="en-GB"/>
        </a:p>
      </dgm:t>
    </dgm:pt>
    <dgm:pt modelId="{08E1AFF2-5C08-488C-AE8C-D658359D7C80}">
      <dgm:prSet/>
      <dgm:spPr/>
      <dgm:t>
        <a:bodyPr/>
        <a:lstStyle/>
        <a:p>
          <a:r>
            <a:rPr lang="cy-GB" noProof="0" dirty="0" smtClean="0"/>
            <a:t>A fydd peilot?</a:t>
          </a:r>
          <a:endParaRPr lang="cy-GB" noProof="0" dirty="0"/>
        </a:p>
      </dgm:t>
    </dgm:pt>
    <dgm:pt modelId="{CDE31A32-10C6-4434-BB5A-A32608DA383B}" type="parTrans" cxnId="{218558D3-1722-4A40-AB36-F61CC854DBAF}">
      <dgm:prSet/>
      <dgm:spPr/>
      <dgm:t>
        <a:bodyPr/>
        <a:lstStyle/>
        <a:p>
          <a:endParaRPr lang="cy-GB"/>
        </a:p>
      </dgm:t>
    </dgm:pt>
    <dgm:pt modelId="{BC411F78-BD99-4147-9ACA-0B4ECD71002D}" type="sibTrans" cxnId="{218558D3-1722-4A40-AB36-F61CC854DBAF}">
      <dgm:prSet/>
      <dgm:spPr/>
      <dgm:t>
        <a:bodyPr/>
        <a:lstStyle/>
        <a:p>
          <a:endParaRPr lang="en-GB"/>
        </a:p>
      </dgm:t>
    </dgm:pt>
    <dgm:pt modelId="{D305BBB3-5E15-4243-AA6F-BB4F45EEEC7E}">
      <dgm:prSet/>
      <dgm:spPr/>
      <dgm:t>
        <a:bodyPr/>
        <a:lstStyle/>
        <a:p>
          <a:r>
            <a:rPr lang="cy-GB" noProof="0" dirty="0" smtClean="0"/>
            <a:t>Sut ddefnyddir yr wybodaeth?</a:t>
          </a:r>
          <a:endParaRPr lang="cy-GB" noProof="0" dirty="0"/>
        </a:p>
      </dgm:t>
    </dgm:pt>
    <dgm:pt modelId="{A89CF537-B313-4A6F-9085-7294A09F6CA6}" type="parTrans" cxnId="{EC1CF52B-CDD2-429A-BAF2-DB9A28D18DAD}">
      <dgm:prSet/>
      <dgm:spPr/>
      <dgm:t>
        <a:bodyPr/>
        <a:lstStyle/>
        <a:p>
          <a:endParaRPr lang="cy-GB"/>
        </a:p>
      </dgm:t>
    </dgm:pt>
    <dgm:pt modelId="{F61D4869-7821-4B4F-A2ED-97AD21A6193F}" type="sibTrans" cxnId="{EC1CF52B-CDD2-429A-BAF2-DB9A28D18DAD}">
      <dgm:prSet/>
      <dgm:spPr/>
      <dgm:t>
        <a:bodyPr/>
        <a:lstStyle/>
        <a:p>
          <a:endParaRPr lang="cy-GB"/>
        </a:p>
      </dgm:t>
    </dgm:pt>
    <dgm:pt modelId="{3EE09EB9-7DD7-44CE-82C0-EF5715815DBD}" type="pres">
      <dgm:prSet presAssocID="{86D1B314-D43E-4EE5-BB93-ABB2732E5816}" presName="Name0" presStyleCnt="0">
        <dgm:presLayoutVars>
          <dgm:dir/>
          <dgm:resizeHandles val="exact"/>
        </dgm:presLayoutVars>
      </dgm:prSet>
      <dgm:spPr/>
    </dgm:pt>
    <dgm:pt modelId="{DCCF33DA-7794-4744-855C-1E0205A5D954}" type="pres">
      <dgm:prSet presAssocID="{DA308A3C-CB99-49D9-9D90-85FC7F2B3A83}" presName="node" presStyleLbl="node1" presStyleIdx="0" presStyleCnt="6" custLinFactNeighborX="14667" custLinFactNeighborY="189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42B1CE-38C7-4AE5-B173-CDE6029B12ED}" type="pres">
      <dgm:prSet presAssocID="{420F5090-C64C-4F8D-9C65-78ADC7E11428}" presName="sibTrans" presStyleLbl="sibTrans2D1" presStyleIdx="0" presStyleCnt="5"/>
      <dgm:spPr/>
      <dgm:t>
        <a:bodyPr/>
        <a:lstStyle/>
        <a:p>
          <a:endParaRPr lang="en-GB"/>
        </a:p>
      </dgm:t>
    </dgm:pt>
    <dgm:pt modelId="{DFF38374-7D71-47CC-8486-D03EE0DF7C74}" type="pres">
      <dgm:prSet presAssocID="{420F5090-C64C-4F8D-9C65-78ADC7E11428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C1F3E268-E58E-460B-81ED-E5F3F02D51CB}" type="pres">
      <dgm:prSet presAssocID="{194BBCC3-4BA5-47E8-B60A-F52780DB2858}" presName="node" presStyleLbl="node1" presStyleIdx="1" presStyleCnt="6" custLinFactY="-7191" custLinFactNeighborX="-14668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662E29-6E56-43EE-BC35-114A915822D7}" type="pres">
      <dgm:prSet presAssocID="{ED12CC7E-DC86-4985-A3BC-8B0D0D8E3E0A}" presName="sibTrans" presStyleLbl="sibTrans2D1" presStyleIdx="1" presStyleCnt="5"/>
      <dgm:spPr/>
      <dgm:t>
        <a:bodyPr/>
        <a:lstStyle/>
        <a:p>
          <a:endParaRPr lang="en-GB"/>
        </a:p>
      </dgm:t>
    </dgm:pt>
    <dgm:pt modelId="{A8FEDECE-9D73-407C-9613-0D099E6491AE}" type="pres">
      <dgm:prSet presAssocID="{ED12CC7E-DC86-4985-A3BC-8B0D0D8E3E0A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EE24099C-4EE6-47E4-AB58-4BC98CF8C135}" type="pres">
      <dgm:prSet presAssocID="{FBC3CE8C-CD18-4BD9-9668-F5FC83E47C58}" presName="node" presStyleLbl="node1" presStyleIdx="2" presStyleCnt="6" custLinFactNeighborX="20952" custLinFactNeighborY="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11CE01-9645-47ED-943C-6D83C4D51D57}" type="pres">
      <dgm:prSet presAssocID="{7A3FB163-D4BC-4F6F-B601-473CBC6B0E3B}" presName="sibTrans" presStyleLbl="sibTrans2D1" presStyleIdx="2" presStyleCnt="5"/>
      <dgm:spPr/>
      <dgm:t>
        <a:bodyPr/>
        <a:lstStyle/>
        <a:p>
          <a:endParaRPr lang="en-GB"/>
        </a:p>
      </dgm:t>
    </dgm:pt>
    <dgm:pt modelId="{6AA35E22-9E04-4D1D-864E-2B4617F286D5}" type="pres">
      <dgm:prSet presAssocID="{7A3FB163-D4BC-4F6F-B601-473CBC6B0E3B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511BE8DE-33B0-49C8-B174-6A6B3712AE3F}" type="pres">
      <dgm:prSet presAssocID="{DD8F7FE6-ADB6-44BB-B0E2-9D5950704C97}" presName="node" presStyleLbl="node1" presStyleIdx="3" presStyleCnt="6" custLinFactY="-6291" custLinFactNeighborX="25145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6DEA69-C953-4726-8220-3D4AE8EE48D4}" type="pres">
      <dgm:prSet presAssocID="{8047BB79-5ABD-4A08-8413-A5FCA128A87A}" presName="sibTrans" presStyleLbl="sibTrans2D1" presStyleIdx="3" presStyleCnt="5"/>
      <dgm:spPr/>
      <dgm:t>
        <a:bodyPr/>
        <a:lstStyle/>
        <a:p>
          <a:endParaRPr lang="en-GB"/>
        </a:p>
      </dgm:t>
    </dgm:pt>
    <dgm:pt modelId="{7900905A-AD6B-4CB1-B6A9-DE08457043D7}" type="pres">
      <dgm:prSet presAssocID="{8047BB79-5ABD-4A08-8413-A5FCA128A87A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D05EFB6E-DDBA-44EB-8745-B2B82E693EAC}" type="pres">
      <dgm:prSet presAssocID="{08E1AFF2-5C08-488C-AE8C-D658359D7C80}" presName="node" presStyleLbl="node1" presStyleIdx="4" presStyleCnt="6" custLinFactNeighborX="2096" custLinFactNeighborY="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4D8762-2746-483C-9B71-D349A97E4785}" type="pres">
      <dgm:prSet presAssocID="{BC411F78-BD99-4147-9ACA-0B4ECD71002D}" presName="sibTrans" presStyleLbl="sibTrans2D1" presStyleIdx="4" presStyleCnt="5"/>
      <dgm:spPr/>
      <dgm:t>
        <a:bodyPr/>
        <a:lstStyle/>
        <a:p>
          <a:endParaRPr lang="en-GB"/>
        </a:p>
      </dgm:t>
    </dgm:pt>
    <dgm:pt modelId="{E8EE9ABB-0989-431A-86F2-2D3FE07306F4}" type="pres">
      <dgm:prSet presAssocID="{BC411F78-BD99-4147-9ACA-0B4ECD71002D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37FEE6D8-C7DC-4A77-BD6D-32DA8A33E4B7}" type="pres">
      <dgm:prSet presAssocID="{D305BBB3-5E15-4243-AA6F-BB4F45EEEC7E}" presName="node" presStyleLbl="node1" presStyleIdx="5" presStyleCnt="6" custLinFactY="-11695" custLinFactNeighborX="-69146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08438E2-4B7E-458F-A547-B09DE5CDE22B}" type="presOf" srcId="{DD8F7FE6-ADB6-44BB-B0E2-9D5950704C97}" destId="{511BE8DE-33B0-49C8-B174-6A6B3712AE3F}" srcOrd="0" destOrd="0" presId="urn:microsoft.com/office/officeart/2005/8/layout/process1"/>
    <dgm:cxn modelId="{02FF5A39-A22F-4E96-9FE1-6E6B482FE5EE}" type="presOf" srcId="{8047BB79-5ABD-4A08-8413-A5FCA128A87A}" destId="{7900905A-AD6B-4CB1-B6A9-DE08457043D7}" srcOrd="1" destOrd="0" presId="urn:microsoft.com/office/officeart/2005/8/layout/process1"/>
    <dgm:cxn modelId="{2E109573-5EE8-44C5-A0AB-0808500DFBE6}" type="presOf" srcId="{08E1AFF2-5C08-488C-AE8C-D658359D7C80}" destId="{D05EFB6E-DDBA-44EB-8745-B2B82E693EAC}" srcOrd="0" destOrd="0" presId="urn:microsoft.com/office/officeart/2005/8/layout/process1"/>
    <dgm:cxn modelId="{FA78D5CD-BFAC-45F5-B70C-EA8BDA2D3DAA}" type="presOf" srcId="{194BBCC3-4BA5-47E8-B60A-F52780DB2858}" destId="{C1F3E268-E58E-460B-81ED-E5F3F02D51CB}" srcOrd="0" destOrd="0" presId="urn:microsoft.com/office/officeart/2005/8/layout/process1"/>
    <dgm:cxn modelId="{EC1CF52B-CDD2-429A-BAF2-DB9A28D18DAD}" srcId="{86D1B314-D43E-4EE5-BB93-ABB2732E5816}" destId="{D305BBB3-5E15-4243-AA6F-BB4F45EEEC7E}" srcOrd="5" destOrd="0" parTransId="{A89CF537-B313-4A6F-9085-7294A09F6CA6}" sibTransId="{F61D4869-7821-4B4F-A2ED-97AD21A6193F}"/>
    <dgm:cxn modelId="{364FB372-56B4-4059-B06C-5F4AE1DF2D59}" type="presOf" srcId="{8047BB79-5ABD-4A08-8413-A5FCA128A87A}" destId="{A86DEA69-C953-4726-8220-3D4AE8EE48D4}" srcOrd="0" destOrd="0" presId="urn:microsoft.com/office/officeart/2005/8/layout/process1"/>
    <dgm:cxn modelId="{D6F3646C-434E-4B12-92D9-3FCAB9596D37}" type="presOf" srcId="{420F5090-C64C-4F8D-9C65-78ADC7E11428}" destId="{DFF38374-7D71-47CC-8486-D03EE0DF7C74}" srcOrd="1" destOrd="0" presId="urn:microsoft.com/office/officeart/2005/8/layout/process1"/>
    <dgm:cxn modelId="{3EFC420C-6F73-4D0D-B6B9-15B61C243CE9}" type="presOf" srcId="{FBC3CE8C-CD18-4BD9-9668-F5FC83E47C58}" destId="{EE24099C-4EE6-47E4-AB58-4BC98CF8C135}" srcOrd="0" destOrd="0" presId="urn:microsoft.com/office/officeart/2005/8/layout/process1"/>
    <dgm:cxn modelId="{3723206C-4B2D-44EC-870E-5BF092D108AD}" srcId="{86D1B314-D43E-4EE5-BB93-ABB2732E5816}" destId="{FBC3CE8C-CD18-4BD9-9668-F5FC83E47C58}" srcOrd="2" destOrd="0" parTransId="{B8212AB8-E732-4024-8CB6-B0F580F78ED8}" sibTransId="{7A3FB163-D4BC-4F6F-B601-473CBC6B0E3B}"/>
    <dgm:cxn modelId="{65921195-99CC-4C79-A622-F2FF8AB16A5C}" type="presOf" srcId="{ED12CC7E-DC86-4985-A3BC-8B0D0D8E3E0A}" destId="{01662E29-6E56-43EE-BC35-114A915822D7}" srcOrd="0" destOrd="0" presId="urn:microsoft.com/office/officeart/2005/8/layout/process1"/>
    <dgm:cxn modelId="{3FBC17E5-5204-4C75-B31E-4D02816BC83E}" type="presOf" srcId="{420F5090-C64C-4F8D-9C65-78ADC7E11428}" destId="{8742B1CE-38C7-4AE5-B173-CDE6029B12ED}" srcOrd="0" destOrd="0" presId="urn:microsoft.com/office/officeart/2005/8/layout/process1"/>
    <dgm:cxn modelId="{E840259B-1658-4893-BB33-E8754004329E}" type="presOf" srcId="{BC411F78-BD99-4147-9ACA-0B4ECD71002D}" destId="{E8EE9ABB-0989-431A-86F2-2D3FE07306F4}" srcOrd="1" destOrd="0" presId="urn:microsoft.com/office/officeart/2005/8/layout/process1"/>
    <dgm:cxn modelId="{B8992729-022B-483F-A1CB-B25A79771467}" srcId="{86D1B314-D43E-4EE5-BB93-ABB2732E5816}" destId="{DA308A3C-CB99-49D9-9D90-85FC7F2B3A83}" srcOrd="0" destOrd="0" parTransId="{9B7E69E5-874C-4FD4-B7D6-B8CFCD2BB745}" sibTransId="{420F5090-C64C-4F8D-9C65-78ADC7E11428}"/>
    <dgm:cxn modelId="{25233710-8881-46E2-ACBD-7F6D67DC728B}" srcId="{86D1B314-D43E-4EE5-BB93-ABB2732E5816}" destId="{194BBCC3-4BA5-47E8-B60A-F52780DB2858}" srcOrd="1" destOrd="0" parTransId="{2B98784D-4682-4389-98D8-93B8E4153E05}" sibTransId="{ED12CC7E-DC86-4985-A3BC-8B0D0D8E3E0A}"/>
    <dgm:cxn modelId="{A9EEEAFA-360A-49C5-9854-F66E08A6E174}" srcId="{86D1B314-D43E-4EE5-BB93-ABB2732E5816}" destId="{DD8F7FE6-ADB6-44BB-B0E2-9D5950704C97}" srcOrd="3" destOrd="0" parTransId="{F8C692DA-DECA-4541-80A5-26452BAD0D1E}" sibTransId="{8047BB79-5ABD-4A08-8413-A5FCA128A87A}"/>
    <dgm:cxn modelId="{76BDDF86-A46B-4319-8DDA-A710A1C3E2CA}" type="presOf" srcId="{BC411F78-BD99-4147-9ACA-0B4ECD71002D}" destId="{474D8762-2746-483C-9B71-D349A97E4785}" srcOrd="0" destOrd="0" presId="urn:microsoft.com/office/officeart/2005/8/layout/process1"/>
    <dgm:cxn modelId="{90A11D49-738B-4E06-A48B-AF76816176CD}" type="presOf" srcId="{7A3FB163-D4BC-4F6F-B601-473CBC6B0E3B}" destId="{6AA35E22-9E04-4D1D-864E-2B4617F286D5}" srcOrd="1" destOrd="0" presId="urn:microsoft.com/office/officeart/2005/8/layout/process1"/>
    <dgm:cxn modelId="{F561BFF7-7905-4C18-9066-91F76EFD818D}" type="presOf" srcId="{86D1B314-D43E-4EE5-BB93-ABB2732E5816}" destId="{3EE09EB9-7DD7-44CE-82C0-EF5715815DBD}" srcOrd="0" destOrd="0" presId="urn:microsoft.com/office/officeart/2005/8/layout/process1"/>
    <dgm:cxn modelId="{9957662A-7B64-4289-9DEA-C04D422FB2D8}" type="presOf" srcId="{DA308A3C-CB99-49D9-9D90-85FC7F2B3A83}" destId="{DCCF33DA-7794-4744-855C-1E0205A5D954}" srcOrd="0" destOrd="0" presId="urn:microsoft.com/office/officeart/2005/8/layout/process1"/>
    <dgm:cxn modelId="{218558D3-1722-4A40-AB36-F61CC854DBAF}" srcId="{86D1B314-D43E-4EE5-BB93-ABB2732E5816}" destId="{08E1AFF2-5C08-488C-AE8C-D658359D7C80}" srcOrd="4" destOrd="0" parTransId="{CDE31A32-10C6-4434-BB5A-A32608DA383B}" sibTransId="{BC411F78-BD99-4147-9ACA-0B4ECD71002D}"/>
    <dgm:cxn modelId="{D44FF63D-6DA8-40F8-9EA1-6AFA8C7ECD82}" type="presOf" srcId="{D305BBB3-5E15-4243-AA6F-BB4F45EEEC7E}" destId="{37FEE6D8-C7DC-4A77-BD6D-32DA8A33E4B7}" srcOrd="0" destOrd="0" presId="urn:microsoft.com/office/officeart/2005/8/layout/process1"/>
    <dgm:cxn modelId="{D00CFA8F-5241-4603-AAD3-1A3E0C7FBE87}" type="presOf" srcId="{ED12CC7E-DC86-4985-A3BC-8B0D0D8E3E0A}" destId="{A8FEDECE-9D73-407C-9613-0D099E6491AE}" srcOrd="1" destOrd="0" presId="urn:microsoft.com/office/officeart/2005/8/layout/process1"/>
    <dgm:cxn modelId="{B73BB81E-8584-4B26-8ED0-F23E9D37FD5B}" type="presOf" srcId="{7A3FB163-D4BC-4F6F-B601-473CBC6B0E3B}" destId="{4211CE01-9645-47ED-943C-6D83C4D51D57}" srcOrd="0" destOrd="0" presId="urn:microsoft.com/office/officeart/2005/8/layout/process1"/>
    <dgm:cxn modelId="{EA286C82-C04F-45C8-8A01-79805CEE1B0C}" type="presParOf" srcId="{3EE09EB9-7DD7-44CE-82C0-EF5715815DBD}" destId="{DCCF33DA-7794-4744-855C-1E0205A5D954}" srcOrd="0" destOrd="0" presId="urn:microsoft.com/office/officeart/2005/8/layout/process1"/>
    <dgm:cxn modelId="{B39A40A4-AED0-48DE-8041-C28A761722A3}" type="presParOf" srcId="{3EE09EB9-7DD7-44CE-82C0-EF5715815DBD}" destId="{8742B1CE-38C7-4AE5-B173-CDE6029B12ED}" srcOrd="1" destOrd="0" presId="urn:microsoft.com/office/officeart/2005/8/layout/process1"/>
    <dgm:cxn modelId="{2DCBF315-86EB-4A18-9787-4619EF16C246}" type="presParOf" srcId="{8742B1CE-38C7-4AE5-B173-CDE6029B12ED}" destId="{DFF38374-7D71-47CC-8486-D03EE0DF7C74}" srcOrd="0" destOrd="0" presId="urn:microsoft.com/office/officeart/2005/8/layout/process1"/>
    <dgm:cxn modelId="{E7DD1C58-8793-49DB-97CB-A92B31BEC6A6}" type="presParOf" srcId="{3EE09EB9-7DD7-44CE-82C0-EF5715815DBD}" destId="{C1F3E268-E58E-460B-81ED-E5F3F02D51CB}" srcOrd="2" destOrd="0" presId="urn:microsoft.com/office/officeart/2005/8/layout/process1"/>
    <dgm:cxn modelId="{35FC4F8E-29FC-412E-82AA-2CE449237B97}" type="presParOf" srcId="{3EE09EB9-7DD7-44CE-82C0-EF5715815DBD}" destId="{01662E29-6E56-43EE-BC35-114A915822D7}" srcOrd="3" destOrd="0" presId="urn:microsoft.com/office/officeart/2005/8/layout/process1"/>
    <dgm:cxn modelId="{61D4DF7C-7758-4D29-BEBA-030D0DE1A762}" type="presParOf" srcId="{01662E29-6E56-43EE-BC35-114A915822D7}" destId="{A8FEDECE-9D73-407C-9613-0D099E6491AE}" srcOrd="0" destOrd="0" presId="urn:microsoft.com/office/officeart/2005/8/layout/process1"/>
    <dgm:cxn modelId="{3B8B09FC-4D2B-4B3C-9E11-A53098CF12B8}" type="presParOf" srcId="{3EE09EB9-7DD7-44CE-82C0-EF5715815DBD}" destId="{EE24099C-4EE6-47E4-AB58-4BC98CF8C135}" srcOrd="4" destOrd="0" presId="urn:microsoft.com/office/officeart/2005/8/layout/process1"/>
    <dgm:cxn modelId="{6FFAFDFC-FD44-406B-95D0-914A03C9D075}" type="presParOf" srcId="{3EE09EB9-7DD7-44CE-82C0-EF5715815DBD}" destId="{4211CE01-9645-47ED-943C-6D83C4D51D57}" srcOrd="5" destOrd="0" presId="urn:microsoft.com/office/officeart/2005/8/layout/process1"/>
    <dgm:cxn modelId="{F3D8D92C-3951-44C9-A729-18385DC1E3D0}" type="presParOf" srcId="{4211CE01-9645-47ED-943C-6D83C4D51D57}" destId="{6AA35E22-9E04-4D1D-864E-2B4617F286D5}" srcOrd="0" destOrd="0" presId="urn:microsoft.com/office/officeart/2005/8/layout/process1"/>
    <dgm:cxn modelId="{3E5C2F96-00F8-4330-88F8-475C43665346}" type="presParOf" srcId="{3EE09EB9-7DD7-44CE-82C0-EF5715815DBD}" destId="{511BE8DE-33B0-49C8-B174-6A6B3712AE3F}" srcOrd="6" destOrd="0" presId="urn:microsoft.com/office/officeart/2005/8/layout/process1"/>
    <dgm:cxn modelId="{4380940B-7ECE-4DF4-ACEC-76BCB1973738}" type="presParOf" srcId="{3EE09EB9-7DD7-44CE-82C0-EF5715815DBD}" destId="{A86DEA69-C953-4726-8220-3D4AE8EE48D4}" srcOrd="7" destOrd="0" presId="urn:microsoft.com/office/officeart/2005/8/layout/process1"/>
    <dgm:cxn modelId="{C10BD2A1-926B-4097-9B2B-ABA10088F8C7}" type="presParOf" srcId="{A86DEA69-C953-4726-8220-3D4AE8EE48D4}" destId="{7900905A-AD6B-4CB1-B6A9-DE08457043D7}" srcOrd="0" destOrd="0" presId="urn:microsoft.com/office/officeart/2005/8/layout/process1"/>
    <dgm:cxn modelId="{31313C3F-7AC6-4F56-AB79-A2FCFB4D1F5D}" type="presParOf" srcId="{3EE09EB9-7DD7-44CE-82C0-EF5715815DBD}" destId="{D05EFB6E-DDBA-44EB-8745-B2B82E693EAC}" srcOrd="8" destOrd="0" presId="urn:microsoft.com/office/officeart/2005/8/layout/process1"/>
    <dgm:cxn modelId="{0AB3BCA4-4B38-4941-BBFE-0D6C404A6E6A}" type="presParOf" srcId="{3EE09EB9-7DD7-44CE-82C0-EF5715815DBD}" destId="{474D8762-2746-483C-9B71-D349A97E4785}" srcOrd="9" destOrd="0" presId="urn:microsoft.com/office/officeart/2005/8/layout/process1"/>
    <dgm:cxn modelId="{427C57BC-93C3-4BA7-8608-3739BED418B6}" type="presParOf" srcId="{474D8762-2746-483C-9B71-D349A97E4785}" destId="{E8EE9ABB-0989-431A-86F2-2D3FE07306F4}" srcOrd="0" destOrd="0" presId="urn:microsoft.com/office/officeart/2005/8/layout/process1"/>
    <dgm:cxn modelId="{D9E6EB00-658B-4B12-BE05-2EFEE240ED98}" type="presParOf" srcId="{3EE09EB9-7DD7-44CE-82C0-EF5715815DBD}" destId="{37FEE6D8-C7DC-4A77-BD6D-32DA8A33E4B7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CF33DA-7794-4744-855C-1E0205A5D954}">
      <dsp:nvSpPr>
        <dsp:cNvPr id="0" name=""/>
        <dsp:cNvSpPr/>
      </dsp:nvSpPr>
      <dsp:spPr>
        <a:xfrm>
          <a:off x="77116" y="1812731"/>
          <a:ext cx="1314449" cy="1167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1700" kern="1200" noProof="0" dirty="0" smtClean="0"/>
            <a:t>Beth ydych chi eisiau ei ganfod</a:t>
          </a:r>
          <a:r>
            <a:rPr lang="en-GB" sz="1700" kern="1200" dirty="0" smtClean="0"/>
            <a:t>?</a:t>
          </a:r>
          <a:endParaRPr lang="en-GB" sz="1700" kern="1200" dirty="0"/>
        </a:p>
      </dsp:txBody>
      <dsp:txXfrm>
        <a:off x="77116" y="1812731"/>
        <a:ext cx="1314449" cy="1167601"/>
      </dsp:txXfrm>
    </dsp:sp>
    <dsp:sp modelId="{8742B1CE-38C7-4AE5-B173-CDE6029B12ED}">
      <dsp:nvSpPr>
        <dsp:cNvPr id="0" name=""/>
        <dsp:cNvSpPr/>
      </dsp:nvSpPr>
      <dsp:spPr>
        <a:xfrm rot="19132100">
          <a:off x="1452189" y="1492459"/>
          <a:ext cx="261441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19132100">
        <a:off x="1452189" y="1492459"/>
        <a:ext cx="261441" cy="325983"/>
      </dsp:txXfrm>
    </dsp:sp>
    <dsp:sp modelId="{C1F3E268-E58E-460B-81ED-E5F3F02D51CB}">
      <dsp:nvSpPr>
        <dsp:cNvPr id="0" name=""/>
        <dsp:cNvSpPr/>
      </dsp:nvSpPr>
      <dsp:spPr>
        <a:xfrm>
          <a:off x="1763108" y="340304"/>
          <a:ext cx="1314449" cy="1167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1700" kern="1200" noProof="0" dirty="0" smtClean="0"/>
            <a:t>Sut wnewch chi gyflenwi hyn</a:t>
          </a:r>
          <a:r>
            <a:rPr lang="en-GB" sz="1700" kern="1200" dirty="0" smtClean="0"/>
            <a:t>?</a:t>
          </a:r>
          <a:endParaRPr lang="en-GB" sz="1700" kern="1200" dirty="0"/>
        </a:p>
      </dsp:txBody>
      <dsp:txXfrm>
        <a:off x="1763108" y="340304"/>
        <a:ext cx="1314449" cy="1167601"/>
      </dsp:txXfrm>
    </dsp:sp>
    <dsp:sp modelId="{01662E29-6E56-43EE-BC35-114A915822D7}">
      <dsp:nvSpPr>
        <dsp:cNvPr id="0" name=""/>
        <dsp:cNvSpPr/>
      </dsp:nvSpPr>
      <dsp:spPr>
        <a:xfrm rot="2205535">
          <a:off x="3208926" y="1526356"/>
          <a:ext cx="471719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2205535">
        <a:off x="3208926" y="1526356"/>
        <a:ext cx="471719" cy="325983"/>
      </dsp:txXfrm>
    </dsp:sp>
    <dsp:sp modelId="{EE24099C-4EE6-47E4-AB58-4BC98CF8C135}">
      <dsp:nvSpPr>
        <dsp:cNvPr id="0" name=""/>
        <dsp:cNvSpPr/>
      </dsp:nvSpPr>
      <dsp:spPr>
        <a:xfrm>
          <a:off x="3790621" y="1854812"/>
          <a:ext cx="1314449" cy="1167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1700" kern="1200" noProof="0" dirty="0" smtClean="0"/>
            <a:t>Pa gwestiynau a ofynnwch chi?</a:t>
          </a:r>
          <a:endParaRPr lang="cy-GB" sz="1700" kern="1200" noProof="0" dirty="0"/>
        </a:p>
      </dsp:txBody>
      <dsp:txXfrm>
        <a:off x="3790621" y="1854812"/>
        <a:ext cx="1314449" cy="1167601"/>
      </dsp:txXfrm>
    </dsp:sp>
    <dsp:sp modelId="{4211CE01-9645-47ED-943C-6D83C4D51D57}">
      <dsp:nvSpPr>
        <dsp:cNvPr id="0" name=""/>
        <dsp:cNvSpPr/>
      </dsp:nvSpPr>
      <dsp:spPr>
        <a:xfrm rot="19264512">
          <a:off x="5200596" y="1516985"/>
          <a:ext cx="373211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19264512">
        <a:off x="5200596" y="1516985"/>
        <a:ext cx="373211" cy="325983"/>
      </dsp:txXfrm>
    </dsp:sp>
    <dsp:sp modelId="{511BE8DE-33B0-49C8-B174-6A6B3712AE3F}">
      <dsp:nvSpPr>
        <dsp:cNvPr id="0" name=""/>
        <dsp:cNvSpPr/>
      </dsp:nvSpPr>
      <dsp:spPr>
        <a:xfrm>
          <a:off x="5652897" y="350813"/>
          <a:ext cx="1314449" cy="1167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1700" kern="1200" noProof="0" dirty="0" smtClean="0"/>
            <a:t>Sut fydd yr ymatebion yn edrych</a:t>
          </a:r>
          <a:r>
            <a:rPr lang="en-GB" sz="1700" kern="1200" dirty="0" smtClean="0"/>
            <a:t>?</a:t>
          </a:r>
          <a:endParaRPr lang="en-GB" sz="1700" kern="1200" dirty="0"/>
        </a:p>
      </dsp:txBody>
      <dsp:txXfrm>
        <a:off x="5652897" y="350813"/>
        <a:ext cx="1314449" cy="1167601"/>
      </dsp:txXfrm>
    </dsp:sp>
    <dsp:sp modelId="{A86DEA69-C953-4726-8220-3D4AE8EE48D4}">
      <dsp:nvSpPr>
        <dsp:cNvPr id="0" name=""/>
        <dsp:cNvSpPr/>
      </dsp:nvSpPr>
      <dsp:spPr>
        <a:xfrm rot="2470970">
          <a:off x="7033252" y="1528931"/>
          <a:ext cx="284920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2470970">
        <a:off x="7033252" y="1528931"/>
        <a:ext cx="284920" cy="325983"/>
      </dsp:txXfrm>
    </dsp:sp>
    <dsp:sp modelId="{D05EFB6E-DDBA-44EB-8745-B2B82E693EAC}">
      <dsp:nvSpPr>
        <dsp:cNvPr id="0" name=""/>
        <dsp:cNvSpPr/>
      </dsp:nvSpPr>
      <dsp:spPr>
        <a:xfrm>
          <a:off x="7371940" y="1854812"/>
          <a:ext cx="1314449" cy="1167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1700" kern="1200" noProof="0" dirty="0" smtClean="0"/>
            <a:t>A fydd peilot?</a:t>
          </a:r>
          <a:endParaRPr lang="cy-GB" sz="1700" kern="1200" noProof="0" dirty="0"/>
        </a:p>
      </dsp:txBody>
      <dsp:txXfrm>
        <a:off x="7371940" y="1854812"/>
        <a:ext cx="1314449" cy="1167601"/>
      </dsp:txXfrm>
    </dsp:sp>
    <dsp:sp modelId="{474D8762-2746-483C-9B71-D349A97E4785}">
      <dsp:nvSpPr>
        <dsp:cNvPr id="0" name=""/>
        <dsp:cNvSpPr/>
      </dsp:nvSpPr>
      <dsp:spPr>
        <a:xfrm rot="18785054">
          <a:off x="8622644" y="1486080"/>
          <a:ext cx="289905" cy="3259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18785054">
        <a:off x="8622644" y="1486080"/>
        <a:ext cx="289905" cy="325983"/>
      </dsp:txXfrm>
    </dsp:sp>
    <dsp:sp modelId="{37FEE6D8-C7DC-4A77-BD6D-32DA8A33E4B7}">
      <dsp:nvSpPr>
        <dsp:cNvPr id="0" name=""/>
        <dsp:cNvSpPr/>
      </dsp:nvSpPr>
      <dsp:spPr>
        <a:xfrm>
          <a:off x="8837594" y="287716"/>
          <a:ext cx="1314449" cy="11676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y-GB" sz="1700" kern="1200" noProof="0" dirty="0" smtClean="0"/>
            <a:t>Sut ddefnyddir yr wybodaeth?</a:t>
          </a:r>
          <a:endParaRPr lang="cy-GB" sz="1700" kern="1200" noProof="0" dirty="0"/>
        </a:p>
      </dsp:txBody>
      <dsp:txXfrm>
        <a:off x="8837594" y="287716"/>
        <a:ext cx="1314449" cy="11676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ECF1A-B00A-491C-9A70-0B15FCC4ACB0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6EBC3-5467-4E2B-A061-971DDD15492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8525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yn edrych ar sut y gall myfyrwyr </a:t>
            </a:r>
            <a:r>
              <a:rPr lang="cy-GB" noProof="0" dirty="0" err="1" smtClean="0"/>
              <a:t>ail-eirio</a:t>
            </a:r>
            <a:r>
              <a:rPr lang="cy-GB" noProof="0" dirty="0" smtClean="0"/>
              <a:t> cwestiynau i'w gwneud yn fwy priodol mewn ymchwil cynradd</a:t>
            </a:r>
            <a:r>
              <a:rPr lang="cy-GB" baseline="0" noProof="0" dirty="0" smtClean="0"/>
              <a:t>.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12871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</a:t>
            </a:r>
            <a:r>
              <a:rPr lang="cy-GB" baseline="0" noProof="0" dirty="0" smtClean="0"/>
              <a:t> – a yw hwn yn ddefnyddiol, ynteu a yw’n smotyn ar dudalen?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03520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– sut y gall ystadegau gael eu </a:t>
            </a:r>
            <a:r>
              <a:rPr lang="cy-GB" noProof="0" dirty="0" err="1" smtClean="0"/>
              <a:t>cam-gynrychioli</a:t>
            </a:r>
            <a:r>
              <a:rPr lang="cy-GB" noProof="0" dirty="0" smtClean="0"/>
              <a:t> gan ddefnyddio graffiau a siartiau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248659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Gyda chyfyngiadau amser,</a:t>
            </a:r>
            <a:r>
              <a:rPr lang="cy-GB" baseline="0" noProof="0" dirty="0" smtClean="0"/>
              <a:t> </a:t>
            </a:r>
            <a:r>
              <a:rPr lang="cy-GB" noProof="0" dirty="0" smtClean="0"/>
              <a:t>efallai y gofynnir i fyfyrwyr ysgrifennu dau neu dri chwestiwn yn hytrach na holiadur llawn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994967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Noder mai dim ond atebion</a:t>
            </a:r>
            <a:r>
              <a:rPr lang="cy-GB" baseline="0" noProof="0" dirty="0" smtClean="0"/>
              <a:t> Saesneg sydd yn ffitio’r pos hwn!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275604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Tocynnau</a:t>
            </a:r>
            <a:r>
              <a:rPr lang="en-GB" dirty="0" smtClean="0"/>
              <a:t> </a:t>
            </a:r>
            <a:r>
              <a:rPr lang="en-GB" dirty="0" err="1" smtClean="0"/>
              <a:t>oren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wir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758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ar ddulliau ymchwil cynradd nodweddiadol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054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Trafodaeth ddosbarth ar ddulliau ymchwil cynradd nodweddiadol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99623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30138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Rhagfarn cyfwelydd - </a:t>
            </a:r>
            <a:r>
              <a:rPr lang="cy-GB" dirty="0" smtClean="0"/>
              <a:t>pan fo cyfranogwyr yn rhoi'r ateb y credent y mae’r person sy'n cynnal yr ymchwil eisiau ei glywed yn hytrach na'u teimladau go iawn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8098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5523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1625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6217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595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1571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3085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3196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3947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6407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0432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7009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26F6-F5E2-4EA0-920B-A905619E1CD2}" type="datetimeFigureOut">
              <a:rPr lang="en-GB" smtClean="0"/>
              <a:pPr/>
              <a:t>14/04/2016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682A-C65B-487F-AF2D-4853230D7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881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Gwers 2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y-GB" dirty="0" smtClean="0"/>
              <a:t>Dulliau ymchwil cynradd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79373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Pa gwestiynau a wnewch chi eu gofyn?</a:t>
            </a:r>
            <a:endParaRPr lang="cy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88445208"/>
              </p:ext>
            </p:extLst>
          </p:nvPr>
        </p:nvGraphicFramePr>
        <p:xfrm>
          <a:off x="838200" y="1825625"/>
          <a:ext cx="105156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Cwestiynau agored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Cwestiynau caeedig</a:t>
                      </a:r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noProof="0" smtClean="0"/>
                        <a:t>Mae cyfranogwyr yn gallu ymateb mewn unrhyw ffordd y maent yn dymuno</a:t>
                      </a:r>
                      <a:endParaRPr lang="cy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smtClean="0"/>
                        <a:t>Mae cyfranogwyr yn cael eu cyfyngu yn y modd y gallant ymateb.</a:t>
                      </a:r>
                      <a:endParaRPr lang="cy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Mae hyn yn dda oherwydd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Mae'r cwestiynau yn llai tebygol o arwain cyfranogwyr ac nid oes unrhyw arwydd o'r ymateb a ragwelir.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Gall cyfranogwyr roi cymaint o fanylion ag y dymunant a gall agor trywydd ymholi nad ystyriwyd yn flaenorol.</a:t>
                      </a:r>
                      <a:r>
                        <a:rPr lang="cy-GB" dirty="0" smtClean="0"/>
                        <a:t> 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Mae hyn yn dda oherwydd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noProof="0" dirty="0" smtClean="0"/>
                        <a:t>Mae'n haws dadansoddi data.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noProof="0" dirty="0" smtClean="0"/>
                        <a:t>Mae'n haws  i’r </a:t>
                      </a:r>
                      <a:r>
                        <a:rPr lang="cy-GB" dirty="0" smtClean="0"/>
                        <a:t>cyfranogwr ymateb ac felly maent yn fwy tebygol o gwblhau'r cwestiynau yn llawn.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dirty="0" smtClean="0"/>
                        <a:t>Mae llai o gyfle i gamddehongli y cwestiwn</a:t>
                      </a:r>
                      <a:endParaRPr lang="cy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Mae hyn yn ddrwg oherwydd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noProof="0" dirty="0" smtClean="0"/>
                        <a:t>Data yn</a:t>
                      </a:r>
                      <a:r>
                        <a:rPr lang="cy-GB" baseline="0" noProof="0" dirty="0" smtClean="0"/>
                        <a:t> anodd i’w ddadansoddi</a:t>
                      </a:r>
                      <a:r>
                        <a:rPr lang="cy-GB" noProof="0" dirty="0" smtClean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dirty="0" smtClean="0"/>
                        <a:t>Gall cyfranogwyr grwydro oddi ar y testun a pheidio ag ateb y cwestiwn a ofynnwyd</a:t>
                      </a:r>
                      <a:r>
                        <a:rPr lang="cy-GB" baseline="0" noProof="0" dirty="0" smtClean="0"/>
                        <a:t>.</a:t>
                      </a:r>
                      <a:endParaRPr lang="cy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dirty="0" smtClean="0"/>
                        <a:t>Mae hyn yn ddrwg oherwydd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dirty="0" smtClean="0"/>
                        <a:t>Mae cyfranogwyr yn cael eu cyfyngu o ran yr ymatebion y gallant eu rhoi ac efallai na fyddant yn teimlo'n gyfforddus gyda'r ymatebion a gynigir</a:t>
                      </a:r>
                      <a:r>
                        <a:rPr lang="cy-GB" noProof="0" dirty="0" smtClean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cy-GB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2752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Pa gwestiynau a wnewch chi eu gofyn? A fyddant yn rhai da?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Edrychwch ar y cwestiynau ar y daflen fyfyrwyr - </a:t>
            </a:r>
            <a:r>
              <a:rPr lang="cy-GB" dirty="0" smtClean="0"/>
              <a:t>pa </a:t>
            </a:r>
            <a:r>
              <a:rPr lang="cy-GB" dirty="0" smtClean="0"/>
              <a:t>adborth fyddech chi'n ei roi awdur y </a:t>
            </a:r>
            <a:r>
              <a:rPr lang="cy-GB" dirty="0" smtClean="0"/>
              <a:t>cwestiynau?</a:t>
            </a:r>
          </a:p>
          <a:p>
            <a:r>
              <a:rPr lang="cy-GB" dirty="0" smtClean="0"/>
              <a:t>Sut allech </a:t>
            </a:r>
            <a:r>
              <a:rPr lang="cy-GB" dirty="0" smtClean="0"/>
              <a:t>chi newid y cwestiynau i fod yn fwy priodol</a:t>
            </a:r>
            <a:r>
              <a:rPr lang="en-GB" dirty="0" smtClean="0"/>
              <a:t>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328002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Sut fydd yr ymatebion yn edrych?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Dewis ymatebion i gwestiynau caeedig.</a:t>
            </a:r>
          </a:p>
          <a:p>
            <a:pPr lvl="1"/>
            <a:r>
              <a:rPr lang="cy-GB" dirty="0" smtClean="0"/>
              <a:t>Ie/Na</a:t>
            </a:r>
          </a:p>
          <a:p>
            <a:pPr lvl="1"/>
            <a:r>
              <a:rPr lang="cy-GB" dirty="0" smtClean="0"/>
              <a:t>Aml ddewis</a:t>
            </a:r>
          </a:p>
          <a:p>
            <a:pPr lvl="1"/>
            <a:r>
              <a:rPr lang="cy-GB" dirty="0" smtClean="0"/>
              <a:t>Graddfa </a:t>
            </a:r>
            <a:r>
              <a:rPr lang="cy-GB" dirty="0" err="1" smtClean="0"/>
              <a:t>Likert</a:t>
            </a:r>
            <a:endParaRPr lang="cy-GB" dirty="0" smtClean="0"/>
          </a:p>
          <a:p>
            <a:pPr lvl="1"/>
            <a:r>
              <a:rPr lang="cy-GB" dirty="0" smtClean="0"/>
              <a:t>Ticio blwch (Gellir dethol mwy nag un dewis)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98117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yw peilot?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Cynllun graddfa fechan o’r ymchwil y bwriedwch ei gynnal er mwyn adnabod meysydd i’w datblygu.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8263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Sut gaiff yr wybodaeth ei chyflwyno?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Gall graffiau, siartiau a delweddau g</a:t>
            </a:r>
            <a:r>
              <a:rPr lang="cy-GB" dirty="0" smtClean="0"/>
              <a:t>ael </a:t>
            </a:r>
            <a:r>
              <a:rPr lang="cy-GB" dirty="0" smtClean="0"/>
              <a:t>eu defnyddio i arddangos </a:t>
            </a:r>
            <a:r>
              <a:rPr lang="cy-GB" dirty="0" smtClean="0"/>
              <a:t>gwybodaeth </a:t>
            </a:r>
            <a:r>
              <a:rPr lang="cy-GB" dirty="0" smtClean="0"/>
              <a:t>mewn modd effeithiol sy'n weledol ddeniadol ac yn hawdd i'r darllenwr ei </a:t>
            </a:r>
            <a:r>
              <a:rPr lang="cy-GB" dirty="0" smtClean="0"/>
              <a:t>ddehongli.</a:t>
            </a:r>
          </a:p>
          <a:p>
            <a:r>
              <a:rPr lang="cy-GB" dirty="0" smtClean="0"/>
              <a:t>Cadwch </a:t>
            </a:r>
            <a:r>
              <a:rPr lang="cy-GB" dirty="0" smtClean="0"/>
              <a:t>graffiau, siartiau a delweddau i isafswm fel na cheir gorlwytho </a:t>
            </a:r>
            <a:r>
              <a:rPr lang="cy-GB" dirty="0" smtClean="0"/>
              <a:t>gweledol.</a:t>
            </a:r>
          </a:p>
          <a:p>
            <a:r>
              <a:rPr lang="cy-GB" dirty="0" smtClean="0"/>
              <a:t>Gofynnwch </a:t>
            </a:r>
            <a:r>
              <a:rPr lang="cy-GB" dirty="0" smtClean="0"/>
              <a:t>i </a:t>
            </a:r>
            <a:r>
              <a:rPr lang="cy-GB" dirty="0" smtClean="0"/>
              <a:t>chi eich </a:t>
            </a:r>
            <a:r>
              <a:rPr lang="cy-GB" dirty="0" smtClean="0"/>
              <a:t>hun, a yw’n ddefnyddiol? Beth mae’n ei ychwanegu at fy adroddiad? Os nad ydych yn sicr o'r ateb, yna a oes angen i chi ei gynnwys</a:t>
            </a:r>
            <a:r>
              <a:rPr lang="cy-GB" dirty="0" smtClean="0"/>
              <a:t>?</a:t>
            </a:r>
            <a:endParaRPr lang="cy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8292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dirty="0" smtClean="0"/>
              <a:t>Dywedodd 100% o bobl eu bod yn hoffi arwerthiant</a:t>
            </a:r>
            <a:endParaRPr lang="cy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96409991"/>
              </p:ext>
            </p:extLst>
          </p:nvPr>
        </p:nvGraphicFramePr>
        <p:xfrm>
          <a:off x="867228" y="176756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55912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Dywedodd 50% o'r rhai a holwyd eu bod yn hoffi arwerthiant yn yr 2il chwarter</a:t>
            </a:r>
            <a:r>
              <a:rPr lang="en-GB" dirty="0" smtClean="0"/>
              <a:t>.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912804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766629" y="3979296"/>
            <a:ext cx="3135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smtClean="0"/>
              <a:t>A yw'n dal yn ddefnyddiol os rydych yn gwybod mai dim ond 4 o bobl a holwyd i gyd?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70277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dirty="0" smtClean="0"/>
              <a:t>Un pwynt olaf i'w ystyried-</a:t>
            </a:r>
            <a:br>
              <a:rPr lang="cy-GB" dirty="0" smtClean="0"/>
            </a:br>
            <a:r>
              <a:rPr lang="cy-GB" dirty="0" smtClean="0"/>
              <a:t>Dibynadwyedd, dilysrwydd a rhagfarn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cy-GB" altLang="en-US" sz="4400" b="1" dirty="0" smtClean="0"/>
              <a:t>Dilys</a:t>
            </a:r>
            <a:r>
              <a:rPr lang="cy-GB" altLang="en-US" sz="4400" dirty="0" smtClean="0"/>
              <a:t>- A wnaethoch chi ganfod yr hyn yr oeddech yn bwriadu ei fesur?</a:t>
            </a:r>
          </a:p>
          <a:p>
            <a:r>
              <a:rPr lang="cy-GB" altLang="en-US" sz="4400" b="1" dirty="0" smtClean="0"/>
              <a:t>Dibynadwy </a:t>
            </a:r>
            <a:r>
              <a:rPr lang="cy-GB" altLang="en-US" sz="4400" dirty="0" smtClean="0"/>
              <a:t>– a fyddech chi’n cael canlyniadau yr un peth/rhywbeth tebyg petaech yn ailadrodd yr ymchwil?</a:t>
            </a:r>
          </a:p>
          <a:p>
            <a:r>
              <a:rPr lang="cy-GB" altLang="en-US" sz="4400" b="1" dirty="0" smtClean="0"/>
              <a:t>Rhagfarn </a:t>
            </a:r>
            <a:r>
              <a:rPr lang="cy-GB" altLang="en-US" sz="4400" dirty="0" smtClean="0"/>
              <a:t>- </a:t>
            </a:r>
            <a:r>
              <a:rPr lang="cy-GB" sz="4400" dirty="0" smtClean="0"/>
              <a:t>tuedd neu ragfarn o blaid neu yn erbyn un person neu grŵp.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468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Drosodd atoch chi….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Mewn grwpiau o 4, rydych i ysgrifennu holiadur peilot gan edrych ar un o'r pedwar testun isod:</a:t>
            </a:r>
          </a:p>
          <a:p>
            <a:pPr marL="914400" lvl="1" indent="-457200">
              <a:buFont typeface="+mj-lt"/>
              <a:buAutoNum type="arabicPeriod"/>
            </a:pPr>
            <a:r>
              <a:rPr lang="cy-GB" dirty="0" smtClean="0"/>
              <a:t>Ffefrynnau brand siopa</a:t>
            </a:r>
          </a:p>
          <a:p>
            <a:pPr marL="914400" lvl="1" indent="-457200">
              <a:buFont typeface="+mj-lt"/>
              <a:buAutoNum type="arabicPeriod"/>
            </a:pPr>
            <a:r>
              <a:rPr lang="cy-GB" dirty="0" smtClean="0"/>
              <a:t>Arwyr chwaraeon</a:t>
            </a:r>
          </a:p>
          <a:p>
            <a:pPr marL="914400" lvl="1" indent="-457200">
              <a:buFont typeface="+mj-lt"/>
              <a:buAutoNum type="arabicPeriod"/>
            </a:pPr>
            <a:r>
              <a:rPr lang="cy-GB" dirty="0" smtClean="0"/>
              <a:t>Cyfryngau cymdeithasol</a:t>
            </a:r>
          </a:p>
          <a:p>
            <a:pPr marL="914400" lvl="1" indent="-457200">
              <a:buFont typeface="+mj-lt"/>
              <a:buAutoNum type="arabicPeriod"/>
            </a:pPr>
            <a:r>
              <a:rPr lang="cy-GB" dirty="0" smtClean="0"/>
              <a:t>Materion cymdeithasol yn yr ardal leol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26564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Tasg 2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Cyflwyno’r data.</a:t>
            </a:r>
          </a:p>
          <a:p>
            <a:pPr lvl="1"/>
            <a:r>
              <a:rPr lang="cy-GB" dirty="0" smtClean="0"/>
              <a:t>Unwaith </a:t>
            </a:r>
            <a:r>
              <a:rPr lang="cy-GB" dirty="0" smtClean="0"/>
              <a:t>y byddwch wedi cwblhau eich cynllun </a:t>
            </a:r>
            <a:r>
              <a:rPr lang="cy-GB" dirty="0" smtClean="0"/>
              <a:t>peilot, ystyriwch </a:t>
            </a:r>
            <a:r>
              <a:rPr lang="cy-GB" dirty="0" smtClean="0"/>
              <a:t>sut y byddai'r data hwn yn cael ei gyflwyno, </a:t>
            </a:r>
            <a:r>
              <a:rPr lang="cy-GB" dirty="0" smtClean="0"/>
              <a:t>ac ewch ati i gynnal </a:t>
            </a:r>
            <a:r>
              <a:rPr lang="cy-GB" dirty="0" smtClean="0"/>
              <a:t>peth dadansoddi </a:t>
            </a:r>
            <a:r>
              <a:rPr lang="cy-GB" dirty="0" smtClean="0"/>
              <a:t>sylfaenol</a:t>
            </a:r>
            <a:r>
              <a:rPr lang="cy-GB" dirty="0" smtClean="0"/>
              <a:t>.</a:t>
            </a:r>
          </a:p>
          <a:p>
            <a:pPr lvl="1"/>
            <a:endParaRPr lang="cy-GB" dirty="0" smtClean="0"/>
          </a:p>
          <a:p>
            <a:r>
              <a:rPr lang="cy-GB" dirty="0" smtClean="0"/>
              <a:t>Gwerthuso’r peilot.</a:t>
            </a:r>
          </a:p>
          <a:p>
            <a:pPr lvl="1"/>
            <a:r>
              <a:rPr lang="cy-GB" dirty="0" smtClean="0"/>
              <a:t>Pa wybodaeth wnaethoch chi ei chanfod nad oeddech yn ei disgwyl?</a:t>
            </a:r>
          </a:p>
          <a:p>
            <a:pPr lvl="1"/>
            <a:r>
              <a:rPr lang="cy-GB" dirty="0" smtClean="0"/>
              <a:t>Pa wybodaeth wnaethoch chi fethu ei chanfod yr oeddech yn meddwl y buasech wedi ei chael?</a:t>
            </a:r>
            <a:endParaRPr lang="cy-GB" dirty="0" smtClean="0"/>
          </a:p>
          <a:p>
            <a:pPr lvl="1"/>
            <a:r>
              <a:rPr lang="cy-GB" dirty="0" smtClean="0"/>
              <a:t>Beth fuasech chi yn ei wneud i wella’r holiadur hwn?</a:t>
            </a:r>
          </a:p>
          <a:p>
            <a:pPr lvl="1"/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228743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0611"/>
            <a:ext cx="10515600" cy="1325563"/>
          </a:xfrm>
        </p:spPr>
        <p:txBody>
          <a:bodyPr/>
          <a:lstStyle/>
          <a:p>
            <a:r>
              <a:rPr lang="cy-GB" dirty="0" smtClean="0"/>
              <a:t>Atgoffa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1361"/>
          </a:xfrm>
        </p:spPr>
        <p:txBody>
          <a:bodyPr/>
          <a:lstStyle/>
          <a:p>
            <a:r>
              <a:rPr lang="cy-GB" dirty="0" smtClean="0"/>
              <a:t>Pa rai o'r datganiadau canlynol sydd yn wir am ymchwil cynradd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4" name="Folded Corner 3"/>
          <p:cNvSpPr/>
          <p:nvPr/>
        </p:nvSpPr>
        <p:spPr>
          <a:xfrm>
            <a:off x="838201" y="2651413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Gellir ei alw’n ymchwil pen desg</a:t>
            </a:r>
            <a:endParaRPr lang="cy-GB" dirty="0"/>
          </a:p>
        </p:txBody>
      </p:sp>
      <p:sp>
        <p:nvSpPr>
          <p:cNvPr id="5" name="Folded Corner 4"/>
          <p:cNvSpPr/>
          <p:nvPr/>
        </p:nvSpPr>
        <p:spPr>
          <a:xfrm>
            <a:off x="354169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Cymryd llai o amser nag ymchwil eilaidd</a:t>
            </a:r>
            <a:endParaRPr lang="cy-GB" dirty="0"/>
          </a:p>
        </p:txBody>
      </p:sp>
      <p:sp>
        <p:nvSpPr>
          <p:cNvPr id="6" name="Folded Corner 5"/>
          <p:cNvSpPr/>
          <p:nvPr/>
        </p:nvSpPr>
        <p:spPr>
          <a:xfrm>
            <a:off x="1943638" y="453121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Mae'n agored i ragfarn</a:t>
            </a:r>
            <a:endParaRPr lang="cy-GB" dirty="0"/>
          </a:p>
        </p:txBody>
      </p:sp>
      <p:sp>
        <p:nvSpPr>
          <p:cNvPr id="7" name="Folded Corner 6"/>
          <p:cNvSpPr/>
          <p:nvPr/>
        </p:nvSpPr>
        <p:spPr>
          <a:xfrm>
            <a:off x="4841384" y="453121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Mae'n gyfredol</a:t>
            </a:r>
            <a:endParaRPr lang="cy-GB" dirty="0"/>
          </a:p>
        </p:txBody>
      </p:sp>
      <p:sp>
        <p:nvSpPr>
          <p:cNvPr id="8" name="Folded Corner 7"/>
          <p:cNvSpPr/>
          <p:nvPr/>
        </p:nvSpPr>
        <p:spPr>
          <a:xfrm>
            <a:off x="624518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Mae'n wreiddiol</a:t>
            </a:r>
            <a:endParaRPr lang="cy-GB" dirty="0"/>
          </a:p>
        </p:txBody>
      </p:sp>
      <p:sp>
        <p:nvSpPr>
          <p:cNvPr id="9" name="Folded Corner 8"/>
          <p:cNvSpPr/>
          <p:nvPr/>
        </p:nvSpPr>
        <p:spPr>
          <a:xfrm>
            <a:off x="7739130" y="453121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Mae'n benodol i'r dasg</a:t>
            </a:r>
            <a:endParaRPr lang="cy-GB" dirty="0"/>
          </a:p>
        </p:txBody>
      </p:sp>
      <p:sp>
        <p:nvSpPr>
          <p:cNvPr id="10" name="Folded Corner 9"/>
          <p:cNvSpPr/>
          <p:nvPr/>
        </p:nvSpPr>
        <p:spPr>
          <a:xfrm>
            <a:off x="894867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Mae bob amser yn rhifol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1965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Barod i gychwyn?</a:t>
            </a:r>
            <a:br>
              <a:rPr lang="cy-GB" dirty="0" smtClean="0"/>
            </a:br>
            <a:r>
              <a:rPr lang="cy-GB" dirty="0" smtClean="0"/>
              <a:t>Gwirio cynnydd.</a:t>
            </a:r>
            <a:endParaRPr lang="cy-GB" dirty="0"/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2089445"/>
              </p:ext>
            </p:extLst>
          </p:nvPr>
        </p:nvGraphicFramePr>
        <p:xfrm>
          <a:off x="6807200" y="2109180"/>
          <a:ext cx="4905827" cy="4157189"/>
        </p:xfrm>
        <a:graphic>
          <a:graphicData uri="http://schemas.openxmlformats.org/drawingml/2006/table">
            <a:tbl>
              <a:tblPr/>
              <a:tblGrid>
                <a:gridCol w="103387"/>
                <a:gridCol w="768043"/>
                <a:gridCol w="267778"/>
                <a:gridCol w="3766619"/>
              </a:tblGrid>
              <a:tr h="596776">
                <a:tc gridSpan="2"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AR DRAWS</a:t>
                      </a:r>
                      <a:br>
                        <a:rPr lang="cy-GB" noProof="0" smtClean="0">
                          <a:effectLst/>
                        </a:rPr>
                      </a:b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 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6873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1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y-GB" noProof="0" smtClean="0"/>
                        <a:t>Math o gwestiynau lle mae ymatebion yn cael eu gadael i'r unigolyn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6776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3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A wnaethoch chi ganfod yr hyn yr oeddech eisiau ei ganfod?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6776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4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Set o gwestiynau a ofynnir i sampl o bobl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5164"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cy-GB" noProof="0" dirty="0" smtClean="0">
                          <a:effectLst/>
                        </a:rPr>
                        <a:t/>
                      </a:r>
                      <a:br>
                        <a:rPr lang="cy-GB" noProof="0" dirty="0" smtClean="0">
                          <a:effectLst/>
                        </a:rPr>
                      </a:br>
                      <a:r>
                        <a:rPr lang="cy-GB" noProof="0" dirty="0" smtClean="0">
                          <a:effectLst/>
                        </a:rPr>
                        <a:t>I LAWR</a:t>
                      </a:r>
                      <a:br>
                        <a:rPr lang="cy-GB" noProof="0" dirty="0" smtClean="0">
                          <a:effectLst/>
                        </a:rPr>
                      </a:br>
                      <a:endParaRPr lang="cy-GB" noProof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46397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y-GB" noProof="0" smtClean="0">
                          <a:effectLst/>
                        </a:rPr>
                        <a:t>2</a:t>
                      </a:r>
                      <a:endParaRPr lang="cy-GB" noProof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noProof="0" dirty="0" smtClean="0">
                          <a:effectLst/>
                        </a:rPr>
                        <a:t>Fersiwn graddfa fechan o astudiaeth bosib</a:t>
                      </a:r>
                      <a:endParaRPr lang="cy-GB" noProof="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6" name="Picture 3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1200" y="1690689"/>
            <a:ext cx="5283200" cy="444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8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/>
          <a:srcRect l="22670" t="38839" r="54239" b="41122"/>
          <a:stretch/>
        </p:blipFill>
        <p:spPr>
          <a:xfrm>
            <a:off x="2380342" y="1233713"/>
            <a:ext cx="7347529" cy="358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2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Atgoffa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1361"/>
          </a:xfrm>
        </p:spPr>
        <p:txBody>
          <a:bodyPr/>
          <a:lstStyle/>
          <a:p>
            <a:r>
              <a:rPr lang="cy-GB" dirty="0" smtClean="0"/>
              <a:t>Pa rai o'r datganiadau canlynol sydd yn wir am ymchwil cynradd?</a:t>
            </a:r>
            <a:endParaRPr lang="cy-GB" dirty="0"/>
          </a:p>
        </p:txBody>
      </p:sp>
      <p:sp>
        <p:nvSpPr>
          <p:cNvPr id="4" name="Folded Corner 3"/>
          <p:cNvSpPr/>
          <p:nvPr/>
        </p:nvSpPr>
        <p:spPr>
          <a:xfrm>
            <a:off x="838201" y="266592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 smtClean="0"/>
              <a:t>Gellir ei alw’n ymchwil pen desg</a:t>
            </a:r>
            <a:endParaRPr lang="cy-GB" dirty="0"/>
          </a:p>
        </p:txBody>
      </p:sp>
      <p:sp>
        <p:nvSpPr>
          <p:cNvPr id="5" name="Folded Corner 4"/>
          <p:cNvSpPr/>
          <p:nvPr/>
        </p:nvSpPr>
        <p:spPr>
          <a:xfrm>
            <a:off x="354169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Cymryd</a:t>
            </a:r>
            <a:r>
              <a:rPr lang="en-GB" dirty="0" smtClean="0"/>
              <a:t> </a:t>
            </a:r>
            <a:r>
              <a:rPr lang="en-GB" dirty="0" err="1" smtClean="0"/>
              <a:t>llai</a:t>
            </a:r>
            <a:r>
              <a:rPr lang="en-GB" dirty="0" smtClean="0"/>
              <a:t> o </a:t>
            </a:r>
            <a:r>
              <a:rPr lang="en-GB" dirty="0" err="1" smtClean="0"/>
              <a:t>amser</a:t>
            </a:r>
            <a:r>
              <a:rPr lang="en-GB" dirty="0" smtClean="0"/>
              <a:t> nag </a:t>
            </a:r>
            <a:r>
              <a:rPr lang="en-GB" dirty="0" err="1" smtClean="0"/>
              <a:t>ymchwil</a:t>
            </a:r>
            <a:r>
              <a:rPr lang="en-GB" dirty="0" smtClean="0"/>
              <a:t> </a:t>
            </a:r>
            <a:r>
              <a:rPr lang="en-GB" dirty="0" err="1" smtClean="0"/>
              <a:t>eilaidd</a:t>
            </a:r>
            <a:endParaRPr lang="en-GB" dirty="0"/>
          </a:p>
        </p:txBody>
      </p:sp>
      <p:sp>
        <p:nvSpPr>
          <p:cNvPr id="6" name="Folded Corner 5"/>
          <p:cNvSpPr/>
          <p:nvPr/>
        </p:nvSpPr>
        <p:spPr>
          <a:xfrm>
            <a:off x="1943638" y="453121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Mae'n</a:t>
            </a:r>
            <a:r>
              <a:rPr lang="en-GB" dirty="0" smtClean="0"/>
              <a:t> </a:t>
            </a:r>
            <a:r>
              <a:rPr lang="en-GB" dirty="0" err="1" smtClean="0"/>
              <a:t>agored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ragfarn</a:t>
            </a:r>
            <a:endParaRPr lang="en-GB" dirty="0"/>
          </a:p>
        </p:txBody>
      </p:sp>
      <p:sp>
        <p:nvSpPr>
          <p:cNvPr id="7" name="Folded Corner 6"/>
          <p:cNvSpPr/>
          <p:nvPr/>
        </p:nvSpPr>
        <p:spPr>
          <a:xfrm>
            <a:off x="4841384" y="453121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Mae'n</a:t>
            </a:r>
            <a:r>
              <a:rPr lang="en-GB" dirty="0" smtClean="0"/>
              <a:t> </a:t>
            </a:r>
            <a:r>
              <a:rPr lang="en-GB" dirty="0" err="1" smtClean="0"/>
              <a:t>gyfredol</a:t>
            </a:r>
            <a:endParaRPr lang="en-GB" dirty="0"/>
          </a:p>
        </p:txBody>
      </p:sp>
      <p:sp>
        <p:nvSpPr>
          <p:cNvPr id="8" name="Folded Corner 7"/>
          <p:cNvSpPr/>
          <p:nvPr/>
        </p:nvSpPr>
        <p:spPr>
          <a:xfrm>
            <a:off x="6245181" y="266592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Mae'n</a:t>
            </a:r>
            <a:r>
              <a:rPr lang="en-GB" dirty="0" smtClean="0"/>
              <a:t> </a:t>
            </a:r>
            <a:r>
              <a:rPr lang="en-GB" dirty="0" err="1" smtClean="0"/>
              <a:t>wreiddiol</a:t>
            </a:r>
            <a:endParaRPr lang="en-GB" dirty="0"/>
          </a:p>
        </p:txBody>
      </p:sp>
      <p:sp>
        <p:nvSpPr>
          <p:cNvPr id="9" name="Folded Corner 8"/>
          <p:cNvSpPr/>
          <p:nvPr/>
        </p:nvSpPr>
        <p:spPr>
          <a:xfrm>
            <a:off x="7739130" y="453121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Mae'n</a:t>
            </a:r>
            <a:r>
              <a:rPr lang="en-GB" dirty="0" smtClean="0"/>
              <a:t> </a:t>
            </a:r>
            <a:r>
              <a:rPr lang="en-GB" dirty="0" err="1" smtClean="0"/>
              <a:t>benodol</a:t>
            </a:r>
            <a:r>
              <a:rPr lang="en-GB" dirty="0" smtClean="0"/>
              <a:t> </a:t>
            </a:r>
            <a:r>
              <a:rPr lang="en-GB" dirty="0" err="1" smtClean="0"/>
              <a:t>i'r</a:t>
            </a:r>
            <a:r>
              <a:rPr lang="en-GB" dirty="0" smtClean="0"/>
              <a:t> </a:t>
            </a:r>
            <a:r>
              <a:rPr lang="en-GB" dirty="0" err="1" smtClean="0"/>
              <a:t>dasg</a:t>
            </a:r>
            <a:endParaRPr lang="en-GB" dirty="0"/>
          </a:p>
        </p:txBody>
      </p:sp>
      <p:sp>
        <p:nvSpPr>
          <p:cNvPr id="10" name="Folded Corner 9"/>
          <p:cNvSpPr/>
          <p:nvPr/>
        </p:nvSpPr>
        <p:spPr>
          <a:xfrm>
            <a:off x="894867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Mae bob </a:t>
            </a:r>
            <a:r>
              <a:rPr lang="en-GB" dirty="0" err="1" smtClean="0"/>
              <a:t>amser</a:t>
            </a:r>
            <a:r>
              <a:rPr lang="en-GB" dirty="0" smtClean="0"/>
              <a:t> </a:t>
            </a:r>
            <a:r>
              <a:rPr lang="en-GB" dirty="0" err="1" smtClean="0"/>
              <a:t>yn</a:t>
            </a:r>
            <a:r>
              <a:rPr lang="en-GB" dirty="0" smtClean="0"/>
              <a:t> </a:t>
            </a:r>
            <a:r>
              <a:rPr lang="en-GB" dirty="0" err="1" smtClean="0"/>
              <a:t>rhifol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6925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Amcanion y wers heddiw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Nodi dulliau ymchwil cynradd </a:t>
            </a:r>
            <a:r>
              <a:rPr lang="cy-GB" dirty="0" smtClean="0"/>
              <a:t>nodweddiadol.</a:t>
            </a:r>
          </a:p>
          <a:p>
            <a:r>
              <a:rPr lang="cy-GB" dirty="0" smtClean="0"/>
              <a:t>Ystyried </a:t>
            </a:r>
            <a:r>
              <a:rPr lang="cy-GB" dirty="0" smtClean="0"/>
              <a:t>manteision ac anfanteision pob </a:t>
            </a:r>
            <a:r>
              <a:rPr lang="cy-GB" dirty="0" smtClean="0"/>
              <a:t>dull.</a:t>
            </a:r>
          </a:p>
          <a:p>
            <a:r>
              <a:rPr lang="cy-GB" dirty="0" smtClean="0"/>
              <a:t>Ystyried </a:t>
            </a:r>
            <a:r>
              <a:rPr lang="cy-GB" dirty="0" smtClean="0"/>
              <a:t>y broses ymchwil gynradd.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0026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Dulliau ymchwil cynradd nodweddiadol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6161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Dulliau ymchwil cynradd nodweddiadol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Holiadur</a:t>
            </a:r>
          </a:p>
          <a:p>
            <a:r>
              <a:rPr lang="cy-GB" dirty="0" smtClean="0"/>
              <a:t>Cyfweliadau</a:t>
            </a:r>
          </a:p>
          <a:p>
            <a:r>
              <a:rPr lang="cy-GB" dirty="0" smtClean="0"/>
              <a:t>Arsylwi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286055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Cynllunio eich ymchwil.</a:t>
            </a:r>
            <a:endParaRPr lang="cy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311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89298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ydych chi angen ei ganfod?</a:t>
            </a:r>
            <a:endParaRPr lang="cy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Defnyddiwch eich ymchwil eilaidd fel man cychwyn - </a:t>
            </a:r>
          </a:p>
          <a:p>
            <a:pPr lvl="1"/>
            <a:r>
              <a:rPr lang="cy-GB" dirty="0" smtClean="0"/>
              <a:t>Ble mae'r bylchau? A allai eich ymchwil cynradd lenwi’r </a:t>
            </a:r>
            <a:r>
              <a:rPr lang="cy-GB" dirty="0" smtClean="0"/>
              <a:t>rhain?</a:t>
            </a:r>
          </a:p>
          <a:p>
            <a:pPr lvl="1"/>
            <a:r>
              <a:rPr lang="cy-GB" dirty="0" smtClean="0"/>
              <a:t>Ar </a:t>
            </a:r>
            <a:r>
              <a:rPr lang="cy-GB" dirty="0" smtClean="0"/>
              <a:t>ba raddfa mae’r ymchwil eilaidd? A yw hyn yn briodol i’ch astudiaeth? A ydych chi eisiau barn fwy </a:t>
            </a:r>
            <a:r>
              <a:rPr lang="cy-GB" dirty="0" smtClean="0"/>
              <a:t>lleol?</a:t>
            </a:r>
          </a:p>
          <a:p>
            <a:pPr lvl="1"/>
            <a:r>
              <a:rPr lang="cy-GB" dirty="0" smtClean="0"/>
              <a:t>Pa </a:t>
            </a:r>
            <a:r>
              <a:rPr lang="cy-GB" dirty="0" smtClean="0"/>
              <a:t>wybodaeth arall fyddai’n ‘cwblhau’ eich gwaith?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6011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5004"/>
            <a:ext cx="10515600" cy="1325563"/>
          </a:xfrm>
        </p:spPr>
        <p:txBody>
          <a:bodyPr/>
          <a:lstStyle/>
          <a:p>
            <a:r>
              <a:rPr lang="cy-GB" dirty="0" smtClean="0"/>
              <a:t>Sut gaiff yr ymchwil hwn ei gyflenwi?</a:t>
            </a:r>
            <a:br>
              <a:rPr lang="cy-GB" dirty="0" smtClean="0"/>
            </a:br>
            <a:r>
              <a:rPr lang="cy-GB" dirty="0" smtClean="0"/>
              <a:t>Holiadur, arsylwi, cyfweliad?</a:t>
            </a:r>
            <a:endParaRPr lang="cy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15857767"/>
              </p:ext>
            </p:extLst>
          </p:nvPr>
        </p:nvGraphicFramePr>
        <p:xfrm>
          <a:off x="694981" y="1419025"/>
          <a:ext cx="10515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228"/>
                <a:gridCol w="3735572"/>
                <a:gridCol w="3239386"/>
                <a:gridCol w="2018414"/>
              </a:tblGrid>
              <a:tr h="370840"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Dull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Da ar gyfer …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Ddim  cystal ar gyfer….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600" noProof="0" smtClean="0"/>
                        <a:t>Nodiadau eraill</a:t>
                      </a:r>
                      <a:endParaRPr lang="cy-GB" sz="1600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sz="1600" noProof="0" smtClean="0"/>
                        <a:t>Holiadur</a:t>
                      </a:r>
                      <a:endParaRPr lang="cy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Pan rydych angen gwybod “faint..”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Pan rydych angen gwybodaeth</a:t>
                      </a:r>
                      <a:r>
                        <a:rPr lang="cy-GB" sz="1600" baseline="0" noProof="0" dirty="0" smtClean="0"/>
                        <a:t> ystadegol am grŵp.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baseline="0" noProof="0" dirty="0" smtClean="0"/>
                        <a:t>Delfrydol ar gyfer casglu data rhifol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Gall ddioddef o ragfarn y cyfwelydd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Rhaid i’r sampl fod yn arwyddocaol. Gall gynnwys graddfeydd </a:t>
                      </a:r>
                      <a:r>
                        <a:rPr lang="cy-GB" sz="1600" baseline="0" noProof="0" dirty="0" err="1" smtClean="0"/>
                        <a:t>Likert</a:t>
                      </a:r>
                      <a:r>
                        <a:rPr lang="cy-GB" sz="1600" baseline="0" noProof="0" dirty="0" smtClean="0"/>
                        <a:t> , cwestiynau agored a chaeedig.</a:t>
                      </a:r>
                      <a:endParaRPr lang="cy-GB" sz="16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Arsylwi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Pan fyddwch eisiau arsylwi ar ymddygiadau sy'n digwydd yn naturiol mewn amgylcheddau naturiol</a:t>
                      </a:r>
                      <a:r>
                        <a:rPr lang="cy-GB" sz="1600" baseline="0" noProof="0" dirty="0" smtClean="0"/>
                        <a:t>.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Casglu mwy</a:t>
                      </a:r>
                      <a:r>
                        <a:rPr lang="cy-GB" sz="1600" baseline="0" noProof="0" dirty="0" smtClean="0"/>
                        <a:t> o wybodaeth heblaw am yr hyn a ddigwyddodd mewn ciplun o amser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Rhagfarn arsyllwr- </a:t>
                      </a:r>
                      <a:r>
                        <a:rPr lang="cy-GB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gall yr hyn y mae un person yn ei ddehongli mewn un ffordd gael ei weld mewn goleuni gwahanol iawn</a:t>
                      </a:r>
                      <a:r>
                        <a:rPr lang="cy-GB" sz="1600" dirty="0" smtClean="0"/>
                        <a:t> gan berson arall</a:t>
                      </a:r>
                      <a:endParaRPr lang="cy-GB" sz="1600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y-GB" sz="1600" noProof="0" smtClean="0"/>
                        <a:t>Cyfweliad</a:t>
                      </a:r>
                      <a:endParaRPr lang="cy-GB" sz="16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Cofnodi </a:t>
                      </a:r>
                      <a:r>
                        <a:rPr lang="cy-GB" sz="1600" baseline="0" noProof="0" dirty="0" smtClean="0"/>
                        <a:t>gwybodaeth o ddigwyddiad anaml</a:t>
                      </a:r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noProof="0" dirty="0" smtClean="0"/>
                        <a:t>Maint bach y sampl yn golygu y gall fod yn anodd cyffredinoli ar draws poblogaeth</a:t>
                      </a:r>
                      <a:r>
                        <a:rPr lang="cy-GB" sz="1600" baseline="0" noProof="0" dirty="0" smtClean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y-GB" sz="1600" baseline="0" noProof="0" dirty="0" smtClean="0"/>
                        <a:t>Anodd dadansoddi'r data</a:t>
                      </a:r>
                      <a:endParaRPr lang="cy-GB" sz="1600" noProof="0" dirty="0" smtClean="0"/>
                    </a:p>
                    <a:p>
                      <a:endParaRPr lang="cy-GB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y-GB" sz="1600" noProof="0" dirty="0" smtClean="0"/>
                        <a:t>Sampl bach a gall roi tuedd neu farn ragfarnllyd</a:t>
                      </a:r>
                      <a:r>
                        <a:rPr lang="cy-GB" sz="1600" baseline="0" noProof="0" dirty="0" smtClean="0"/>
                        <a:t>.</a:t>
                      </a:r>
                      <a:endParaRPr lang="cy-GB" sz="1600" noProof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367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1135</Words>
  <Application>Microsoft Office PowerPoint</Application>
  <PresentationFormat>Custom</PresentationFormat>
  <Paragraphs>163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Gwers 2</vt:lpstr>
      <vt:lpstr>Atgoffa</vt:lpstr>
      <vt:lpstr>Atgoffa</vt:lpstr>
      <vt:lpstr>Amcanion y wers heddiw</vt:lpstr>
      <vt:lpstr>Dulliau ymchwil cynradd nodweddiadol</vt:lpstr>
      <vt:lpstr>Dulliau ymchwil cynradd nodweddiadol</vt:lpstr>
      <vt:lpstr>Cynllunio eich ymchwil.</vt:lpstr>
      <vt:lpstr>Beth ydych chi angen ei ganfod?</vt:lpstr>
      <vt:lpstr>Sut gaiff yr ymchwil hwn ei gyflenwi? Holiadur, arsylwi, cyfweliad?</vt:lpstr>
      <vt:lpstr>Pa gwestiynau a wnewch chi eu gofyn?</vt:lpstr>
      <vt:lpstr>Pa gwestiynau a wnewch chi eu gofyn? A fyddant yn rhai da?</vt:lpstr>
      <vt:lpstr>Sut fydd yr ymatebion yn edrych?</vt:lpstr>
      <vt:lpstr>Beth yw peilot?</vt:lpstr>
      <vt:lpstr>Sut gaiff yr wybodaeth ei chyflwyno?</vt:lpstr>
      <vt:lpstr>Dywedodd 100% o bobl eu bod yn hoffi arwerthiant</vt:lpstr>
      <vt:lpstr>Dywedodd 50% o'r rhai a holwyd eu bod yn hoffi arwerthiant yn yr 2il chwarter.</vt:lpstr>
      <vt:lpstr>Un pwynt olaf i'w ystyried- Dibynadwyedd, dilysrwydd a rhagfarn</vt:lpstr>
      <vt:lpstr>Drosodd atoch chi….</vt:lpstr>
      <vt:lpstr>Tasg 2</vt:lpstr>
      <vt:lpstr>Barod i gychwyn? Gwirio cynnydd.</vt:lpstr>
      <vt:lpstr>Slide 21</vt:lpstr>
    </vt:vector>
  </TitlesOfParts>
  <Company>RM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</dc:title>
  <dc:creator>Parkes T</dc:creator>
  <cp:lastModifiedBy>delyth morris</cp:lastModifiedBy>
  <cp:revision>37</cp:revision>
  <dcterms:created xsi:type="dcterms:W3CDTF">2016-03-15T21:34:45Z</dcterms:created>
  <dcterms:modified xsi:type="dcterms:W3CDTF">2016-04-14T17:20:21Z</dcterms:modified>
</cp:coreProperties>
</file>