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59" r:id="rId5"/>
    <p:sldId id="269" r:id="rId6"/>
    <p:sldId id="260" r:id="rId7"/>
    <p:sldId id="263" r:id="rId8"/>
    <p:sldId id="262" r:id="rId9"/>
    <p:sldId id="266" r:id="rId10"/>
    <p:sldId id="264" r:id="rId11"/>
    <p:sldId id="265" r:id="rId12"/>
    <p:sldId id="268" r:id="rId13"/>
    <p:sldId id="270" r:id="rId14"/>
    <p:sldId id="271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3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091BA-E8A8-4AF1-87DE-05D37D3864DA}" type="datetimeFigureOut">
              <a:rPr lang="en-GB" smtClean="0"/>
              <a:pPr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6FE7-3A5C-463E-84EB-3628351D95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091BA-E8A8-4AF1-87DE-05D37D3864DA}" type="datetimeFigureOut">
              <a:rPr lang="en-GB" smtClean="0"/>
              <a:pPr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6FE7-3A5C-463E-84EB-3628351D95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091BA-E8A8-4AF1-87DE-05D37D3864DA}" type="datetimeFigureOut">
              <a:rPr lang="en-GB" smtClean="0"/>
              <a:pPr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6FE7-3A5C-463E-84EB-3628351D95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091BA-E8A8-4AF1-87DE-05D37D3864DA}" type="datetimeFigureOut">
              <a:rPr lang="en-GB" smtClean="0"/>
              <a:pPr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6FE7-3A5C-463E-84EB-3628351D95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091BA-E8A8-4AF1-87DE-05D37D3864DA}" type="datetimeFigureOut">
              <a:rPr lang="en-GB" smtClean="0"/>
              <a:pPr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6FE7-3A5C-463E-84EB-3628351D95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091BA-E8A8-4AF1-87DE-05D37D3864DA}" type="datetimeFigureOut">
              <a:rPr lang="en-GB" smtClean="0"/>
              <a:pPr/>
              <a:t>03/04/2017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6FE7-3A5C-463E-84EB-3628351D95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091BA-E8A8-4AF1-87DE-05D37D3864DA}" type="datetimeFigureOut">
              <a:rPr lang="en-GB" smtClean="0"/>
              <a:pPr/>
              <a:t>03/04/2017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6FE7-3A5C-463E-84EB-3628351D95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091BA-E8A8-4AF1-87DE-05D37D3864DA}" type="datetimeFigureOut">
              <a:rPr lang="en-GB" smtClean="0"/>
              <a:pPr/>
              <a:t>03/04/2017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6FE7-3A5C-463E-84EB-3628351D95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091BA-E8A8-4AF1-87DE-05D37D3864DA}" type="datetimeFigureOut">
              <a:rPr lang="en-GB" smtClean="0"/>
              <a:pPr/>
              <a:t>03/04/2017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6FE7-3A5C-463E-84EB-3628351D95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091BA-E8A8-4AF1-87DE-05D37D3864DA}" type="datetimeFigureOut">
              <a:rPr lang="en-GB" smtClean="0"/>
              <a:pPr/>
              <a:t>03/04/2017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6FE7-3A5C-463E-84EB-3628351D95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091BA-E8A8-4AF1-87DE-05D37D3864DA}" type="datetimeFigureOut">
              <a:rPr lang="en-GB" smtClean="0"/>
              <a:pPr/>
              <a:t>03/04/2017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6FE7-3A5C-463E-84EB-3628351D954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091BA-E8A8-4AF1-87DE-05D37D3864DA}" type="datetimeFigureOut">
              <a:rPr lang="en-GB" smtClean="0"/>
              <a:pPr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E6FE7-3A5C-463E-84EB-3628351D954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784830"/>
            <a:ext cx="9144000" cy="6073170"/>
          </a:xfrm>
          <a:prstGeom prst="rect">
            <a:avLst/>
          </a:prstGeom>
          <a:noFill/>
          <a:ln>
            <a:noFill/>
          </a:ln>
          <a:effectLst>
            <a:glow>
              <a:schemeClr val="accent1">
                <a:alpha val="27000"/>
              </a:schemeClr>
            </a:glow>
            <a:outerShdw dist="35921" dir="2700000" algn="ctr" rotWithShape="0">
              <a:schemeClr val="bg2"/>
            </a:outerShdw>
            <a:reflection blurRad="6350" stA="28000" endPos="35000" dist="1270000" dir="5400000" sy="-100000" algn="bl" rotWithShape="0"/>
            <a:softEdge rad="1270000"/>
          </a:effectLst>
          <a:extLst/>
        </p:spPr>
      </p:pic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-17463" y="0"/>
            <a:ext cx="9144001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 sz="4800">
                <a:solidFill>
                  <a:srgbClr val="FF0000"/>
                </a:solidFill>
                <a:latin typeface="Arial Black" pitchFamily="34" charset="0"/>
              </a:rPr>
              <a:t>Impact of the </a:t>
            </a:r>
          </a:p>
          <a:p>
            <a:pPr algn="ctr"/>
            <a:r>
              <a:rPr lang="en-GB" altLang="en-US" sz="4800">
                <a:solidFill>
                  <a:srgbClr val="FF0000"/>
                </a:solidFill>
                <a:latin typeface="Arial Black" pitchFamily="34" charset="0"/>
              </a:rPr>
              <a:t>First </a:t>
            </a:r>
          </a:p>
          <a:p>
            <a:pPr algn="ctr"/>
            <a:r>
              <a:rPr lang="en-GB" altLang="en-US" sz="4800">
                <a:solidFill>
                  <a:srgbClr val="FF0000"/>
                </a:solidFill>
                <a:latin typeface="Arial Black" pitchFamily="34" charset="0"/>
              </a:rPr>
              <a:t>World War</a:t>
            </a:r>
            <a:endParaRPr lang="en-GB" altLang="en-US" sz="480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1754187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4000" b="1" dirty="0" smtClean="0">
                <a:solidFill>
                  <a:srgbClr val="00B0F0"/>
                </a:solidFill>
                <a:latin typeface="Arial" pitchFamily="34" charset="0"/>
                <a:ea typeface="+mj-ea"/>
                <a:cs typeface="Arial" pitchFamily="34" charset="0"/>
              </a:rPr>
              <a:t>WEAKNESSES OF THE </a:t>
            </a:r>
            <a:r>
              <a:rPr lang="en-GB" sz="5400" b="1" dirty="0" smtClean="0">
                <a:solidFill>
                  <a:srgbClr val="FFC000"/>
                </a:solidFill>
                <a:latin typeface="Arial Black" pitchFamily="34" charset="0"/>
                <a:ea typeface="+mj-ea"/>
                <a:cs typeface="Arial" pitchFamily="34" charset="0"/>
              </a:rPr>
              <a:t>WEIMAR REPUBLIC</a:t>
            </a:r>
            <a:endParaRPr lang="en-GB" sz="5400" dirty="0">
              <a:solidFill>
                <a:srgbClr val="FFC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71600" y="476672"/>
          <a:ext cx="7129464" cy="23447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64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764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764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12606">
                <a:tc>
                  <a:txBody>
                    <a:bodyPr/>
                    <a:lstStyle/>
                    <a:p>
                      <a:endParaRPr lang="en-GB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9" marR="91449" marT="45737" marB="4573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Strengths</a:t>
                      </a:r>
                      <a:endParaRPr lang="en-GB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9" marR="91449" marT="45737" marB="4573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Weaknesses</a:t>
                      </a:r>
                      <a:endParaRPr lang="en-GB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9" marR="91449" marT="45737" marB="45737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1474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Proportional Representation</a:t>
                      </a:r>
                      <a:endParaRPr lang="en-GB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9" marR="91449" marT="45737" marB="45737"/>
                </a:tc>
                <a:tc>
                  <a:txBody>
                    <a:bodyPr/>
                    <a:lstStyle/>
                    <a:p>
                      <a:endParaRPr lang="en-GB" sz="18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8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9" marR="91449" marT="45737" marB="45737"/>
                </a:tc>
                <a:tc>
                  <a:txBody>
                    <a:bodyPr/>
                    <a:lstStyle/>
                    <a:p>
                      <a:endParaRPr lang="en-GB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9" marR="91449" marT="45737" marB="45737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17384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Article 48</a:t>
                      </a:r>
                      <a:endParaRPr lang="en-GB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9" marR="91449" marT="45737" marB="45737"/>
                </a:tc>
                <a:tc>
                  <a:txBody>
                    <a:bodyPr/>
                    <a:lstStyle/>
                    <a:p>
                      <a:endParaRPr lang="en-GB" sz="18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8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9" marR="91449" marT="45737" marB="45737"/>
                </a:tc>
                <a:tc>
                  <a:txBody>
                    <a:bodyPr/>
                    <a:lstStyle/>
                    <a:p>
                      <a:endParaRPr lang="en-GB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9" marR="91449" marT="45737" marB="45737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9552" y="3573016"/>
          <a:ext cx="8064822" cy="29518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648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830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Voting system based on fairness</a:t>
                      </a:r>
                    </a:p>
                  </a:txBody>
                  <a:tcPr marL="91432" marR="91432" marT="45726" marB="45726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3084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Decisions could be made quickly in an emergency</a:t>
                      </a:r>
                    </a:p>
                  </a:txBody>
                  <a:tcPr marL="91432" marR="91432" marT="45726" marB="45726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1171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It could be misused to form a dictatorship and become non-democratic</a:t>
                      </a:r>
                      <a:endParaRPr lang="en-GB" sz="1800" dirty="0"/>
                    </a:p>
                  </a:txBody>
                  <a:tcPr marL="91432" marR="91432" marT="45726" marB="45726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3084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Made it easier for small parties to be formed</a:t>
                      </a:r>
                      <a:endParaRPr lang="en-GB" sz="1800" dirty="0"/>
                    </a:p>
                  </a:txBody>
                  <a:tcPr marL="91432" marR="91432" marT="45726" marB="45726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4994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Made it difficult for one party to win</a:t>
                      </a:r>
                      <a:r>
                        <a:rPr lang="en-GB" sz="1800" baseline="0" dirty="0" smtClean="0"/>
                        <a:t> a majority and form a government</a:t>
                      </a:r>
                      <a:endParaRPr lang="en-GB" sz="1800" dirty="0"/>
                    </a:p>
                  </a:txBody>
                  <a:tcPr marL="91432" marR="91432" marT="45726" marB="45726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6465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Led to weak coalition governments</a:t>
                      </a:r>
                      <a:endParaRPr lang="en-GB" sz="1800" dirty="0"/>
                    </a:p>
                  </a:txBody>
                  <a:tcPr marL="91432" marR="91432" marT="45726" marB="45726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altLang="en-US" dirty="0" smtClean="0">
                <a:latin typeface="Aharoni" pitchFamily="2" charset="-79"/>
                <a:cs typeface="Aharoni" pitchFamily="2" charset="-79"/>
              </a:rPr>
              <a:t>Proportional Representation and Article </a:t>
            </a:r>
            <a:r>
              <a:rPr lang="en-GB" altLang="en-US" sz="6700" dirty="0" smtClean="0">
                <a:latin typeface="Aharoni" pitchFamily="2" charset="-79"/>
                <a:cs typeface="Aharoni" pitchFamily="2" charset="-79"/>
              </a:rPr>
              <a:t>48</a:t>
            </a:r>
            <a:r>
              <a:rPr lang="en-GB" altLang="en-US" dirty="0" smtClean="0">
                <a:solidFill>
                  <a:srgbClr val="5B0091"/>
                </a:solidFill>
              </a:rPr>
              <a:t/>
            </a:r>
            <a:br>
              <a:rPr lang="en-GB" altLang="en-US" dirty="0" smtClean="0">
                <a:solidFill>
                  <a:srgbClr val="5B0091"/>
                </a:solidFill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4525963"/>
          </a:xfrm>
        </p:spPr>
        <p:txBody>
          <a:bodyPr>
            <a:noAutofit/>
          </a:bodyPr>
          <a:lstStyle/>
          <a:p>
            <a:r>
              <a:rPr lang="en-GB" altLang="en-US" dirty="0" smtClean="0"/>
              <a:t>Proportional representation made it difficult for one party to get a </a:t>
            </a:r>
            <a:r>
              <a:rPr lang="en-GB" altLang="en-US" b="1" dirty="0" smtClean="0"/>
              <a:t>majority</a:t>
            </a:r>
            <a:r>
              <a:rPr lang="en-GB" altLang="en-US" dirty="0" smtClean="0"/>
              <a:t>. Weimar governments were usually weak coalitions of parties who had different ideas about how the country should be run.</a:t>
            </a:r>
          </a:p>
          <a:p>
            <a:r>
              <a:rPr lang="en-GB" altLang="en-US" dirty="0" smtClean="0"/>
              <a:t>Between 1919 and 1932 Germany had </a:t>
            </a:r>
            <a:r>
              <a:rPr lang="en-GB" altLang="en-US" b="1" dirty="0" smtClean="0"/>
              <a:t>21 different governments</a:t>
            </a:r>
            <a:r>
              <a:rPr lang="en-GB" altLang="en-US" dirty="0" smtClean="0"/>
              <a:t>.</a:t>
            </a:r>
          </a:p>
          <a:p>
            <a:pPr>
              <a:spcBef>
                <a:spcPct val="50000"/>
              </a:spcBef>
            </a:pPr>
            <a:r>
              <a:rPr lang="en-GB" altLang="en-US" dirty="0" smtClean="0"/>
              <a:t>It was difficult to pass laws in the Reichstag because the government was so weak. The </a:t>
            </a:r>
            <a:r>
              <a:rPr lang="en-GB" altLang="en-US" b="1" dirty="0" smtClean="0"/>
              <a:t>president</a:t>
            </a:r>
            <a:r>
              <a:rPr lang="en-GB" altLang="en-US" dirty="0" smtClean="0"/>
              <a:t> increasingly used his powers to pass legislation.</a:t>
            </a:r>
          </a:p>
          <a:p>
            <a:pPr>
              <a:spcBef>
                <a:spcPct val="50000"/>
              </a:spcBef>
            </a:pPr>
            <a:r>
              <a:rPr lang="en-GB" altLang="en-US" dirty="0" smtClean="0"/>
              <a:t>In 1930, three times as many laws were passed by the president as were passed by the Reichstag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altLang="en-US" sz="3700" dirty="0" smtClean="0">
                <a:latin typeface="Aharoni" pitchFamily="2" charset="-79"/>
                <a:cs typeface="Aharoni" pitchFamily="2" charset="-79"/>
              </a:rPr>
              <a:t>Political problems: revolts and rebellions</a:t>
            </a:r>
            <a:r>
              <a:rPr lang="en-GB" altLang="en-US" dirty="0" smtClean="0">
                <a:solidFill>
                  <a:srgbClr val="5B0091"/>
                </a:solidFill>
              </a:rPr>
              <a:t/>
            </a:r>
            <a:br>
              <a:rPr lang="en-GB" altLang="en-US" dirty="0" smtClean="0">
                <a:solidFill>
                  <a:srgbClr val="5B0091"/>
                </a:solidFill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676456" cy="3168352"/>
          </a:xfrm>
        </p:spPr>
        <p:txBody>
          <a:bodyPr>
            <a:normAutofit fontScale="85000" lnSpcReduction="20000"/>
          </a:bodyPr>
          <a:lstStyle/>
          <a:p>
            <a:r>
              <a:rPr lang="en-GB" altLang="en-US" sz="4500" dirty="0" smtClean="0"/>
              <a:t>The first five years of the republic saw </a:t>
            </a:r>
            <a:r>
              <a:rPr lang="en-GB" altLang="en-US" sz="4500" b="1" dirty="0" smtClean="0"/>
              <a:t>riots</a:t>
            </a:r>
            <a:r>
              <a:rPr lang="en-GB" altLang="en-US" sz="4500" dirty="0" smtClean="0"/>
              <a:t>, </a:t>
            </a:r>
            <a:r>
              <a:rPr lang="en-GB" altLang="en-US" sz="4500" b="1" dirty="0" smtClean="0"/>
              <a:t>strikes</a:t>
            </a:r>
            <a:r>
              <a:rPr lang="en-GB" altLang="en-US" sz="4500" dirty="0" smtClean="0"/>
              <a:t>, </a:t>
            </a:r>
            <a:r>
              <a:rPr lang="en-GB" altLang="en-US" sz="4500" b="1" dirty="0" smtClean="0"/>
              <a:t>shootings</a:t>
            </a:r>
            <a:r>
              <a:rPr lang="en-GB" altLang="en-US" sz="4500" dirty="0" smtClean="0"/>
              <a:t> and attempts to </a:t>
            </a:r>
            <a:r>
              <a:rPr lang="en-GB" altLang="en-US" sz="4500" b="1" dirty="0" smtClean="0"/>
              <a:t>overthrow</a:t>
            </a:r>
            <a:r>
              <a:rPr lang="en-GB" altLang="en-US" sz="4500" dirty="0" smtClean="0"/>
              <a:t> Ebert’s coalition government. Two of the most important opposition groups were the </a:t>
            </a:r>
            <a:r>
              <a:rPr lang="en-GB" altLang="en-US" sz="4500" b="1" dirty="0" smtClean="0"/>
              <a:t>Communists</a:t>
            </a:r>
            <a:r>
              <a:rPr lang="en-GB" altLang="en-US" sz="4500" dirty="0" smtClean="0"/>
              <a:t> and the </a:t>
            </a:r>
            <a:r>
              <a:rPr lang="en-GB" altLang="en-US" sz="4500" b="1" dirty="0" err="1" smtClean="0"/>
              <a:t>Friekorp</a:t>
            </a:r>
            <a:r>
              <a:rPr lang="en-GB" altLang="en-US" sz="4500" dirty="0" smtClean="0"/>
              <a:t>.</a:t>
            </a:r>
          </a:p>
          <a:p>
            <a:endParaRPr lang="en-GB" altLang="en-US" sz="4600" dirty="0" smtClean="0"/>
          </a:p>
        </p:txBody>
      </p:sp>
      <p:pic>
        <p:nvPicPr>
          <p:cNvPr id="2052" name="Picture 4" descr="Image result for german communis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356992"/>
            <a:ext cx="3960440" cy="33030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altLang="en-US" sz="3700" dirty="0" smtClean="0">
                <a:latin typeface="Aharoni" pitchFamily="2" charset="-79"/>
                <a:cs typeface="Aharoni" pitchFamily="2" charset="-79"/>
              </a:rPr>
              <a:t>Political problems: revolts and rebellions</a:t>
            </a:r>
            <a:r>
              <a:rPr lang="en-GB" altLang="en-US" dirty="0" smtClean="0">
                <a:solidFill>
                  <a:srgbClr val="5B0091"/>
                </a:solidFill>
              </a:rPr>
              <a:t/>
            </a:r>
            <a:br>
              <a:rPr lang="en-GB" altLang="en-US" dirty="0" smtClean="0">
                <a:solidFill>
                  <a:srgbClr val="5B0091"/>
                </a:solidFill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676456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altLang="en-US" sz="4600" b="1" dirty="0" smtClean="0"/>
              <a:t>Communists</a:t>
            </a:r>
            <a:r>
              <a:rPr lang="en-GB" altLang="en-US" sz="4600" dirty="0" smtClean="0"/>
              <a:t> felt that Ebert and the socialists had failed to complete the revolution because they had not abolished private property.</a:t>
            </a:r>
          </a:p>
          <a:p>
            <a:endParaRPr lang="en-GB" altLang="en-US" sz="4600" dirty="0" smtClean="0"/>
          </a:p>
        </p:txBody>
      </p:sp>
      <p:pic>
        <p:nvPicPr>
          <p:cNvPr id="27652" name="Picture 4" descr="Image result for german communis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833663"/>
            <a:ext cx="3384376" cy="28428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altLang="en-US" sz="3700" dirty="0" smtClean="0">
                <a:latin typeface="Aharoni" pitchFamily="2" charset="-79"/>
                <a:cs typeface="Aharoni" pitchFamily="2" charset="-79"/>
              </a:rPr>
              <a:t>Political problems: revolts and rebellions</a:t>
            </a:r>
            <a:r>
              <a:rPr lang="en-GB" altLang="en-US" dirty="0" smtClean="0">
                <a:solidFill>
                  <a:srgbClr val="5B0091"/>
                </a:solidFill>
              </a:rPr>
              <a:t/>
            </a:r>
            <a:br>
              <a:rPr lang="en-GB" altLang="en-US" dirty="0" smtClean="0">
                <a:solidFill>
                  <a:srgbClr val="5B0091"/>
                </a:solidFill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676456" cy="5949280"/>
          </a:xfrm>
        </p:spPr>
        <p:txBody>
          <a:bodyPr>
            <a:normAutofit/>
          </a:bodyPr>
          <a:lstStyle/>
          <a:p>
            <a:r>
              <a:rPr lang="en-GB" altLang="en-US" sz="4600" b="1" dirty="0" smtClean="0"/>
              <a:t>The </a:t>
            </a:r>
            <a:r>
              <a:rPr lang="en-GB" altLang="en-US" sz="4600" b="1" dirty="0" err="1" smtClean="0"/>
              <a:t>Freikorps</a:t>
            </a:r>
            <a:r>
              <a:rPr lang="en-GB" altLang="en-US" sz="4600" b="1" dirty="0" smtClean="0"/>
              <a:t> </a:t>
            </a:r>
            <a:r>
              <a:rPr lang="en-GB" altLang="en-US" sz="4600" dirty="0" smtClean="0"/>
              <a:t>(private armies) felt that Ebert and the socialists had ‘stabbed Germany in the back’ by signing the Treaty of Versailles.</a:t>
            </a:r>
          </a:p>
          <a:p>
            <a:endParaRPr lang="en-GB" dirty="0"/>
          </a:p>
        </p:txBody>
      </p:sp>
      <p:pic>
        <p:nvPicPr>
          <p:cNvPr id="4" name="Picture 2" descr="Image result for freikorp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820724"/>
            <a:ext cx="3960440" cy="27855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Exam question 1</a:t>
            </a:r>
            <a:br>
              <a:rPr lang="en-GB" b="1" dirty="0" smtClean="0"/>
            </a:b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8104" y="1556792"/>
            <a:ext cx="3394720" cy="45259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dirty="0" smtClean="0">
                <a:ea typeface="Calibri" pitchFamily="34" charset="0"/>
                <a:cs typeface="Times New Roman" pitchFamily="18" charset="0"/>
              </a:rPr>
              <a:t>[A diagram from a GCSE textbook illustrating the flaws of the Weimar Constitution] </a:t>
            </a:r>
            <a:endParaRPr lang="en-GB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r>
              <a:rPr lang="en-GB" dirty="0" smtClean="0">
                <a:ea typeface="Calibri" pitchFamily="34" charset="0"/>
                <a:cs typeface="Times New Roman" pitchFamily="18" charset="0"/>
              </a:rPr>
              <a:t>Use Source A and your own knowledge to describe the weaknesses of the Weimar Constitution.                      [6]  </a:t>
            </a:r>
          </a:p>
          <a:p>
            <a:endParaRPr lang="en-GB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340768"/>
            <a:ext cx="4986263" cy="4629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68560" y="332656"/>
            <a:ext cx="7355160" cy="1143000"/>
          </a:xfrm>
        </p:spPr>
        <p:txBody>
          <a:bodyPr>
            <a:noAutofit/>
          </a:bodyPr>
          <a:lstStyle/>
          <a:p>
            <a:r>
              <a:rPr lang="en-GB" altLang="en-US" sz="5400" b="1" dirty="0" smtClean="0"/>
              <a:t>Learning Outcomes</a:t>
            </a:r>
            <a:r>
              <a:rPr lang="en-GB" altLang="en-US" sz="5400" b="1" dirty="0" smtClean="0">
                <a:solidFill>
                  <a:srgbClr val="5B0091"/>
                </a:solidFill>
              </a:rPr>
              <a:t/>
            </a:r>
            <a:br>
              <a:rPr lang="en-GB" altLang="en-US" sz="5400" b="1" dirty="0" smtClean="0">
                <a:solidFill>
                  <a:srgbClr val="5B0091"/>
                </a:solidFill>
              </a:rPr>
            </a:br>
            <a:endParaRPr lang="en-GB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525963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GB" altLang="en-US" sz="4400" dirty="0" smtClean="0"/>
              <a:t>To understand what the </a:t>
            </a:r>
            <a:r>
              <a:rPr lang="en-GB" altLang="en-US" sz="4400" b="1" dirty="0" smtClean="0"/>
              <a:t>Weimar Republic </a:t>
            </a:r>
            <a:r>
              <a:rPr lang="en-GB" altLang="en-US" sz="4400" dirty="0" smtClean="0"/>
              <a:t>was and why it was created</a:t>
            </a:r>
          </a:p>
          <a:p>
            <a:pPr>
              <a:spcBef>
                <a:spcPct val="50000"/>
              </a:spcBef>
            </a:pPr>
            <a:r>
              <a:rPr lang="en-GB" altLang="en-US" sz="4400" dirty="0" smtClean="0"/>
              <a:t>To understand why the Weimar government was weak</a:t>
            </a:r>
          </a:p>
          <a:p>
            <a:endParaRPr lang="en-GB" dirty="0"/>
          </a:p>
        </p:txBody>
      </p:sp>
      <p:sp>
        <p:nvSpPr>
          <p:cNvPr id="11266" name="AutoShape 2" descr="Image result for weimar republi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268" name="AutoShape 4" descr="Image result for weimar republi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270" name="AutoShape 6" descr="Image result for weimar republi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Picture 6" descr="Image result for weimar republ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188640"/>
            <a:ext cx="2762250" cy="16573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8229600" cy="6120680"/>
          </a:xfrm>
        </p:spPr>
        <p:txBody>
          <a:bodyPr>
            <a:normAutofit fontScale="92500" lnSpcReduction="10000"/>
          </a:bodyPr>
          <a:lstStyle/>
          <a:p>
            <a:r>
              <a:rPr lang="en-GB" altLang="en-US" sz="4000" dirty="0" smtClean="0"/>
              <a:t>The </a:t>
            </a:r>
            <a:r>
              <a:rPr lang="en-GB" altLang="en-US" sz="4000" b="1" dirty="0" smtClean="0"/>
              <a:t>Weimar Republic</a:t>
            </a:r>
            <a:r>
              <a:rPr lang="en-GB" altLang="en-US" sz="4000" dirty="0" smtClean="0"/>
              <a:t> was set up in Germany after the </a:t>
            </a:r>
            <a:r>
              <a:rPr lang="en-GB" altLang="en-US" sz="4000" b="1" dirty="0" smtClean="0"/>
              <a:t>Kaiser</a:t>
            </a:r>
            <a:r>
              <a:rPr lang="en-GB" altLang="en-US" sz="4000" dirty="0" smtClean="0"/>
              <a:t> had been overthrown in 1918. </a:t>
            </a:r>
          </a:p>
          <a:p>
            <a:r>
              <a:rPr lang="en-GB" altLang="en-US" sz="4000" dirty="0" smtClean="0"/>
              <a:t>At the time, it was the most democratic government in the world – even women could vote.</a:t>
            </a:r>
          </a:p>
          <a:p>
            <a:r>
              <a:rPr lang="en-US" altLang="en-US" sz="4000" dirty="0" smtClean="0"/>
              <a:t>However, only 15 years later it had collapsed into ruins, allowing Adolf Hitler to turn the country into one of the most brutal dictatorships the world has ever known.  </a:t>
            </a:r>
            <a:endParaRPr lang="en-GB" altLang="en-US" sz="4000" dirty="0" smtClean="0"/>
          </a:p>
          <a:p>
            <a:endParaRPr lang="en-GB" dirty="0"/>
          </a:p>
        </p:txBody>
      </p:sp>
      <p:pic>
        <p:nvPicPr>
          <p:cNvPr id="10242" name="Picture 2" descr="Image result for kaiser wilhel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116632"/>
            <a:ext cx="1460376" cy="2132482"/>
          </a:xfrm>
          <a:prstGeom prst="rect">
            <a:avLst/>
          </a:prstGeom>
          <a:noFill/>
        </p:spPr>
      </p:pic>
      <p:pic>
        <p:nvPicPr>
          <p:cNvPr id="5" name="Picture 4" descr="Image result for hitl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3356991"/>
            <a:ext cx="1666319" cy="15611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sz="5400" dirty="0" smtClean="0">
                <a:latin typeface="Aharoni" pitchFamily="2" charset="-79"/>
                <a:cs typeface="Aharoni" pitchFamily="2" charset="-79"/>
              </a:rPr>
              <a:t>Problems of the Weimar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24744"/>
            <a:ext cx="8229600" cy="5472608"/>
          </a:xfrm>
        </p:spPr>
        <p:txBody>
          <a:bodyPr>
            <a:normAutofit fontScale="85000" lnSpcReduction="20000"/>
          </a:bodyPr>
          <a:lstStyle/>
          <a:p>
            <a:r>
              <a:rPr lang="en-GB" altLang="en-US" sz="4400" dirty="0" smtClean="0"/>
              <a:t>The Kaiser abdicated on the 9</a:t>
            </a:r>
            <a:r>
              <a:rPr lang="en-GB" altLang="en-US" sz="4400" baseline="30000" dirty="0" smtClean="0"/>
              <a:t>th</a:t>
            </a:r>
            <a:r>
              <a:rPr lang="en-GB" altLang="en-US" sz="4400" dirty="0" smtClean="0"/>
              <a:t> November 1918</a:t>
            </a:r>
          </a:p>
          <a:p>
            <a:endParaRPr lang="en-GB" altLang="en-US" sz="4400" dirty="0" smtClean="0"/>
          </a:p>
          <a:p>
            <a:r>
              <a:rPr lang="en-GB" altLang="en-US" sz="4400" dirty="0" smtClean="0"/>
              <a:t>A new German Republic was </a:t>
            </a:r>
          </a:p>
          <a:p>
            <a:pPr>
              <a:buNone/>
            </a:pPr>
            <a:r>
              <a:rPr lang="en-GB" altLang="en-US" sz="4400" dirty="0" smtClean="0"/>
              <a:t>declared with Friedrich Ebert a</a:t>
            </a:r>
          </a:p>
          <a:p>
            <a:pPr>
              <a:buNone/>
            </a:pPr>
            <a:r>
              <a:rPr lang="en-GB" altLang="en-US" sz="4400" dirty="0" smtClean="0"/>
              <a:t>Chancellor </a:t>
            </a:r>
          </a:p>
          <a:p>
            <a:pPr>
              <a:buNone/>
            </a:pPr>
            <a:endParaRPr lang="en-GB" altLang="en-US" sz="4400" dirty="0" smtClean="0"/>
          </a:p>
          <a:p>
            <a:r>
              <a:rPr lang="en-GB" altLang="en-US" sz="4400" dirty="0" smtClean="0"/>
              <a:t>On 11</a:t>
            </a:r>
            <a:r>
              <a:rPr lang="en-GB" altLang="en-US" sz="4400" baseline="30000" dirty="0" smtClean="0"/>
              <a:t>th</a:t>
            </a:r>
            <a:r>
              <a:rPr lang="en-GB" altLang="en-US" sz="4400" dirty="0" smtClean="0"/>
              <a:t> November the new politicians of the German Republic signed an armistice </a:t>
            </a:r>
          </a:p>
          <a:p>
            <a:endParaRPr lang="en-GB" altLang="en-US" dirty="0" smtClean="0"/>
          </a:p>
        </p:txBody>
      </p:sp>
      <p:pic>
        <p:nvPicPr>
          <p:cNvPr id="9218" name="Picture 2" descr="Image result for ebe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1484784"/>
            <a:ext cx="2599556" cy="3379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latin typeface="Aharoni" pitchFamily="2" charset="-79"/>
                <a:cs typeface="Aharoni" pitchFamily="2" charset="-79"/>
              </a:rPr>
              <a:t>Problems of the Weimar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2592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altLang="en-US" dirty="0" smtClean="0"/>
              <a:t>Many Germans believed that the army had not been defeated by the allies but had been </a:t>
            </a:r>
            <a:r>
              <a:rPr lang="en-GB" altLang="en-US" b="1" dirty="0" smtClean="0"/>
              <a:t>‘stabbed in the back’</a:t>
            </a:r>
            <a:r>
              <a:rPr lang="en-GB" altLang="en-US" dirty="0" smtClean="0"/>
              <a:t> by the politicians who had signed the armistice (the November Criminals)</a:t>
            </a:r>
          </a:p>
          <a:p>
            <a:endParaRPr lang="en-GB" dirty="0"/>
          </a:p>
        </p:txBody>
      </p:sp>
      <p:pic>
        <p:nvPicPr>
          <p:cNvPr id="26626" name="Picture 2" descr="Image result for stab in the back my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212976"/>
            <a:ext cx="5112568" cy="34765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332656"/>
            <a:ext cx="8229600" cy="5976664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GB" altLang="en-US" sz="4000" dirty="0"/>
              <a:t>Elections for a Constituent Assembly were held on 19</a:t>
            </a:r>
            <a:r>
              <a:rPr lang="en-GB" altLang="en-US" sz="4000" baseline="30000" dirty="0"/>
              <a:t>th</a:t>
            </a:r>
            <a:r>
              <a:rPr lang="en-GB" altLang="en-US" sz="4000" dirty="0"/>
              <a:t> January 1919</a:t>
            </a:r>
          </a:p>
          <a:p>
            <a:pPr marL="0" indent="0">
              <a:buNone/>
              <a:defRPr/>
            </a:pPr>
            <a:endParaRPr lang="en-GB" altLang="en-US" sz="4000" dirty="0"/>
          </a:p>
          <a:p>
            <a:pPr>
              <a:defRPr/>
            </a:pPr>
            <a:r>
              <a:rPr lang="en-GB" altLang="en-US" sz="4000" dirty="0"/>
              <a:t>The first German Government </a:t>
            </a:r>
            <a:endParaRPr lang="en-GB" altLang="en-US" sz="4000" dirty="0" smtClean="0"/>
          </a:p>
          <a:p>
            <a:pPr>
              <a:buNone/>
              <a:defRPr/>
            </a:pPr>
            <a:r>
              <a:rPr lang="en-GB" altLang="en-US" sz="4000" dirty="0" smtClean="0"/>
              <a:t>met </a:t>
            </a:r>
            <a:r>
              <a:rPr lang="en-GB" altLang="en-US" sz="4000" dirty="0"/>
              <a:t>in Weimar </a:t>
            </a:r>
            <a:endParaRPr lang="en-GB" altLang="en-US" sz="4000" dirty="0" smtClean="0"/>
          </a:p>
          <a:p>
            <a:pPr>
              <a:buNone/>
              <a:defRPr/>
            </a:pPr>
            <a:r>
              <a:rPr lang="en-GB" altLang="en-US" sz="4000" dirty="0" smtClean="0"/>
              <a:t>(</a:t>
            </a:r>
            <a:r>
              <a:rPr lang="en-GB" altLang="en-US" sz="4000" dirty="0"/>
              <a:t>hence the name) in January </a:t>
            </a:r>
            <a:endParaRPr lang="en-GB" altLang="en-US" sz="4000" dirty="0" smtClean="0"/>
          </a:p>
          <a:p>
            <a:pPr>
              <a:buNone/>
              <a:defRPr/>
            </a:pPr>
            <a:r>
              <a:rPr lang="en-GB" altLang="en-US" sz="4000" dirty="0" smtClean="0"/>
              <a:t>1919 </a:t>
            </a:r>
            <a:r>
              <a:rPr lang="en-GB" altLang="en-US" sz="4000" dirty="0"/>
              <a:t>as Berlin </a:t>
            </a:r>
            <a:endParaRPr lang="en-GB" altLang="en-US" sz="4000" dirty="0" smtClean="0"/>
          </a:p>
          <a:p>
            <a:pPr>
              <a:buNone/>
              <a:defRPr/>
            </a:pPr>
            <a:r>
              <a:rPr lang="en-GB" altLang="en-US" sz="4000" dirty="0" smtClean="0"/>
              <a:t>was </a:t>
            </a:r>
            <a:r>
              <a:rPr lang="en-GB" altLang="en-US" sz="4000" dirty="0"/>
              <a:t>too dangerous due </a:t>
            </a:r>
            <a:endParaRPr lang="en-GB" altLang="en-US" sz="4000" dirty="0" smtClean="0"/>
          </a:p>
          <a:p>
            <a:pPr>
              <a:buNone/>
              <a:defRPr/>
            </a:pPr>
            <a:r>
              <a:rPr lang="en-GB" altLang="en-US" sz="4000" dirty="0" smtClean="0"/>
              <a:t>to </a:t>
            </a:r>
            <a:r>
              <a:rPr lang="en-GB" altLang="en-US" sz="4000" dirty="0"/>
              <a:t>attacks from the left </a:t>
            </a:r>
            <a:r>
              <a:rPr lang="en-GB" altLang="en-US" sz="4000" dirty="0" smtClean="0"/>
              <a:t>and</a:t>
            </a:r>
          </a:p>
          <a:p>
            <a:pPr>
              <a:buNone/>
              <a:defRPr/>
            </a:pPr>
            <a:r>
              <a:rPr lang="en-GB" altLang="en-US" sz="4000" dirty="0" smtClean="0"/>
              <a:t>the </a:t>
            </a:r>
            <a:r>
              <a:rPr lang="en-GB" altLang="en-US" sz="4000" dirty="0"/>
              <a:t>right. </a:t>
            </a:r>
          </a:p>
          <a:p>
            <a:pPr>
              <a:buNone/>
              <a:defRPr/>
            </a:pPr>
            <a:endParaRPr lang="en-GB" altLang="en-US" sz="4000" dirty="0"/>
          </a:p>
          <a:p>
            <a:pPr>
              <a:defRPr/>
            </a:pPr>
            <a:r>
              <a:rPr lang="en-GB" altLang="en-US" sz="4000" dirty="0"/>
              <a:t>It immediately faced problems:</a:t>
            </a:r>
          </a:p>
          <a:p>
            <a:endParaRPr lang="en-GB" dirty="0"/>
          </a:p>
        </p:txBody>
      </p:sp>
      <p:pic>
        <p:nvPicPr>
          <p:cNvPr id="8194" name="Picture 2" descr="Image result for weimar  m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196752"/>
            <a:ext cx="3482503" cy="4608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/>
          <a:lstStyle/>
          <a:p>
            <a:r>
              <a:rPr lang="en-GB" altLang="en-US" dirty="0" smtClean="0">
                <a:latin typeface="Aharoni" pitchFamily="2" charset="-79"/>
                <a:cs typeface="Aharoni" pitchFamily="2" charset="-79"/>
              </a:rPr>
              <a:t>The Weimar Constitution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676456" cy="218884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GB" altLang="en-US" sz="2800" dirty="0" smtClean="0"/>
              <a:t>Following the abdication of the Kaiser, a new </a:t>
            </a:r>
          </a:p>
          <a:p>
            <a:pPr marL="0" indent="0">
              <a:buNone/>
              <a:defRPr/>
            </a:pPr>
            <a:r>
              <a:rPr lang="en-GB" altLang="en-US" sz="2800" dirty="0" smtClean="0"/>
              <a:t>constitution had to be drawn up . This was finalised in August 1919.  This was the first time Germany had experienced a democracy.</a:t>
            </a:r>
          </a:p>
          <a:p>
            <a:pPr marL="0" indent="0">
              <a:buNone/>
              <a:defRPr/>
            </a:pPr>
            <a:endParaRPr lang="en-GB" altLang="en-US" dirty="0" smtClean="0"/>
          </a:p>
          <a:p>
            <a:pPr marL="0" indent="0">
              <a:buNone/>
              <a:defRPr/>
            </a:pPr>
            <a:endParaRPr lang="en-GB" altLang="en-US" dirty="0"/>
          </a:p>
          <a:p>
            <a:pPr marL="0" indent="0">
              <a:buNone/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 marL="0" indent="0">
              <a:buNone/>
              <a:defRPr/>
            </a:pPr>
            <a:endParaRPr lang="en-GB" altLang="en-US" dirty="0" smtClean="0"/>
          </a:p>
          <a:p>
            <a:pPr>
              <a:defRPr/>
            </a:pPr>
            <a:endParaRPr lang="en-GB" altLang="en-US" dirty="0" smtClean="0"/>
          </a:p>
          <a:p>
            <a:pPr>
              <a:defRPr/>
            </a:pPr>
            <a:endParaRPr lang="en-GB" altLang="en-US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3717032"/>
            <a:ext cx="2592288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dirty="0">
                <a:latin typeface="Arial" panose="020B0604020202020204" pitchFamily="34" charset="0"/>
              </a:rPr>
              <a:t>Article 48</a:t>
            </a:r>
          </a:p>
          <a:p>
            <a:pPr algn="ctr">
              <a:defRPr/>
            </a:pPr>
            <a:r>
              <a:rPr lang="en-GB" sz="1800" dirty="0">
                <a:latin typeface="Arial" panose="020B0604020202020204" pitchFamily="34" charset="0"/>
              </a:rPr>
              <a:t>President could suspend the Constitution in an emergency.  He could make laws and keep the Chancellor in office without the support of the Reichstag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3848" y="4581128"/>
            <a:ext cx="2879725" cy="16927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dirty="0">
                <a:latin typeface="Arial" panose="020B0604020202020204" pitchFamily="34" charset="0"/>
              </a:rPr>
              <a:t>Chancellor</a:t>
            </a:r>
          </a:p>
          <a:p>
            <a:pPr algn="ctr">
              <a:defRPr/>
            </a:pPr>
            <a:r>
              <a:rPr lang="en-GB" sz="2000" dirty="0">
                <a:latin typeface="Arial" panose="020B0604020202020204" pitchFamily="34" charset="0"/>
              </a:rPr>
              <a:t>Chosen by the President.  Had to have support of a majority in the Reichstag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60232" y="3861048"/>
            <a:ext cx="2106613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dirty="0">
                <a:latin typeface="Arial" panose="020B0604020202020204" pitchFamily="34" charset="0"/>
              </a:rPr>
              <a:t>Reichstag</a:t>
            </a:r>
          </a:p>
          <a:p>
            <a:pPr algn="ctr">
              <a:defRPr/>
            </a:pPr>
            <a:r>
              <a:rPr lang="en-GB" dirty="0">
                <a:latin typeface="Arial" panose="020B0604020202020204" pitchFamily="34" charset="0"/>
              </a:rPr>
              <a:t>421 member (1919)</a:t>
            </a:r>
          </a:p>
          <a:p>
            <a:pPr algn="ctr">
              <a:defRPr/>
            </a:pPr>
            <a:r>
              <a:rPr lang="en-GB" dirty="0">
                <a:latin typeface="Arial" panose="020B0604020202020204" pitchFamily="34" charset="0"/>
              </a:rPr>
              <a:t>647 member (1933)</a:t>
            </a:r>
          </a:p>
          <a:p>
            <a:pPr algn="ctr">
              <a:defRPr/>
            </a:pPr>
            <a:r>
              <a:rPr lang="en-GB" dirty="0">
                <a:latin typeface="Arial" panose="020B0604020202020204" pitchFamily="34" charset="0"/>
              </a:rPr>
              <a:t>Elected every 4 years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75856" y="2564904"/>
            <a:ext cx="2879725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dirty="0">
                <a:latin typeface="Arial" panose="020B0604020202020204" pitchFamily="34" charset="0"/>
              </a:rPr>
              <a:t>President</a:t>
            </a:r>
          </a:p>
          <a:p>
            <a:pPr algn="ctr">
              <a:defRPr/>
            </a:pPr>
            <a:r>
              <a:rPr lang="en-GB" dirty="0">
                <a:latin typeface="Arial" panose="020B0604020202020204" pitchFamily="34" charset="0"/>
              </a:rPr>
              <a:t>Elected every seven years </a:t>
            </a:r>
          </a:p>
        </p:txBody>
      </p:sp>
      <p:sp>
        <p:nvSpPr>
          <p:cNvPr id="9" name="Down Arrow 8"/>
          <p:cNvSpPr/>
          <p:nvPr/>
        </p:nvSpPr>
        <p:spPr>
          <a:xfrm>
            <a:off x="4427984" y="3933056"/>
            <a:ext cx="346075" cy="5159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Down Arrow 9"/>
          <p:cNvSpPr/>
          <p:nvPr/>
        </p:nvSpPr>
        <p:spPr>
          <a:xfrm rot="3100752">
            <a:off x="2267744" y="2852936"/>
            <a:ext cx="432048" cy="6599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Down Arrow 10"/>
          <p:cNvSpPr/>
          <p:nvPr/>
        </p:nvSpPr>
        <p:spPr>
          <a:xfrm rot="18661539">
            <a:off x="6588224" y="2924945"/>
            <a:ext cx="432047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672"/>
            <a:ext cx="8892480" cy="1143000"/>
          </a:xfrm>
        </p:spPr>
        <p:txBody>
          <a:bodyPr>
            <a:noAutofit/>
          </a:bodyPr>
          <a:lstStyle/>
          <a:p>
            <a:r>
              <a:rPr lang="en-GB" altLang="en-US" sz="4000" dirty="0" smtClean="0">
                <a:latin typeface="Aharoni" pitchFamily="2" charset="-79"/>
                <a:cs typeface="Aharoni" pitchFamily="2" charset="-79"/>
              </a:rPr>
              <a:t>Political problems: the constitution</a:t>
            </a:r>
            <a:r>
              <a:rPr lang="en-GB" altLang="en-US" sz="32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GB" altLang="en-US" sz="3200" dirty="0" smtClean="0">
                <a:latin typeface="Aharoni" pitchFamily="2" charset="-79"/>
                <a:cs typeface="Aharoni" pitchFamily="2" charset="-79"/>
              </a:rPr>
            </a:b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92500"/>
          </a:bodyPr>
          <a:lstStyle/>
          <a:p>
            <a:r>
              <a:rPr lang="en-GB" altLang="en-US" dirty="0" smtClean="0"/>
              <a:t>One major problem for the Weimar Republic was that its </a:t>
            </a:r>
            <a:r>
              <a:rPr lang="en-GB" altLang="en-US" b="1" dirty="0" smtClean="0"/>
              <a:t>constitution</a:t>
            </a:r>
            <a:r>
              <a:rPr lang="en-GB" altLang="en-US" dirty="0" smtClean="0"/>
              <a:t> had two serious flaws.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altLang="en-US" b="1" dirty="0" smtClean="0"/>
              <a:t>Proportional representation (PR)</a:t>
            </a:r>
            <a:r>
              <a:rPr lang="en-GB" altLang="en-US" dirty="0" smtClean="0"/>
              <a:t>. </a:t>
            </a:r>
            <a:br>
              <a:rPr lang="en-GB" altLang="en-US" dirty="0" smtClean="0"/>
            </a:br>
            <a:r>
              <a:rPr lang="en-GB" altLang="en-US" dirty="0" smtClean="0"/>
              <a:t>All votes were counted up centrally to divide seats fairly between parties. 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altLang="en-US" dirty="0" smtClean="0"/>
              <a:t>The number of seats a political party got depended on the percentage of the vote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altLang="en-US" dirty="0" smtClean="0"/>
              <a:t>E.g.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altLang="en-US" dirty="0" smtClean="0"/>
              <a:t>If the Centre Party got 25% of the votes and there were 100 seats they would have 25 seats.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672"/>
            <a:ext cx="8892480" cy="1143000"/>
          </a:xfrm>
        </p:spPr>
        <p:txBody>
          <a:bodyPr>
            <a:noAutofit/>
          </a:bodyPr>
          <a:lstStyle/>
          <a:p>
            <a:r>
              <a:rPr lang="en-GB" altLang="en-US" sz="4000" dirty="0" smtClean="0">
                <a:latin typeface="Aharoni" pitchFamily="2" charset="-79"/>
                <a:cs typeface="Aharoni" pitchFamily="2" charset="-79"/>
              </a:rPr>
              <a:t>Political problems: the constitution</a:t>
            </a:r>
            <a:r>
              <a:rPr lang="en-GB" altLang="en-US" sz="32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GB" altLang="en-US" sz="3200" dirty="0" smtClean="0">
                <a:latin typeface="Aharoni" pitchFamily="2" charset="-79"/>
                <a:cs typeface="Aharoni" pitchFamily="2" charset="-79"/>
              </a:rPr>
            </a:b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GB" altLang="en-US" sz="4000" b="1" dirty="0" smtClean="0"/>
              <a:t>	Article 48</a:t>
            </a:r>
            <a:r>
              <a:rPr lang="en-GB" altLang="en-US" sz="4000" dirty="0" smtClean="0"/>
              <a:t>. </a:t>
            </a:r>
            <a:br>
              <a:rPr lang="en-GB" altLang="en-US" sz="4000" dirty="0" smtClean="0"/>
            </a:br>
            <a:r>
              <a:rPr lang="en-GB" altLang="en-US" sz="4000" dirty="0" smtClean="0"/>
              <a:t>This was a clause that gave the president of the Weimar Republic the right to dismiss parliament and rule by himself if he decided there was a ‘state of emergency’.</a:t>
            </a:r>
            <a:endParaRPr lang="en-GB" alt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642</Words>
  <Application>Microsoft Office PowerPoint</Application>
  <PresentationFormat>On-screen Show (4:3)</PresentationFormat>
  <Paragraphs>86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Learning Outcomes </vt:lpstr>
      <vt:lpstr>Slide 3</vt:lpstr>
      <vt:lpstr>Problems of the Weimar</vt:lpstr>
      <vt:lpstr>Problems of the Weimar</vt:lpstr>
      <vt:lpstr>Slide 6</vt:lpstr>
      <vt:lpstr>The Weimar Constitution </vt:lpstr>
      <vt:lpstr>Political problems: the constitution </vt:lpstr>
      <vt:lpstr>Political problems: the constitution </vt:lpstr>
      <vt:lpstr>Slide 10</vt:lpstr>
      <vt:lpstr>Proportional Representation and Article 48 </vt:lpstr>
      <vt:lpstr>Political problems: revolts and rebellions </vt:lpstr>
      <vt:lpstr>Political problems: revolts and rebellions </vt:lpstr>
      <vt:lpstr>Political problems: revolts and rebellions </vt:lpstr>
      <vt:lpstr>Exam question 1 </vt:lpstr>
    </vt:vector>
  </TitlesOfParts>
  <Company>Flintshire County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ict</dc:creator>
  <cp:lastModifiedBy>ict</cp:lastModifiedBy>
  <cp:revision>8</cp:revision>
  <dcterms:created xsi:type="dcterms:W3CDTF">2017-03-31T07:54:49Z</dcterms:created>
  <dcterms:modified xsi:type="dcterms:W3CDTF">2017-04-03T10:17:48Z</dcterms:modified>
</cp:coreProperties>
</file>