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85458" autoAdjust="0"/>
  </p:normalViewPr>
  <p:slideViewPr>
    <p:cSldViewPr snapToGrid="0">
      <p:cViewPr varScale="1">
        <p:scale>
          <a:sx n="83" d="100"/>
          <a:sy n="83" d="100"/>
        </p:scale>
        <p:origin x="462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ED2AF-29CA-465D-8BDF-831C2C198B11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E23ED-2E1B-419E-969A-5AA689FFD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052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Which</a:t>
            </a:r>
            <a:r>
              <a:rPr lang="en-GB" baseline="0" dirty="0" smtClean="0"/>
              <a:t> statements are true/false?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278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Which</a:t>
            </a:r>
            <a:r>
              <a:rPr lang="en-GB" baseline="0" dirty="0" smtClean="0"/>
              <a:t> statements are true/false? </a:t>
            </a:r>
          </a:p>
          <a:p>
            <a:r>
              <a:rPr lang="en-GB" dirty="0" smtClean="0"/>
              <a:t>Red- true</a:t>
            </a:r>
          </a:p>
          <a:p>
            <a:r>
              <a:rPr lang="en-GB" dirty="0" smtClean="0"/>
              <a:t>Blue-</a:t>
            </a:r>
            <a:r>
              <a:rPr lang="en-GB" baseline="0" dirty="0" smtClean="0"/>
              <a:t> False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256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Class to suggest a range of secondary research methods- next</a:t>
            </a:r>
            <a:r>
              <a:rPr lang="en-GB" baseline="0" dirty="0" smtClean="0"/>
              <a:t> slide outline key methods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543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Split the class into groups</a:t>
            </a:r>
            <a:r>
              <a:rPr lang="en-GB" baseline="0" dirty="0" smtClean="0"/>
              <a:t> of 7- or 4 if people visit 2 different stall in part 2 of activity.  </a:t>
            </a:r>
          </a:p>
          <a:p>
            <a:r>
              <a:rPr lang="en-GB" baseline="0" dirty="0" smtClean="0"/>
              <a:t>Complete the key points for their method, after </a:t>
            </a:r>
            <a:r>
              <a:rPr lang="en-GB" baseline="0" dirty="0" smtClean="0"/>
              <a:t>8 </a:t>
            </a:r>
            <a:r>
              <a:rPr lang="en-GB" baseline="0" dirty="0" smtClean="0"/>
              <a:t>minutes 1 person per group stay to `man the stall`, other members go to a different stations gather the information and then feed it back to their group. (repeat if visiting 2 stalls)</a:t>
            </a:r>
          </a:p>
          <a:p>
            <a:r>
              <a:rPr lang="en-GB" baseline="0" dirty="0" smtClean="0"/>
              <a:t>Student sheet to record information from other groups in resource pack.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285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830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79607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Profit- Textbook</a:t>
            </a:r>
          </a:p>
          <a:p>
            <a:r>
              <a:rPr lang="en-GB" dirty="0" smtClean="0"/>
              <a:t>War</a:t>
            </a:r>
            <a:r>
              <a:rPr lang="en-GB" baseline="0" dirty="0" smtClean="0"/>
              <a:t> torn country- Newspaper</a:t>
            </a:r>
          </a:p>
          <a:p>
            <a:r>
              <a:rPr lang="en-GB" baseline="0" dirty="0" smtClean="0"/>
              <a:t>Cancer treatments- Medical Journal</a:t>
            </a:r>
          </a:p>
          <a:p>
            <a:r>
              <a:rPr lang="en-GB" baseline="0" dirty="0" smtClean="0"/>
              <a:t>Welsh Language in Patagonia- Documentary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9261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Quote</a:t>
            </a:r>
            <a:r>
              <a:rPr lang="en-GB" baseline="0" dirty="0" smtClean="0"/>
              <a:t> 1- Albert Einstein</a:t>
            </a:r>
          </a:p>
          <a:p>
            <a:r>
              <a:rPr lang="en-GB" baseline="0" dirty="0" smtClean="0"/>
              <a:t>Quote 2- Neil Armstrong</a:t>
            </a:r>
          </a:p>
          <a:p>
            <a:r>
              <a:rPr lang="en-GB" baseline="0" dirty="0" smtClean="0"/>
              <a:t>Develop – what </a:t>
            </a:r>
            <a:r>
              <a:rPr lang="en-GB" baseline="0" smtClean="0"/>
              <a:t>do they mean?</a:t>
            </a:r>
            <a:endParaRPr lang="en-GB" baseline="0" dirty="0" smtClean="0"/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489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328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837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66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300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56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90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141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492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141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631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74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CDEF4-119E-4AE8-A966-38AB42EE368D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699D9-AD07-438A-88E0-155F30123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35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Lesson 2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Secondary research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3750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Class review of key points.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10515600" cy="823912"/>
          </a:xfrm>
        </p:spPr>
        <p:txBody>
          <a:bodyPr/>
          <a:lstStyle/>
          <a:p>
            <a:r>
              <a:rPr lang="en-GB" dirty="0" smtClean="0"/>
              <a:t>Textbook- A published book used as part of studying.</a:t>
            </a:r>
          </a:p>
          <a:p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Advantages</a:t>
            </a:r>
          </a:p>
          <a:p>
            <a:pPr lvl="1"/>
            <a:r>
              <a:rPr lang="en-GB" dirty="0" smtClean="0"/>
              <a:t>Easy access</a:t>
            </a:r>
          </a:p>
          <a:p>
            <a:pPr lvl="1"/>
            <a:r>
              <a:rPr lang="en-GB" dirty="0" smtClean="0"/>
              <a:t>Reliable information</a:t>
            </a:r>
          </a:p>
          <a:p>
            <a:pPr lvl="1"/>
            <a:r>
              <a:rPr lang="en-GB" dirty="0" smtClean="0"/>
              <a:t>Thorough overview of a topic</a:t>
            </a:r>
          </a:p>
          <a:p>
            <a:pPr lvl="1"/>
            <a:r>
              <a:rPr lang="en-GB" dirty="0" smtClean="0"/>
              <a:t>Includes references to other sources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Disadvantages</a:t>
            </a:r>
          </a:p>
          <a:p>
            <a:pPr lvl="1"/>
            <a:r>
              <a:rPr lang="en-GB" dirty="0" smtClean="0"/>
              <a:t>Publishing is a time consuming process- information could be out of date.</a:t>
            </a:r>
          </a:p>
          <a:p>
            <a:pPr lvl="1"/>
            <a:r>
              <a:rPr lang="en-GB" dirty="0" smtClean="0"/>
              <a:t>Check for author bias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520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Class review of key points.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10515600" cy="823912"/>
          </a:xfrm>
        </p:spPr>
        <p:txBody>
          <a:bodyPr/>
          <a:lstStyle/>
          <a:p>
            <a:r>
              <a:rPr lang="en-GB" dirty="0" smtClean="0"/>
              <a:t>Journal- A collection of articles that are linked by a common subject.  Usually published on a regular basis. (Monthly, quarterly)</a:t>
            </a:r>
          </a:p>
          <a:p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Advantages</a:t>
            </a:r>
          </a:p>
          <a:p>
            <a:pPr lvl="1"/>
            <a:r>
              <a:rPr lang="en-GB" dirty="0" smtClean="0"/>
              <a:t>Include up to date research and information.</a:t>
            </a:r>
          </a:p>
          <a:p>
            <a:pPr lvl="1"/>
            <a:r>
              <a:rPr lang="en-GB" dirty="0" smtClean="0"/>
              <a:t>Clear topic/subject/ industry covered.</a:t>
            </a:r>
          </a:p>
          <a:p>
            <a:pPr lvl="1"/>
            <a:r>
              <a:rPr lang="en-GB" dirty="0" smtClean="0"/>
              <a:t>Often include a list of references for further reading.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Disadvantages</a:t>
            </a:r>
          </a:p>
          <a:p>
            <a:pPr lvl="1"/>
            <a:r>
              <a:rPr lang="en-GB" dirty="0" smtClean="0"/>
              <a:t>Can be brief and lack detail.</a:t>
            </a:r>
          </a:p>
          <a:p>
            <a:pPr lvl="1"/>
            <a:r>
              <a:rPr lang="en-GB" dirty="0" smtClean="0"/>
              <a:t>Check for author bias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85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Class review of key points.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10515600" cy="823912"/>
          </a:xfrm>
        </p:spPr>
        <p:txBody>
          <a:bodyPr/>
          <a:lstStyle/>
          <a:p>
            <a:r>
              <a:rPr lang="en-GB" dirty="0" smtClean="0"/>
              <a:t>Magazines- A collection of articles/ advertisements covering a broad topic/subject area..</a:t>
            </a:r>
          </a:p>
          <a:p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Advantages</a:t>
            </a:r>
          </a:p>
          <a:p>
            <a:pPr lvl="1"/>
            <a:r>
              <a:rPr lang="en-GB" dirty="0" smtClean="0"/>
              <a:t>Easy access</a:t>
            </a:r>
          </a:p>
          <a:p>
            <a:pPr lvl="1"/>
            <a:r>
              <a:rPr lang="en-GB" dirty="0" smtClean="0"/>
              <a:t>Up to date coverage of news and current thinking in a given area.</a:t>
            </a:r>
          </a:p>
          <a:p>
            <a:pPr lvl="1"/>
            <a:r>
              <a:rPr lang="en-GB" dirty="0" smtClean="0"/>
              <a:t>Usually lower cost than Journals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Disadvantages</a:t>
            </a:r>
          </a:p>
          <a:p>
            <a:pPr lvl="1"/>
            <a:r>
              <a:rPr lang="en-GB" dirty="0" smtClean="0"/>
              <a:t>Often levels of quality control are lower than a Journal.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722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Class review of key points.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9788" y="1508284"/>
            <a:ext cx="10515600" cy="1179195"/>
          </a:xfrm>
        </p:spPr>
        <p:txBody>
          <a:bodyPr>
            <a:normAutofit fontScale="92500" lnSpcReduction="10000"/>
          </a:bodyPr>
          <a:lstStyle/>
          <a:p>
            <a:r>
              <a:rPr lang="en-GB" sz="2600" dirty="0" smtClean="0"/>
              <a:t>Internet- Global computer network that supports information and communication electronically</a:t>
            </a:r>
          </a:p>
          <a:p>
            <a:r>
              <a:rPr lang="en-GB" sz="2600" dirty="0" smtClean="0"/>
              <a:t>Websites- a location on the internet where information is located</a:t>
            </a:r>
          </a:p>
          <a:p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Advantages</a:t>
            </a:r>
          </a:p>
          <a:p>
            <a:pPr lvl="1"/>
            <a:r>
              <a:rPr lang="en-GB" dirty="0" smtClean="0"/>
              <a:t>Easy access</a:t>
            </a:r>
          </a:p>
          <a:p>
            <a:pPr lvl="1"/>
            <a:r>
              <a:rPr lang="en-GB" dirty="0" smtClean="0"/>
              <a:t>Usually up to date</a:t>
            </a:r>
          </a:p>
          <a:p>
            <a:pPr lvl="1"/>
            <a:r>
              <a:rPr lang="en-GB" dirty="0" smtClean="0"/>
              <a:t>Easy to search for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Disadvantages</a:t>
            </a:r>
          </a:p>
          <a:p>
            <a:pPr lvl="1"/>
            <a:r>
              <a:rPr lang="en-GB" dirty="0" smtClean="0"/>
              <a:t>Quality not checked- anyone can develop a website.</a:t>
            </a:r>
          </a:p>
          <a:p>
            <a:pPr lvl="1"/>
            <a:r>
              <a:rPr lang="en-GB" dirty="0" smtClean="0"/>
              <a:t>Check for author bias</a:t>
            </a:r>
          </a:p>
          <a:p>
            <a:pPr lvl="1"/>
            <a:r>
              <a:rPr lang="en-GB" dirty="0" smtClean="0"/>
              <a:t>Large amount of information returned from broad searches may give information overload.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591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Class review of key points.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9788" y="918686"/>
            <a:ext cx="10515600" cy="1179195"/>
          </a:xfrm>
        </p:spPr>
        <p:txBody>
          <a:bodyPr>
            <a:normAutofit/>
          </a:bodyPr>
          <a:lstStyle/>
          <a:p>
            <a:r>
              <a:rPr lang="en-GB" sz="2600" dirty="0" smtClean="0"/>
              <a:t>Films/ Documentary- Visual representation of a topic- can be factual</a:t>
            </a:r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Advantages</a:t>
            </a:r>
          </a:p>
          <a:p>
            <a:pPr lvl="1"/>
            <a:r>
              <a:rPr lang="en-GB" dirty="0" smtClean="0"/>
              <a:t>Easy access to information</a:t>
            </a:r>
          </a:p>
          <a:p>
            <a:pPr lvl="1"/>
            <a:r>
              <a:rPr lang="en-GB" dirty="0" smtClean="0"/>
              <a:t>Can be based of facts and real events.</a:t>
            </a:r>
          </a:p>
          <a:p>
            <a:pPr lvl="1"/>
            <a:r>
              <a:rPr lang="en-GB" dirty="0" smtClean="0"/>
              <a:t>Brings information alive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Disadvantages</a:t>
            </a:r>
          </a:p>
          <a:p>
            <a:pPr lvl="1"/>
            <a:r>
              <a:rPr lang="en-GB" dirty="0" smtClean="0"/>
              <a:t>Can be biased</a:t>
            </a:r>
          </a:p>
          <a:p>
            <a:pPr lvl="1"/>
            <a:r>
              <a:rPr lang="en-GB" dirty="0" smtClean="0"/>
              <a:t>May be fictional</a:t>
            </a:r>
          </a:p>
          <a:p>
            <a:pPr lvl="1"/>
            <a:r>
              <a:rPr lang="en-GB" dirty="0" smtClean="0"/>
              <a:t>Often created for entertainment</a:t>
            </a:r>
          </a:p>
          <a:p>
            <a:pPr lvl="1"/>
            <a:r>
              <a:rPr lang="en-GB" dirty="0" smtClean="0"/>
              <a:t>Be aware of `writers creative licence` which can exaggerate elements.</a:t>
            </a:r>
          </a:p>
          <a:p>
            <a:pPr lvl="1"/>
            <a:r>
              <a:rPr lang="en-GB" dirty="0" smtClean="0"/>
              <a:t>Limited viewpoints.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598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Class review of key points.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9788" y="1101090"/>
            <a:ext cx="10515600" cy="1179195"/>
          </a:xfrm>
        </p:spPr>
        <p:txBody>
          <a:bodyPr>
            <a:normAutofit/>
          </a:bodyPr>
          <a:lstStyle/>
          <a:p>
            <a:r>
              <a:rPr lang="en-GB" sz="2600" dirty="0" smtClean="0"/>
              <a:t>Reports-  Written document related to one element of an issue</a:t>
            </a:r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Advantages</a:t>
            </a:r>
          </a:p>
          <a:p>
            <a:pPr lvl="1"/>
            <a:r>
              <a:rPr lang="en-GB" dirty="0" smtClean="0"/>
              <a:t>Detailed focus on one topic or issue.</a:t>
            </a:r>
          </a:p>
          <a:p>
            <a:pPr lvl="1"/>
            <a:r>
              <a:rPr lang="en-GB" dirty="0" smtClean="0"/>
              <a:t>Usually include statistics</a:t>
            </a:r>
          </a:p>
          <a:p>
            <a:pPr lvl="1"/>
            <a:r>
              <a:rPr lang="en-GB" dirty="0" smtClean="0"/>
              <a:t>Usually include a bibliography or reference list of sources.</a:t>
            </a:r>
          </a:p>
          <a:p>
            <a:pPr lvl="1"/>
            <a:endParaRPr lang="en-GB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Disadvantages</a:t>
            </a:r>
          </a:p>
          <a:p>
            <a:pPr lvl="1"/>
            <a:r>
              <a:rPr lang="en-GB" dirty="0" smtClean="0"/>
              <a:t>Can be biased</a:t>
            </a:r>
          </a:p>
          <a:p>
            <a:pPr lvl="1"/>
            <a:r>
              <a:rPr lang="en-GB" dirty="0" smtClean="0"/>
              <a:t>Can be narrow in focus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086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Class review of key points.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9788" y="1101090"/>
            <a:ext cx="10515600" cy="1179195"/>
          </a:xfrm>
        </p:spPr>
        <p:txBody>
          <a:bodyPr>
            <a:normAutofit/>
          </a:bodyPr>
          <a:lstStyle/>
          <a:p>
            <a:r>
              <a:rPr lang="en-GB" sz="2600" dirty="0" smtClean="0"/>
              <a:t>Newspaper- Often printed daily to deliver news</a:t>
            </a:r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Advantages</a:t>
            </a:r>
          </a:p>
          <a:p>
            <a:pPr lvl="1"/>
            <a:r>
              <a:rPr lang="en-GB" dirty="0" smtClean="0"/>
              <a:t>Easy access</a:t>
            </a:r>
          </a:p>
          <a:p>
            <a:pPr lvl="1"/>
            <a:r>
              <a:rPr lang="en-GB" dirty="0" smtClean="0"/>
              <a:t>Usually up to date</a:t>
            </a:r>
          </a:p>
          <a:p>
            <a:pPr lvl="1"/>
            <a:r>
              <a:rPr lang="en-GB" dirty="0" smtClean="0"/>
              <a:t>Written for specific target markets</a:t>
            </a:r>
          </a:p>
          <a:p>
            <a:pPr lvl="1"/>
            <a:r>
              <a:rPr lang="en-GB" dirty="0" smtClean="0"/>
              <a:t>Includes images</a:t>
            </a:r>
          </a:p>
          <a:p>
            <a:pPr lvl="1"/>
            <a:r>
              <a:rPr lang="en-GB" dirty="0" smtClean="0"/>
              <a:t>Often have facts and figures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Disadvantages</a:t>
            </a:r>
          </a:p>
          <a:p>
            <a:pPr lvl="1"/>
            <a:r>
              <a:rPr lang="en-GB" dirty="0" smtClean="0"/>
              <a:t>Can be biased and unreliable</a:t>
            </a:r>
          </a:p>
          <a:p>
            <a:pPr lvl="1"/>
            <a:r>
              <a:rPr lang="en-GB" dirty="0" smtClean="0"/>
              <a:t>May have political loyalties that influence the information given</a:t>
            </a:r>
          </a:p>
          <a:p>
            <a:pPr lvl="1"/>
            <a:r>
              <a:rPr lang="en-GB" dirty="0" smtClean="0"/>
              <a:t>Some articles may be entertainment based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54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minimise the issues around secondary research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Cross reference sources and information- </a:t>
            </a:r>
            <a:r>
              <a:rPr lang="en-GB" dirty="0" smtClean="0"/>
              <a:t>Don’t just take one sources word for it- look around for other sources that support what you have found.</a:t>
            </a:r>
          </a:p>
          <a:p>
            <a:r>
              <a:rPr lang="en-GB" b="1" dirty="0" smtClean="0"/>
              <a:t>Consider WHO produced the data and WHY- </a:t>
            </a:r>
            <a:r>
              <a:rPr lang="en-GB" dirty="0" smtClean="0"/>
              <a:t>Doing a little bit of your own research on  these two questions will help you consider if the data is reliable, valid or biased.</a:t>
            </a:r>
          </a:p>
          <a:p>
            <a:r>
              <a:rPr lang="en-GB" b="1" dirty="0" smtClean="0"/>
              <a:t>When was the data collected- </a:t>
            </a:r>
            <a:r>
              <a:rPr lang="en-GB" dirty="0" smtClean="0"/>
              <a:t>is data on fashion clothing out of date 6 months after it is written? Is data on cancer treatments out of date 6 months after it is written?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616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Progress review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82295"/>
          </a:xfrm>
        </p:spPr>
        <p:txBody>
          <a:bodyPr/>
          <a:lstStyle/>
          <a:p>
            <a:r>
              <a:rPr lang="en-GB" dirty="0" smtClean="0"/>
              <a:t>Where would you look for information on……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975360" y="2804160"/>
            <a:ext cx="2423160" cy="1645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Information on calculating profit</a:t>
            </a:r>
            <a:endParaRPr lang="en-GB" dirty="0"/>
          </a:p>
        </p:txBody>
      </p:sp>
      <p:sp>
        <p:nvSpPr>
          <p:cNvPr id="9" name="Oval 8"/>
          <p:cNvSpPr/>
          <p:nvPr/>
        </p:nvSpPr>
        <p:spPr>
          <a:xfrm>
            <a:off x="3825240" y="2804160"/>
            <a:ext cx="2423160" cy="1645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The number of people fleeing a war torn country</a:t>
            </a:r>
            <a:endParaRPr lang="en-GB" dirty="0"/>
          </a:p>
        </p:txBody>
      </p:sp>
      <p:sp>
        <p:nvSpPr>
          <p:cNvPr id="10" name="Oval 9"/>
          <p:cNvSpPr/>
          <p:nvPr/>
        </p:nvSpPr>
        <p:spPr>
          <a:xfrm>
            <a:off x="6675120" y="2804160"/>
            <a:ext cx="2423160" cy="1645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Breaking research on cancer treatments</a:t>
            </a:r>
            <a:endParaRPr lang="en-GB" dirty="0"/>
          </a:p>
        </p:txBody>
      </p:sp>
      <p:sp>
        <p:nvSpPr>
          <p:cNvPr id="11" name="Oval 10"/>
          <p:cNvSpPr/>
          <p:nvPr/>
        </p:nvSpPr>
        <p:spPr>
          <a:xfrm>
            <a:off x="9525000" y="2804160"/>
            <a:ext cx="2423160" cy="1645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The Welsh Language in Patagonia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08098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Just for fun…</a:t>
            </a:r>
            <a:endParaRPr lang="en-GB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1234440" y="2853731"/>
            <a:ext cx="4206240" cy="1706880"/>
          </a:xfrm>
          <a:prstGeom prst="wedgeRoundRectCallout">
            <a:avLst>
              <a:gd name="adj1" fmla="val -55978"/>
              <a:gd name="adj2" fmla="val 9017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If we knew what it was we were doing, it would not be called research, would it?</a:t>
            </a:r>
            <a:r>
              <a:rPr lang="en-GB" dirty="0"/>
              <a:t/>
            </a:r>
            <a:br>
              <a:rPr lang="en-GB" dirty="0"/>
            </a:br>
            <a:endParaRPr lang="en-GB" dirty="0"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1528168"/>
            <a:ext cx="10469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Who said it????</a:t>
            </a:r>
            <a:endParaRPr lang="en-GB" sz="2800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7482840" y="3274996"/>
            <a:ext cx="4206240" cy="1706880"/>
          </a:xfrm>
          <a:prstGeom prst="wedgeRoundRectCallout">
            <a:avLst>
              <a:gd name="adj1" fmla="val -55978"/>
              <a:gd name="adj2" fmla="val 9017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Research is creating new knowledge</a:t>
            </a:r>
            <a:r>
              <a:rPr lang="en-GB" dirty="0" smtClean="0"/>
              <a:t>.</a:t>
            </a:r>
            <a:r>
              <a:rPr lang="en-GB" dirty="0"/>
              <a:t/>
            </a:r>
            <a:br>
              <a:rPr lang="en-GB" dirty="0"/>
            </a:br>
            <a:endParaRPr lang="en-GB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88359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Recap.</a:t>
            </a:r>
            <a:endParaRPr lang="en-GB" dirty="0"/>
          </a:p>
        </p:txBody>
      </p:sp>
      <p:sp>
        <p:nvSpPr>
          <p:cNvPr id="4" name="Cloud 3"/>
          <p:cNvSpPr/>
          <p:nvPr/>
        </p:nvSpPr>
        <p:spPr>
          <a:xfrm>
            <a:off x="991673" y="1558344"/>
            <a:ext cx="3026535" cy="1867436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Existing information that has already been published</a:t>
            </a:r>
            <a:endParaRPr lang="en-GB" sz="2000" dirty="0"/>
          </a:p>
        </p:txBody>
      </p:sp>
      <p:sp>
        <p:nvSpPr>
          <p:cNvPr id="5" name="Cloud 4"/>
          <p:cNvSpPr/>
          <p:nvPr/>
        </p:nvSpPr>
        <p:spPr>
          <a:xfrm>
            <a:off x="4531216" y="823142"/>
            <a:ext cx="2590801" cy="1735092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Can also be called field research</a:t>
            </a:r>
            <a:endParaRPr lang="en-GB" sz="2000" dirty="0"/>
          </a:p>
        </p:txBody>
      </p:sp>
      <p:sp>
        <p:nvSpPr>
          <p:cNvPr id="6" name="Cloud 5"/>
          <p:cNvSpPr/>
          <p:nvPr/>
        </p:nvSpPr>
        <p:spPr>
          <a:xfrm>
            <a:off x="7635026" y="1256915"/>
            <a:ext cx="2384738" cy="1602195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Can be out of date</a:t>
            </a:r>
            <a:endParaRPr lang="en-GB" sz="2000" dirty="0"/>
          </a:p>
        </p:txBody>
      </p:sp>
      <p:sp>
        <p:nvSpPr>
          <p:cNvPr id="7" name="Cloud 6"/>
          <p:cNvSpPr/>
          <p:nvPr/>
        </p:nvSpPr>
        <p:spPr>
          <a:xfrm>
            <a:off x="4531215" y="3242223"/>
            <a:ext cx="2796864" cy="1735092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May not be directly related to issue/ question</a:t>
            </a:r>
            <a:endParaRPr lang="en-GB" sz="2000" dirty="0"/>
          </a:p>
        </p:txBody>
      </p:sp>
      <p:sp>
        <p:nvSpPr>
          <p:cNvPr id="8" name="Cloud 7"/>
          <p:cNvSpPr/>
          <p:nvPr/>
        </p:nvSpPr>
        <p:spPr>
          <a:xfrm>
            <a:off x="8212428" y="3963440"/>
            <a:ext cx="2590801" cy="1735092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May be biased depending on the origin</a:t>
            </a:r>
            <a:endParaRPr lang="en-GB" sz="2000" dirty="0"/>
          </a:p>
        </p:txBody>
      </p:sp>
      <p:sp>
        <p:nvSpPr>
          <p:cNvPr id="9" name="Cloud 8"/>
          <p:cNvSpPr/>
          <p:nvPr/>
        </p:nvSpPr>
        <p:spPr>
          <a:xfrm>
            <a:off x="991673" y="4050339"/>
            <a:ext cx="2590801" cy="1735092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Only produces quantitative data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32740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Recap.</a:t>
            </a:r>
            <a:endParaRPr lang="en-GB" dirty="0"/>
          </a:p>
        </p:txBody>
      </p:sp>
      <p:sp>
        <p:nvSpPr>
          <p:cNvPr id="4" name="Cloud 3"/>
          <p:cNvSpPr/>
          <p:nvPr/>
        </p:nvSpPr>
        <p:spPr>
          <a:xfrm>
            <a:off x="991673" y="1558344"/>
            <a:ext cx="3026535" cy="1867436"/>
          </a:xfrm>
          <a:prstGeom prst="cloud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Existing information that has already been published</a:t>
            </a:r>
            <a:endParaRPr lang="en-GB" sz="2000" dirty="0"/>
          </a:p>
        </p:txBody>
      </p:sp>
      <p:sp>
        <p:nvSpPr>
          <p:cNvPr id="5" name="Cloud 4"/>
          <p:cNvSpPr/>
          <p:nvPr/>
        </p:nvSpPr>
        <p:spPr>
          <a:xfrm>
            <a:off x="4531216" y="823142"/>
            <a:ext cx="2590801" cy="1735092"/>
          </a:xfrm>
          <a:prstGeom prst="clou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Can also be called field research</a:t>
            </a:r>
            <a:endParaRPr lang="en-GB" sz="2000" dirty="0"/>
          </a:p>
        </p:txBody>
      </p:sp>
      <p:sp>
        <p:nvSpPr>
          <p:cNvPr id="6" name="Cloud 5"/>
          <p:cNvSpPr/>
          <p:nvPr/>
        </p:nvSpPr>
        <p:spPr>
          <a:xfrm>
            <a:off x="7635026" y="1256915"/>
            <a:ext cx="2384738" cy="1602195"/>
          </a:xfrm>
          <a:prstGeom prst="cloud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Can be out of date</a:t>
            </a:r>
            <a:endParaRPr lang="en-GB" sz="2000" dirty="0"/>
          </a:p>
        </p:txBody>
      </p:sp>
      <p:sp>
        <p:nvSpPr>
          <p:cNvPr id="7" name="Cloud 6"/>
          <p:cNvSpPr/>
          <p:nvPr/>
        </p:nvSpPr>
        <p:spPr>
          <a:xfrm>
            <a:off x="4531215" y="3242223"/>
            <a:ext cx="2796864" cy="1735092"/>
          </a:xfrm>
          <a:prstGeom prst="cloud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May not be directly related to issue/ question</a:t>
            </a:r>
            <a:endParaRPr lang="en-GB" sz="2000" dirty="0"/>
          </a:p>
        </p:txBody>
      </p:sp>
      <p:sp>
        <p:nvSpPr>
          <p:cNvPr id="8" name="Cloud 7"/>
          <p:cNvSpPr/>
          <p:nvPr/>
        </p:nvSpPr>
        <p:spPr>
          <a:xfrm>
            <a:off x="8212428" y="3963440"/>
            <a:ext cx="2590801" cy="1735092"/>
          </a:xfrm>
          <a:prstGeom prst="cloud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May be biased depending on the origin</a:t>
            </a:r>
            <a:endParaRPr lang="en-GB" sz="2000" dirty="0"/>
          </a:p>
        </p:txBody>
      </p:sp>
      <p:sp>
        <p:nvSpPr>
          <p:cNvPr id="9" name="Cloud 8"/>
          <p:cNvSpPr/>
          <p:nvPr/>
        </p:nvSpPr>
        <p:spPr>
          <a:xfrm>
            <a:off x="991673" y="4050339"/>
            <a:ext cx="2590801" cy="1735092"/>
          </a:xfrm>
          <a:prstGeom prst="clou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Only produces quantitative data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8240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Todays learning path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Identify a range of secondary research sources.</a:t>
            </a:r>
          </a:p>
          <a:p>
            <a:r>
              <a:rPr lang="en-GB" dirty="0" smtClean="0"/>
              <a:t>Consider the limitations of secondary research.</a:t>
            </a:r>
          </a:p>
          <a:p>
            <a:r>
              <a:rPr lang="en-GB" dirty="0" smtClean="0"/>
              <a:t>Consider ways to overcome the limitations of secondary research.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988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Secondary research 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17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Secondary research 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Textbook</a:t>
            </a:r>
          </a:p>
          <a:p>
            <a:r>
              <a:rPr lang="en-GB" dirty="0" smtClean="0"/>
              <a:t>Journals</a:t>
            </a:r>
          </a:p>
          <a:p>
            <a:r>
              <a:rPr lang="en-GB" dirty="0" smtClean="0"/>
              <a:t>Magazines</a:t>
            </a:r>
          </a:p>
          <a:p>
            <a:r>
              <a:rPr lang="en-GB" dirty="0" smtClean="0"/>
              <a:t>Website</a:t>
            </a:r>
          </a:p>
          <a:p>
            <a:r>
              <a:rPr lang="en-GB" dirty="0" smtClean="0"/>
              <a:t>Reports</a:t>
            </a:r>
          </a:p>
          <a:p>
            <a:r>
              <a:rPr lang="en-GB" dirty="0" smtClean="0"/>
              <a:t>Films/ Documentary</a:t>
            </a:r>
          </a:p>
          <a:p>
            <a:r>
              <a:rPr lang="en-GB" dirty="0" smtClean="0"/>
              <a:t>Newspaper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726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8342" y="630621"/>
            <a:ext cx="5565457" cy="5546342"/>
          </a:xfrm>
        </p:spPr>
        <p:txBody>
          <a:bodyPr/>
          <a:lstStyle/>
          <a:p>
            <a:r>
              <a:rPr lang="en-GB" sz="3600" dirty="0" smtClean="0"/>
              <a:t>Stocking up the market stall</a:t>
            </a:r>
            <a:r>
              <a:rPr lang="en-GB" dirty="0" smtClean="0"/>
              <a:t>.</a:t>
            </a:r>
          </a:p>
          <a:p>
            <a:r>
              <a:rPr lang="en-GB" dirty="0" smtClean="0"/>
              <a:t>You have </a:t>
            </a:r>
            <a:r>
              <a:rPr lang="en-GB" dirty="0"/>
              <a:t>8</a:t>
            </a:r>
            <a:r>
              <a:rPr lang="en-GB" dirty="0" smtClean="0"/>
              <a:t> </a:t>
            </a:r>
            <a:r>
              <a:rPr lang="en-GB" dirty="0" smtClean="0"/>
              <a:t>minutes to work as a group to find out about the secondary method you have been given.</a:t>
            </a:r>
          </a:p>
          <a:p>
            <a:r>
              <a:rPr lang="en-GB" dirty="0" smtClean="0"/>
              <a:t>As a </a:t>
            </a:r>
            <a:r>
              <a:rPr lang="en-GB" u="sng" dirty="0" smtClean="0"/>
              <a:t>minimum</a:t>
            </a:r>
            <a:r>
              <a:rPr lang="en-GB" dirty="0" smtClean="0"/>
              <a:t> you must include:</a:t>
            </a:r>
          </a:p>
          <a:p>
            <a:pPr lvl="1"/>
            <a:r>
              <a:rPr lang="en-GB" dirty="0" smtClean="0"/>
              <a:t>A definition</a:t>
            </a:r>
          </a:p>
          <a:p>
            <a:pPr lvl="1"/>
            <a:r>
              <a:rPr lang="en-GB" dirty="0" smtClean="0"/>
              <a:t>2 Advantages</a:t>
            </a:r>
          </a:p>
          <a:p>
            <a:pPr lvl="1"/>
            <a:r>
              <a:rPr lang="en-GB" dirty="0" smtClean="0"/>
              <a:t>2 Disadvantages</a:t>
            </a:r>
          </a:p>
          <a:p>
            <a:pPr lvl="1"/>
            <a:r>
              <a:rPr lang="en-GB" dirty="0" smtClean="0"/>
              <a:t>An example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1" y="110359"/>
            <a:ext cx="5514022" cy="67476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414" y="2741010"/>
            <a:ext cx="3358055" cy="1325563"/>
          </a:xfrm>
        </p:spPr>
        <p:txBody>
          <a:bodyPr/>
          <a:lstStyle/>
          <a:p>
            <a:pPr algn="ctr"/>
            <a:r>
              <a:rPr lang="en-GB" dirty="0" smtClean="0"/>
              <a:t>Researchers market stall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002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8342" y="630621"/>
            <a:ext cx="5565457" cy="5546342"/>
          </a:xfrm>
        </p:spPr>
        <p:txBody>
          <a:bodyPr/>
          <a:lstStyle/>
          <a:p>
            <a:pPr algn="ctr"/>
            <a:r>
              <a:rPr lang="en-GB" sz="3600" dirty="0" smtClean="0"/>
              <a:t>Go shop in the market!</a:t>
            </a:r>
          </a:p>
          <a:p>
            <a:endParaRPr lang="en-GB" sz="3600" dirty="0"/>
          </a:p>
          <a:p>
            <a:r>
              <a:rPr lang="en-GB" sz="3600" dirty="0" smtClean="0"/>
              <a:t>1 person `mans` the stall.</a:t>
            </a:r>
          </a:p>
          <a:p>
            <a:r>
              <a:rPr lang="en-GB" sz="3600" dirty="0" smtClean="0"/>
              <a:t>The other 5 go individually to visit other stalls and gather their information.</a:t>
            </a:r>
          </a:p>
          <a:p>
            <a:endParaRPr lang="en-GB" sz="3600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1" y="110359"/>
            <a:ext cx="5514022" cy="67476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414" y="2741010"/>
            <a:ext cx="3358055" cy="1325563"/>
          </a:xfrm>
        </p:spPr>
        <p:txBody>
          <a:bodyPr/>
          <a:lstStyle/>
          <a:p>
            <a:pPr algn="ctr"/>
            <a:r>
              <a:rPr lang="en-GB" dirty="0" smtClean="0"/>
              <a:t>Researchers market stall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047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8342" y="630621"/>
            <a:ext cx="5565457" cy="5546342"/>
          </a:xfrm>
        </p:spPr>
        <p:txBody>
          <a:bodyPr/>
          <a:lstStyle/>
          <a:p>
            <a:pPr algn="ctr"/>
            <a:r>
              <a:rPr lang="en-GB" sz="3600" dirty="0" smtClean="0"/>
              <a:t>Back to your stall!</a:t>
            </a:r>
          </a:p>
          <a:p>
            <a:endParaRPr lang="en-GB" sz="3600" dirty="0"/>
          </a:p>
          <a:p>
            <a:r>
              <a:rPr lang="en-GB" sz="3600" dirty="0" smtClean="0"/>
              <a:t>Return to your original stall and share your information with your group.</a:t>
            </a:r>
          </a:p>
          <a:p>
            <a:endParaRPr lang="en-GB" sz="3600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1" y="110359"/>
            <a:ext cx="5514022" cy="67476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414" y="2741010"/>
            <a:ext cx="3358055" cy="1325563"/>
          </a:xfrm>
        </p:spPr>
        <p:txBody>
          <a:bodyPr/>
          <a:lstStyle/>
          <a:p>
            <a:pPr algn="ctr"/>
            <a:r>
              <a:rPr lang="en-GB" dirty="0" smtClean="0"/>
              <a:t>Researchers market stall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246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934</Words>
  <Application>Microsoft Office PowerPoint</Application>
  <PresentationFormat>Widescreen</PresentationFormat>
  <Paragraphs>154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Lesson 2</vt:lpstr>
      <vt:lpstr>Recap.</vt:lpstr>
      <vt:lpstr>Recap.</vt:lpstr>
      <vt:lpstr>Todays learning path</vt:lpstr>
      <vt:lpstr>Secondary research methods</vt:lpstr>
      <vt:lpstr>Secondary research methods</vt:lpstr>
      <vt:lpstr>Researchers market stall</vt:lpstr>
      <vt:lpstr>Researchers market stall</vt:lpstr>
      <vt:lpstr>Researchers market stall</vt:lpstr>
      <vt:lpstr>Class review of key points.</vt:lpstr>
      <vt:lpstr>Class review of key points.</vt:lpstr>
      <vt:lpstr>Class review of key points.</vt:lpstr>
      <vt:lpstr>Class review of key points.</vt:lpstr>
      <vt:lpstr>Class review of key points.</vt:lpstr>
      <vt:lpstr>Class review of key points.</vt:lpstr>
      <vt:lpstr>Class review of key points.</vt:lpstr>
      <vt:lpstr>How to minimise the issues around secondary research</vt:lpstr>
      <vt:lpstr>Progress review</vt:lpstr>
      <vt:lpstr>Just for fun…</vt:lpstr>
    </vt:vector>
  </TitlesOfParts>
  <Company>RM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</dc:title>
  <dc:creator>Parkes T</dc:creator>
  <cp:lastModifiedBy>Parkes T</cp:lastModifiedBy>
  <cp:revision>15</cp:revision>
  <dcterms:created xsi:type="dcterms:W3CDTF">2016-03-15T16:52:37Z</dcterms:created>
  <dcterms:modified xsi:type="dcterms:W3CDTF">2016-03-17T15:50:37Z</dcterms:modified>
</cp:coreProperties>
</file>