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85458" autoAdjust="0"/>
  </p:normalViewPr>
  <p:slideViewPr>
    <p:cSldViewPr snapToGrid="0">
      <p:cViewPr varScale="1">
        <p:scale>
          <a:sx n="63" d="100"/>
          <a:sy n="63" d="100"/>
        </p:scale>
        <p:origin x="-1038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ED2AF-29CA-465D-8BDF-831C2C198B11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E23ED-2E1B-419E-969A-5AA689FFD0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78052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Elw - Gwerslyfr</a:t>
            </a:r>
          </a:p>
          <a:p>
            <a:r>
              <a:rPr lang="cy-GB" noProof="0" dirty="0" smtClean="0"/>
              <a:t>Gwlad lle mae rhyfel – Papur</a:t>
            </a:r>
            <a:r>
              <a:rPr lang="cy-GB" baseline="0" noProof="0" dirty="0" smtClean="0"/>
              <a:t> newydd</a:t>
            </a:r>
          </a:p>
          <a:p>
            <a:r>
              <a:rPr lang="cy-GB" baseline="0" noProof="0" dirty="0" smtClean="0"/>
              <a:t>Triniaethau canser – Cyfnodolyn meddygol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y-GB" noProof="0" dirty="0" smtClean="0"/>
              <a:t>Yr iaith Gymraeg ym Mhatagonia</a:t>
            </a:r>
            <a:r>
              <a:rPr lang="cy-GB" baseline="0" noProof="0" dirty="0" smtClean="0"/>
              <a:t> – Ffilm ddogfen 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959261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Dyfyniad</a:t>
            </a:r>
            <a:r>
              <a:rPr lang="cy-GB" baseline="0" noProof="0" dirty="0" smtClean="0"/>
              <a:t> 1- </a:t>
            </a:r>
            <a:r>
              <a:rPr lang="cy-GB" baseline="0" noProof="0" dirty="0" err="1" smtClean="0"/>
              <a:t>Albert</a:t>
            </a:r>
            <a:r>
              <a:rPr lang="cy-GB" baseline="0" noProof="0" dirty="0" smtClean="0"/>
              <a:t> </a:t>
            </a:r>
            <a:r>
              <a:rPr lang="cy-GB" baseline="0" noProof="0" dirty="0" err="1" smtClean="0"/>
              <a:t>Einstein</a:t>
            </a:r>
            <a:endParaRPr lang="cy-GB" baseline="0" noProof="0" dirty="0" smtClean="0"/>
          </a:p>
          <a:p>
            <a:r>
              <a:rPr lang="cy-GB" baseline="0" noProof="0" dirty="0" smtClean="0"/>
              <a:t>Dyfyniad 2- Neil Armstrong</a:t>
            </a:r>
          </a:p>
          <a:p>
            <a:r>
              <a:rPr lang="cy-GB" baseline="0" noProof="0" dirty="0" smtClean="0"/>
              <a:t>Datblygwch – beth maent yn ei olygu?</a:t>
            </a:r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04489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Which</a:t>
            </a:r>
            <a:r>
              <a:rPr lang="en-GB" baseline="0" dirty="0" smtClean="0"/>
              <a:t> statements are true/false?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91278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Pa ddatganiadau sy’n wir/ffug</a:t>
            </a:r>
            <a:r>
              <a:rPr lang="cy-GB" baseline="0" noProof="0" dirty="0" smtClean="0"/>
              <a:t>? </a:t>
            </a:r>
          </a:p>
          <a:p>
            <a:r>
              <a:rPr lang="cy-GB" noProof="0" dirty="0" smtClean="0"/>
              <a:t>Coch – gwir</a:t>
            </a:r>
          </a:p>
          <a:p>
            <a:r>
              <a:rPr lang="cy-GB" noProof="0" dirty="0" smtClean="0"/>
              <a:t>Glas - ffug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39256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Dosbarth i awgrymu ystod o ddulliau ymchwil </a:t>
            </a:r>
            <a:r>
              <a:rPr lang="cy-GB" noProof="0" dirty="0" smtClean="0"/>
              <a:t>eilaidd - </a:t>
            </a:r>
            <a:r>
              <a:rPr lang="cy-GB" noProof="0" dirty="0" smtClean="0"/>
              <a:t>sleid nesaf yn amlinellu'r dulliau allweddol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02543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Rhannwch y dosbarth i grwpiau o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7 -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neu 4 os yw pobl yn ymweld â 2 stondin gwahanol yn rhan 2 o'r gweithgaredd.</a:t>
            </a:r>
            <a:b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Cwblhewch y pwyntiau allweddol ar gyfer eu dull, ar ôl 8 munud 1 person bob ym mhob grŵp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yn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aros i ‘weithio ar y stondin’, aelodau eraill yn mynd i wahanol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stondinau,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casglu'r wybodaeth ac wedyn ei bwydo yn ôl i’w grŵp. (Ailadrodd os yn ymweld â 2 stondin)</a:t>
            </a:r>
            <a:b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Taflen i fyfyrwyr i gofnodi gwybodaeth gan grwpiau eraill yn y pecyn adnoddau.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80285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77830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17960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37328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03837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1766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11300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2156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5890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0014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4549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9214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3863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3974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CDEF4-119E-4AE8-A966-38AB42EE368D}" type="datetimeFigureOut">
              <a:rPr lang="en-GB" smtClean="0"/>
              <a:pPr/>
              <a:t>08/04/2016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699D9-AD07-438A-88E0-155F30123C9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8335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Gwers </a:t>
            </a:r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y-GB" dirty="0" smtClean="0"/>
              <a:t>Ymchwil eilaidd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2393750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Adolygiad y dosbarth o'r pwyntiau allweddol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10515600" cy="823912"/>
          </a:xfrm>
        </p:spPr>
        <p:txBody>
          <a:bodyPr/>
          <a:lstStyle/>
          <a:p>
            <a:r>
              <a:rPr lang="cy-GB" dirty="0" smtClean="0"/>
              <a:t>Gwerslyfr - llyfr </a:t>
            </a:r>
            <a:r>
              <a:rPr lang="cy-GB" dirty="0" smtClean="0"/>
              <a:t>cyhoeddedig a </a:t>
            </a:r>
            <a:r>
              <a:rPr lang="cy-GB" dirty="0" smtClean="0"/>
              <a:t>ddefnyddir fel rhan o </a:t>
            </a:r>
            <a:r>
              <a:rPr lang="cy-GB" dirty="0" smtClean="0"/>
              <a:t>astudiaeth</a:t>
            </a:r>
            <a:r>
              <a:rPr lang="en-GB" dirty="0" smtClean="0"/>
              <a:t>.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y-GB" dirty="0" smtClean="0"/>
              <a:t>Manteision</a:t>
            </a:r>
          </a:p>
          <a:p>
            <a:pPr lvl="1"/>
            <a:r>
              <a:rPr lang="cy-GB" dirty="0" smtClean="0"/>
              <a:t>Mynediad hawdd</a:t>
            </a:r>
          </a:p>
          <a:p>
            <a:pPr lvl="1"/>
            <a:r>
              <a:rPr lang="cy-GB" dirty="0" smtClean="0"/>
              <a:t>Gwybodaeth ddibynadwy</a:t>
            </a:r>
          </a:p>
          <a:p>
            <a:pPr lvl="1"/>
            <a:r>
              <a:rPr lang="cy-GB" dirty="0" smtClean="0"/>
              <a:t>Trosolwg trwyadl o'r testun</a:t>
            </a:r>
          </a:p>
          <a:p>
            <a:pPr lvl="1"/>
            <a:r>
              <a:rPr lang="cy-GB" dirty="0" smtClean="0"/>
              <a:t>Cynnwys cyfeiriad at ffynonellau eraill</a:t>
            </a:r>
            <a:endParaRPr lang="cy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y-GB" dirty="0" smtClean="0"/>
              <a:t>Anfanteision</a:t>
            </a:r>
          </a:p>
          <a:p>
            <a:pPr lvl="1"/>
            <a:r>
              <a:rPr lang="cy-GB" dirty="0" smtClean="0"/>
              <a:t>Cyhoeddi yn cymryd amser maith - gallai'r wybodaeth fod </a:t>
            </a:r>
            <a:r>
              <a:rPr lang="cy-GB" dirty="0" smtClean="0"/>
              <a:t>wedi dyddio.</a:t>
            </a:r>
            <a:endParaRPr lang="cy-GB" dirty="0" smtClean="0"/>
          </a:p>
          <a:p>
            <a:pPr lvl="1"/>
            <a:r>
              <a:rPr lang="cy-GB" dirty="0" smtClean="0"/>
              <a:t>Gwiriwch am duedd yr awdur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94520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z="4000" dirty="0" smtClean="0"/>
              <a:t>Adolygiad y dosbarth o'r pwyntiau allweddol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10515600" cy="823912"/>
          </a:xfrm>
        </p:spPr>
        <p:txBody>
          <a:bodyPr/>
          <a:lstStyle/>
          <a:p>
            <a:r>
              <a:rPr lang="cy-GB" dirty="0" smtClean="0"/>
              <a:t>Cyfnodolyn - Casgliad o erthyglau sy'n cael eu cysylltu gan bwnc cyffredin. Yn cael ei gyhoeddi fel arfer ar sail reolaidd. (Misol, </a:t>
            </a:r>
            <a:r>
              <a:rPr lang="cy-GB" dirty="0" smtClean="0"/>
              <a:t>c</a:t>
            </a:r>
            <a:r>
              <a:rPr lang="cy-GB" dirty="0" smtClean="0"/>
              <a:t>hwarterol)</a:t>
            </a:r>
            <a:endParaRPr lang="cy-GB" dirty="0" smtClean="0"/>
          </a:p>
          <a:p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y-GB" dirty="0" smtClean="0"/>
              <a:t>Manteision</a:t>
            </a:r>
          </a:p>
          <a:p>
            <a:pPr lvl="1"/>
            <a:r>
              <a:rPr lang="cy-GB" dirty="0" smtClean="0"/>
              <a:t>Cynnwys ymchwil a gwybodaeth gyfredol.</a:t>
            </a:r>
            <a:endParaRPr lang="cy-GB" dirty="0" smtClean="0"/>
          </a:p>
          <a:p>
            <a:pPr lvl="1"/>
            <a:r>
              <a:rPr lang="cy-GB" dirty="0" smtClean="0"/>
              <a:t>Ymdrin yn glir â testun/pwnc/diwydiant.</a:t>
            </a:r>
            <a:endParaRPr lang="cy-GB" dirty="0" smtClean="0"/>
          </a:p>
          <a:p>
            <a:pPr lvl="1"/>
            <a:r>
              <a:rPr lang="cy-GB" dirty="0" smtClean="0"/>
              <a:t>Yn aml â rhestr o gyfeiriadau ar gyfer darllen ymhellach.</a:t>
            </a:r>
            <a:endParaRPr lang="cy-GB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y-GB" dirty="0" smtClean="0"/>
              <a:t>Anfanteision</a:t>
            </a:r>
          </a:p>
          <a:p>
            <a:pPr lvl="1"/>
            <a:r>
              <a:rPr lang="cy-GB" dirty="0" smtClean="0"/>
              <a:t>Gall fod yn fyr a heb lawer o fanylder.</a:t>
            </a:r>
            <a:endParaRPr lang="cy-GB" dirty="0" smtClean="0"/>
          </a:p>
          <a:p>
            <a:pPr lvl="1"/>
            <a:r>
              <a:rPr lang="cy-GB" dirty="0" smtClean="0"/>
              <a:t>Gwiriwch am duedd yr </a:t>
            </a:r>
            <a:r>
              <a:rPr lang="cy-GB" dirty="0" smtClean="0"/>
              <a:t>awdur.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20485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z="4000" dirty="0" smtClean="0"/>
              <a:t>Adolygiad y dosbarth o'r pwyntiau allweddol</a:t>
            </a:r>
            <a:r>
              <a:rPr lang="cy-GB" dirty="0" smtClean="0"/>
              <a:t>.</a:t>
            </a:r>
            <a:endParaRPr lang="cy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10515600" cy="823912"/>
          </a:xfrm>
        </p:spPr>
        <p:txBody>
          <a:bodyPr/>
          <a:lstStyle/>
          <a:p>
            <a:r>
              <a:rPr lang="cy-GB" dirty="0" smtClean="0"/>
              <a:t>Cylchgronau - Casgliad o erthyglau / hysbysebion sy'n cwmpasu pwnc bras / maes pwnc.</a:t>
            </a:r>
          </a:p>
          <a:p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y-GB" dirty="0" smtClean="0"/>
              <a:t>Manteision</a:t>
            </a:r>
          </a:p>
          <a:p>
            <a:pPr lvl="1"/>
            <a:r>
              <a:rPr lang="cy-GB" dirty="0" smtClean="0"/>
              <a:t>Mynediad hawdd</a:t>
            </a:r>
          </a:p>
          <a:p>
            <a:pPr lvl="1"/>
            <a:r>
              <a:rPr lang="cy-GB" dirty="0" smtClean="0"/>
              <a:t>Ymdriniaeth gyfredol o newyddion a'r </a:t>
            </a:r>
            <a:r>
              <a:rPr lang="cy-GB" dirty="0" smtClean="0"/>
              <a:t>ffordd ddiweddaraf o feddwl mewn </a:t>
            </a:r>
            <a:r>
              <a:rPr lang="cy-GB" dirty="0" smtClean="0"/>
              <a:t>maes penodol.</a:t>
            </a:r>
          </a:p>
          <a:p>
            <a:pPr lvl="1"/>
            <a:r>
              <a:rPr lang="cy-GB" dirty="0" smtClean="0"/>
              <a:t>Fel arfer yn rhatach na chyfnodolion</a:t>
            </a:r>
            <a:endParaRPr lang="cy-GB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y-GB" dirty="0" smtClean="0"/>
              <a:t>Anfanteision</a:t>
            </a:r>
          </a:p>
          <a:p>
            <a:pPr lvl="1"/>
            <a:r>
              <a:rPr lang="cy-GB" dirty="0" smtClean="0"/>
              <a:t>Yn aml mae rheolaeth ansawdd yn is nag yn achos cyfnodolion.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96722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z="4000" dirty="0" smtClean="0"/>
              <a:t>Adolygiad y dosbarth o'r pwyntiau allweddol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508284"/>
            <a:ext cx="10515600" cy="1179195"/>
          </a:xfrm>
        </p:spPr>
        <p:txBody>
          <a:bodyPr>
            <a:normAutofit fontScale="92500" lnSpcReduction="10000"/>
          </a:bodyPr>
          <a:lstStyle/>
          <a:p>
            <a:r>
              <a:rPr lang="cy-GB" sz="2600" dirty="0" smtClean="0"/>
              <a:t>Rhwydwaith -  </a:t>
            </a:r>
            <a:r>
              <a:rPr lang="cy-GB" sz="2600" dirty="0" err="1" smtClean="0"/>
              <a:t>Rhwydwaith</a:t>
            </a:r>
            <a:r>
              <a:rPr lang="cy-GB" sz="2600" dirty="0" smtClean="0"/>
              <a:t> </a:t>
            </a:r>
            <a:r>
              <a:rPr lang="cy-GB" sz="2600" dirty="0" err="1" smtClean="0"/>
              <a:t>cyfrifadurol</a:t>
            </a:r>
            <a:r>
              <a:rPr lang="cy-GB" sz="2600" dirty="0" smtClean="0"/>
              <a:t> byd eang sy’n cefnogi gwybodaeth a chyfathrebu yn </a:t>
            </a:r>
            <a:r>
              <a:rPr lang="cy-GB" sz="2600" dirty="0" err="1" smtClean="0"/>
              <a:t>electroni</a:t>
            </a:r>
            <a:r>
              <a:rPr lang="en-GB" sz="2600" dirty="0" smtClean="0"/>
              <a:t>g</a:t>
            </a:r>
            <a:endParaRPr lang="en-GB" sz="2600" dirty="0" smtClean="0"/>
          </a:p>
          <a:p>
            <a:r>
              <a:rPr lang="cy-GB" sz="2600" dirty="0" smtClean="0"/>
              <a:t>Gwefannau – mannau ar y rhwydwaith lle ceir gwybodaeth</a:t>
            </a:r>
            <a:endParaRPr lang="cy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y-GB" dirty="0" smtClean="0"/>
              <a:t>Manteision</a:t>
            </a:r>
          </a:p>
          <a:p>
            <a:pPr lvl="1"/>
            <a:r>
              <a:rPr lang="cy-GB" dirty="0" smtClean="0"/>
              <a:t>Mynediad hawdd</a:t>
            </a:r>
          </a:p>
          <a:p>
            <a:pPr lvl="1"/>
            <a:r>
              <a:rPr lang="cy-GB" dirty="0" smtClean="0"/>
              <a:t>Fel arfer yn gyfredol</a:t>
            </a:r>
          </a:p>
          <a:p>
            <a:pPr lvl="1"/>
            <a:r>
              <a:rPr lang="cy-GB" dirty="0" smtClean="0"/>
              <a:t>Hawdd chwilio amdano</a:t>
            </a:r>
            <a:endParaRPr lang="cy-GB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y-GB" dirty="0" smtClean="0"/>
              <a:t>Anfanteision</a:t>
            </a:r>
          </a:p>
          <a:p>
            <a:pPr lvl="1"/>
            <a:r>
              <a:rPr lang="cy-GB" dirty="0" smtClean="0"/>
              <a:t>Nid yw ansawdd yn cael ei wirio – caiff unrhyw un ddatblygu gwefan.</a:t>
            </a:r>
          </a:p>
          <a:p>
            <a:pPr lvl="1"/>
            <a:r>
              <a:rPr lang="cy-GB" dirty="0" smtClean="0"/>
              <a:t>Gwiriwch am duedd yr awdur.</a:t>
            </a:r>
          </a:p>
          <a:p>
            <a:pPr lvl="1"/>
            <a:r>
              <a:rPr lang="cy-GB" dirty="0" smtClean="0"/>
              <a:t>Gall pentwr mawr o wybodaeth a geir o chwilio’n eang olygu gormodedd o wybodaeth.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313591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err="1" smtClean="0"/>
              <a:t>Adolygiad</a:t>
            </a:r>
            <a:r>
              <a:rPr lang="en-GB" sz="4000" dirty="0" smtClean="0"/>
              <a:t> y </a:t>
            </a:r>
            <a:r>
              <a:rPr lang="en-GB" sz="4000" dirty="0" err="1" smtClean="0"/>
              <a:t>dosbarth</a:t>
            </a:r>
            <a:r>
              <a:rPr lang="en-GB" sz="4000" dirty="0" smtClean="0"/>
              <a:t> </a:t>
            </a:r>
            <a:r>
              <a:rPr lang="en-GB" sz="4000" dirty="0" err="1" smtClean="0"/>
              <a:t>o'r</a:t>
            </a:r>
            <a:r>
              <a:rPr lang="en-GB" sz="4000" dirty="0" smtClean="0"/>
              <a:t> </a:t>
            </a:r>
            <a:r>
              <a:rPr lang="en-GB" sz="4000" dirty="0" err="1" smtClean="0"/>
              <a:t>pwyntiau</a:t>
            </a:r>
            <a:r>
              <a:rPr lang="en-GB" sz="4000" dirty="0" smtClean="0"/>
              <a:t> </a:t>
            </a:r>
            <a:r>
              <a:rPr lang="en-GB" sz="4000" dirty="0" err="1" smtClean="0"/>
              <a:t>allweddol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918686"/>
            <a:ext cx="10515600" cy="1179195"/>
          </a:xfrm>
        </p:spPr>
        <p:txBody>
          <a:bodyPr>
            <a:normAutofit/>
          </a:bodyPr>
          <a:lstStyle/>
          <a:p>
            <a:r>
              <a:rPr lang="cy-GB" sz="2600" dirty="0" smtClean="0"/>
              <a:t>Ffilmiau/ Rhaglenni Dogfen - C</a:t>
            </a:r>
            <a:r>
              <a:rPr lang="cy-GB" dirty="0" smtClean="0"/>
              <a:t>ynrychiolaeth </a:t>
            </a:r>
            <a:r>
              <a:rPr lang="cy-GB" dirty="0" smtClean="0"/>
              <a:t>weledol o </a:t>
            </a:r>
            <a:r>
              <a:rPr lang="cy-GB" dirty="0" smtClean="0"/>
              <a:t>bynciau  - gall fod </a:t>
            </a:r>
            <a:r>
              <a:rPr lang="cy-GB" dirty="0" smtClean="0"/>
              <a:t>yn ffeithiol</a:t>
            </a:r>
            <a:endParaRPr lang="en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y-GB" dirty="0" smtClean="0"/>
              <a:t>Manteision</a:t>
            </a:r>
          </a:p>
          <a:p>
            <a:pPr lvl="1"/>
            <a:r>
              <a:rPr lang="cy-GB" dirty="0" smtClean="0"/>
              <a:t>Mynediad hawdd at wybodaeth</a:t>
            </a:r>
          </a:p>
          <a:p>
            <a:pPr lvl="1"/>
            <a:r>
              <a:rPr lang="cy-GB" dirty="0" smtClean="0"/>
              <a:t>Gall fod yn seiliedig ar ffeithiau a digwyddiadau go iawn.</a:t>
            </a:r>
          </a:p>
          <a:p>
            <a:pPr lvl="1"/>
            <a:r>
              <a:rPr lang="cy-GB" dirty="0" smtClean="0"/>
              <a:t>Dod â gwybodaeth yn fyw.</a:t>
            </a:r>
            <a:endParaRPr lang="cy-GB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cy-GB" dirty="0" smtClean="0"/>
              <a:t>Anfanteision</a:t>
            </a:r>
          </a:p>
          <a:p>
            <a:pPr lvl="1"/>
            <a:r>
              <a:rPr lang="cy-GB" dirty="0" smtClean="0"/>
              <a:t>Gall fod â thuedd</a:t>
            </a:r>
          </a:p>
          <a:p>
            <a:pPr lvl="1"/>
            <a:r>
              <a:rPr lang="cy-GB" dirty="0" smtClean="0"/>
              <a:t>Gall fod yn ffuglen</a:t>
            </a:r>
          </a:p>
          <a:p>
            <a:pPr lvl="1"/>
            <a:r>
              <a:rPr lang="cy-GB" dirty="0" smtClean="0"/>
              <a:t>Ei chreu fel adloniant yn aml</a:t>
            </a:r>
          </a:p>
          <a:p>
            <a:pPr lvl="1"/>
            <a:r>
              <a:rPr lang="cy-GB" dirty="0" smtClean="0"/>
              <a:t>Byddwch yn ymwybodol o ‘drwydded greadigol yr ysgrifennwr’ a all or-ddweud elfennau.</a:t>
            </a:r>
          </a:p>
          <a:p>
            <a:pPr lvl="1"/>
            <a:r>
              <a:rPr lang="cy-GB" dirty="0" smtClean="0"/>
              <a:t>Ystod barn gyfyngedig.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360598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Adolygiad y dosbarth o'r pwyntiau allweddol.</a:t>
            </a:r>
            <a:endParaRPr lang="cy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101090"/>
            <a:ext cx="10515600" cy="1179195"/>
          </a:xfrm>
        </p:spPr>
        <p:txBody>
          <a:bodyPr>
            <a:normAutofit/>
          </a:bodyPr>
          <a:lstStyle/>
          <a:p>
            <a:r>
              <a:rPr lang="cy-GB" sz="2600" dirty="0" smtClean="0"/>
              <a:t>Adroddiadau  -  Dogfen ysgrifenedig yn gysylltiedig ag un elfen </a:t>
            </a:r>
            <a:r>
              <a:rPr lang="cy-GB" sz="2600" dirty="0" smtClean="0"/>
              <a:t>o fater</a:t>
            </a:r>
            <a:endParaRPr lang="cy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y-GB" dirty="0" smtClean="0"/>
              <a:t>Manteision</a:t>
            </a:r>
          </a:p>
          <a:p>
            <a:pPr lvl="1"/>
            <a:r>
              <a:rPr lang="cy-GB" dirty="0" smtClean="0"/>
              <a:t>Ffocws manwl ar un testun neu fater.</a:t>
            </a:r>
          </a:p>
          <a:p>
            <a:pPr lvl="1"/>
            <a:r>
              <a:rPr lang="cy-GB" dirty="0" smtClean="0"/>
              <a:t>Cynnwys ystadegau fel arfer.</a:t>
            </a:r>
          </a:p>
          <a:p>
            <a:pPr lvl="1"/>
            <a:r>
              <a:rPr lang="cy-GB" dirty="0" smtClean="0"/>
              <a:t>Fel arfer yn cynnwys llyfryddiaeth neu restr gyfeiriadau o ffynonellau.</a:t>
            </a:r>
          </a:p>
          <a:p>
            <a:pPr lvl="1"/>
            <a:endParaRPr lang="en-GB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y-GB" dirty="0" smtClean="0"/>
              <a:t>Anfanteision</a:t>
            </a:r>
          </a:p>
          <a:p>
            <a:pPr lvl="1"/>
            <a:r>
              <a:rPr lang="cy-GB" dirty="0" smtClean="0"/>
              <a:t>Gall fod â thuedd</a:t>
            </a:r>
          </a:p>
          <a:p>
            <a:pPr lvl="1"/>
            <a:r>
              <a:rPr lang="cy-GB" dirty="0" smtClean="0"/>
              <a:t>Gall fod â ffocws cul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250086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Adolygiad y dosbarth o'r pwyntiau allweddol.</a:t>
            </a:r>
            <a:endParaRPr lang="cy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839788" y="1101090"/>
            <a:ext cx="10515600" cy="1179195"/>
          </a:xfrm>
        </p:spPr>
        <p:txBody>
          <a:bodyPr>
            <a:normAutofit/>
          </a:bodyPr>
          <a:lstStyle/>
          <a:p>
            <a:r>
              <a:rPr lang="cy-GB" sz="2600" dirty="0" smtClean="0"/>
              <a:t>Papur newydd – Yn cael ei argraffu’n ddyddiol i </a:t>
            </a:r>
            <a:r>
              <a:rPr lang="cy-GB" sz="2600" dirty="0" smtClean="0"/>
              <a:t>gyflwyno newyddion </a:t>
            </a:r>
            <a:endParaRPr lang="cy-GB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y-GB" dirty="0" smtClean="0"/>
              <a:t>Manteision</a:t>
            </a:r>
          </a:p>
          <a:p>
            <a:pPr lvl="1"/>
            <a:r>
              <a:rPr lang="cy-GB" dirty="0" smtClean="0"/>
              <a:t>Mynediad hawdd</a:t>
            </a:r>
          </a:p>
          <a:p>
            <a:pPr lvl="1"/>
            <a:r>
              <a:rPr lang="cy-GB" dirty="0" smtClean="0"/>
              <a:t>Fel arfer yn gyfredol</a:t>
            </a:r>
          </a:p>
          <a:p>
            <a:pPr lvl="1"/>
            <a:r>
              <a:rPr lang="cy-GB" dirty="0" smtClean="0"/>
              <a:t>Wedi ei ysgrifennu ar gyfer marchnadoedd targed penodol</a:t>
            </a:r>
          </a:p>
          <a:p>
            <a:pPr lvl="1"/>
            <a:r>
              <a:rPr lang="cy-GB" dirty="0" smtClean="0"/>
              <a:t>Cynnwys lluniau</a:t>
            </a:r>
          </a:p>
          <a:p>
            <a:pPr lvl="1"/>
            <a:r>
              <a:rPr lang="cy-GB" dirty="0" smtClean="0"/>
              <a:t>Yn aml gyda ffeithiau a ffigyrau</a:t>
            </a:r>
            <a:endParaRPr lang="cy-GB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y-GB" dirty="0" smtClean="0"/>
              <a:t>Anfanteision</a:t>
            </a:r>
          </a:p>
          <a:p>
            <a:pPr lvl="1"/>
            <a:r>
              <a:rPr lang="cy-GB" dirty="0" smtClean="0"/>
              <a:t>Gall fod â gogwydd a gall fod yn annibynadwy</a:t>
            </a:r>
          </a:p>
          <a:p>
            <a:pPr lvl="1"/>
            <a:r>
              <a:rPr lang="cy-GB" dirty="0" smtClean="0"/>
              <a:t>Efallai fod ganddo deyrngarwch wleidyddol sy’n dylanwadu ar yr wybodaeth a roddir</a:t>
            </a:r>
          </a:p>
          <a:p>
            <a:pPr lvl="1"/>
            <a:r>
              <a:rPr lang="cy-GB" dirty="0" smtClean="0"/>
              <a:t>Gall rhai erthyglau fod yn seiliedig ar </a:t>
            </a:r>
            <a:r>
              <a:rPr lang="cy-GB" dirty="0" smtClean="0"/>
              <a:t>adloniant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388054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Sut i leihau'r problemau mewn ymchwil eilaidd</a:t>
            </a:r>
            <a:endParaRPr lang="cy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b="1" dirty="0" smtClean="0"/>
              <a:t>Croes gyfeiriwch ffynonellau cyfeirio a gwybodaeth </a:t>
            </a:r>
            <a:r>
              <a:rPr lang="cy-GB" b="1" dirty="0" smtClean="0"/>
              <a:t>- </a:t>
            </a:r>
            <a:r>
              <a:rPr lang="cy-GB" dirty="0" smtClean="0"/>
              <a:t>Peidiwch </a:t>
            </a:r>
            <a:r>
              <a:rPr lang="cy-GB" dirty="0" smtClean="0"/>
              <a:t>â derbyn gair un ffynhonnell – chwiliwch am ffynonellau eraill sy'n cefnogi’r hyn yr ydych wedi ei ganfod</a:t>
            </a:r>
            <a:r>
              <a:rPr lang="cy-GB" dirty="0" smtClean="0"/>
              <a:t>.</a:t>
            </a:r>
            <a:endParaRPr lang="cy-GB" dirty="0" smtClean="0"/>
          </a:p>
          <a:p>
            <a:r>
              <a:rPr lang="cy-GB" b="1" dirty="0" smtClean="0"/>
              <a:t>Ystyriwch PWY gynhyrchodd y data a PHAM - </a:t>
            </a:r>
            <a:r>
              <a:rPr lang="cy-GB" dirty="0" smtClean="0"/>
              <a:t>Bydd </a:t>
            </a:r>
            <a:r>
              <a:rPr lang="cy-GB" dirty="0" smtClean="0"/>
              <a:t>gwneud ychydig </a:t>
            </a:r>
            <a:r>
              <a:rPr lang="cy-GB" dirty="0" smtClean="0"/>
              <a:t>o’ch </a:t>
            </a:r>
            <a:r>
              <a:rPr lang="cy-GB" dirty="0" smtClean="0"/>
              <a:t>ymchwil eich hun ar y ddau gwestiwn </a:t>
            </a:r>
            <a:r>
              <a:rPr lang="cy-GB" dirty="0" smtClean="0"/>
              <a:t>hwn yn </a:t>
            </a:r>
            <a:r>
              <a:rPr lang="cy-GB" dirty="0" smtClean="0"/>
              <a:t>eich helpu i ystyried a yw'r data yn ddibynadwy, yn ddilys neu'n rhagfarnllyd</a:t>
            </a:r>
            <a:r>
              <a:rPr lang="cy-GB" dirty="0" smtClean="0"/>
              <a:t>.</a:t>
            </a:r>
            <a:endParaRPr lang="cy-GB" dirty="0" smtClean="0"/>
          </a:p>
          <a:p>
            <a:r>
              <a:rPr lang="cy-GB" b="1" dirty="0" smtClean="0"/>
              <a:t>Pryd casglwyd y data - </a:t>
            </a:r>
            <a:r>
              <a:rPr lang="cy-GB" dirty="0" smtClean="0"/>
              <a:t>a </a:t>
            </a:r>
            <a:r>
              <a:rPr lang="cy-GB" dirty="0" smtClean="0"/>
              <a:t>yw data ar ddillad ffasiwn </a:t>
            </a:r>
            <a:r>
              <a:rPr lang="cy-GB" dirty="0" smtClean="0"/>
              <a:t>wedi dyddio 6 </a:t>
            </a:r>
            <a:r>
              <a:rPr lang="cy-GB" dirty="0" smtClean="0"/>
              <a:t>mis ar ôl iddo gael ei ysgrifennu? A yw data ar driniaethau canser wedi dyddio 6 mis ar ôl ar ôl iddo gael ei </a:t>
            </a:r>
            <a:r>
              <a:rPr lang="cy-GB" dirty="0" smtClean="0"/>
              <a:t>ysgrifennu</a:t>
            </a:r>
            <a:r>
              <a:rPr lang="cy-GB" dirty="0" smtClean="0"/>
              <a:t>?</a:t>
            </a:r>
          </a:p>
          <a:p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446162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Adolygu cynnydd</a:t>
            </a:r>
            <a:endParaRPr lang="cy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82295"/>
          </a:xfrm>
        </p:spPr>
        <p:txBody>
          <a:bodyPr/>
          <a:lstStyle/>
          <a:p>
            <a:r>
              <a:rPr lang="cy-GB" dirty="0" smtClean="0"/>
              <a:t>Lle fyddech chi’n chwilio am wybodaeth ar……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975360" y="2804160"/>
            <a:ext cx="2423160" cy="1645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Gwybodaeth am gyfrifo elw</a:t>
            </a:r>
            <a:endParaRPr lang="cy-GB" dirty="0"/>
          </a:p>
        </p:txBody>
      </p:sp>
      <p:sp>
        <p:nvSpPr>
          <p:cNvPr id="9" name="Oval 8"/>
          <p:cNvSpPr/>
          <p:nvPr/>
        </p:nvSpPr>
        <p:spPr>
          <a:xfrm>
            <a:off x="3825240" y="2804160"/>
            <a:ext cx="2423160" cy="1645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Faint o bobl sy'n dianc o wlad lle mae rhyfel</a:t>
            </a:r>
            <a:endParaRPr lang="cy-GB" dirty="0"/>
          </a:p>
        </p:txBody>
      </p:sp>
      <p:sp>
        <p:nvSpPr>
          <p:cNvPr id="10" name="Oval 9"/>
          <p:cNvSpPr/>
          <p:nvPr/>
        </p:nvSpPr>
        <p:spPr>
          <a:xfrm>
            <a:off x="6675120" y="2804160"/>
            <a:ext cx="2423160" cy="1645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Ymchwil newydd ar driniaethau canser</a:t>
            </a:r>
            <a:endParaRPr lang="cy-GB" dirty="0"/>
          </a:p>
        </p:txBody>
      </p:sp>
      <p:sp>
        <p:nvSpPr>
          <p:cNvPr id="11" name="Oval 10"/>
          <p:cNvSpPr/>
          <p:nvPr/>
        </p:nvSpPr>
        <p:spPr>
          <a:xfrm>
            <a:off x="9525000" y="2804160"/>
            <a:ext cx="2423160" cy="1645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Yr iaith Gymraeg ym Mhatagonia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1380809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Dipyn o hwyl</a:t>
            </a:r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1234440" y="2853731"/>
            <a:ext cx="4206240" cy="1706880"/>
          </a:xfrm>
          <a:prstGeom prst="wedgeRoundRectCallout">
            <a:avLst>
              <a:gd name="adj1" fmla="val -55978"/>
              <a:gd name="adj2" fmla="val 9017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2400" dirty="0" smtClean="0"/>
              <a:t>Petaem yn gwybod beth oeddem yn ei wneud, ni fyddai'n cael ei alw'n ymchwil, na fyddai</a:t>
            </a:r>
            <a:r>
              <a:rPr lang="en-GB" sz="2400" dirty="0" smtClean="0"/>
              <a:t>?</a:t>
            </a:r>
            <a:r>
              <a:rPr lang="en-GB" dirty="0"/>
              <a:t/>
            </a:r>
            <a:br>
              <a:rPr lang="en-GB" dirty="0"/>
            </a:br>
            <a:endParaRPr lang="en-GB" dirty="0"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1528168"/>
            <a:ext cx="10469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dirty="0" smtClean="0"/>
              <a:t>Pwy ddywedodd????</a:t>
            </a:r>
            <a:endParaRPr lang="cy-GB" sz="2800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7482840" y="3274996"/>
            <a:ext cx="4206240" cy="1706880"/>
          </a:xfrm>
          <a:prstGeom prst="wedgeRoundRectCallout">
            <a:avLst>
              <a:gd name="adj1" fmla="val -55978"/>
              <a:gd name="adj2" fmla="val 9017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2800" dirty="0" smtClean="0"/>
              <a:t>Ymchwil yw creu gwybodaeth newydd</a:t>
            </a:r>
            <a:r>
              <a:rPr lang="cy-GB" dirty="0" smtClean="0"/>
              <a:t>.</a:t>
            </a:r>
            <a:br>
              <a:rPr lang="cy-GB" dirty="0" smtClean="0"/>
            </a:br>
            <a:endParaRPr lang="cy-GB" dirty="0"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8359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Atgoffa</a:t>
            </a:r>
            <a:endParaRPr lang="cy-GB" dirty="0"/>
          </a:p>
        </p:txBody>
      </p:sp>
      <p:sp>
        <p:nvSpPr>
          <p:cNvPr id="4" name="Cloud 3"/>
          <p:cNvSpPr/>
          <p:nvPr/>
        </p:nvSpPr>
        <p:spPr>
          <a:xfrm>
            <a:off x="991673" y="1558344"/>
            <a:ext cx="3026535" cy="1867436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2000" dirty="0" smtClean="0"/>
              <a:t>Gwybodaeth sy’n bodoli eisoes sydd wedi ei chyhoeddi'n barod</a:t>
            </a:r>
            <a:endParaRPr lang="cy-GB" sz="2000" dirty="0"/>
          </a:p>
        </p:txBody>
      </p:sp>
      <p:sp>
        <p:nvSpPr>
          <p:cNvPr id="5" name="Cloud 4"/>
          <p:cNvSpPr/>
          <p:nvPr/>
        </p:nvSpPr>
        <p:spPr>
          <a:xfrm>
            <a:off x="4531216" y="823142"/>
            <a:ext cx="2590801" cy="173509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2000" dirty="0" smtClean="0"/>
              <a:t>Gellir hefyd ei alw’n ymchwil maes</a:t>
            </a:r>
            <a:endParaRPr lang="cy-GB" sz="2000" dirty="0"/>
          </a:p>
        </p:txBody>
      </p:sp>
      <p:sp>
        <p:nvSpPr>
          <p:cNvPr id="6" name="Cloud 5"/>
          <p:cNvSpPr/>
          <p:nvPr/>
        </p:nvSpPr>
        <p:spPr>
          <a:xfrm>
            <a:off x="7635026" y="1256915"/>
            <a:ext cx="2384738" cy="1602195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2000" dirty="0" smtClean="0"/>
              <a:t>Gall fod yn hen</a:t>
            </a:r>
            <a:endParaRPr lang="cy-GB" sz="2000" dirty="0"/>
          </a:p>
        </p:txBody>
      </p:sp>
      <p:sp>
        <p:nvSpPr>
          <p:cNvPr id="7" name="Cloud 6"/>
          <p:cNvSpPr/>
          <p:nvPr/>
        </p:nvSpPr>
        <p:spPr>
          <a:xfrm>
            <a:off x="4531214" y="3242223"/>
            <a:ext cx="3104025" cy="173509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2000" dirty="0" smtClean="0"/>
              <a:t>Efallai nad yw'n uniongyrchol gysylltiedig â'r mater/cwestiwn</a:t>
            </a:r>
            <a:endParaRPr lang="cy-GB" sz="2000" dirty="0"/>
          </a:p>
        </p:txBody>
      </p:sp>
      <p:sp>
        <p:nvSpPr>
          <p:cNvPr id="8" name="Cloud 7"/>
          <p:cNvSpPr/>
          <p:nvPr/>
        </p:nvSpPr>
        <p:spPr>
          <a:xfrm>
            <a:off x="8212428" y="3963440"/>
            <a:ext cx="2590801" cy="173509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2000" dirty="0" smtClean="0"/>
              <a:t>Gall fod â thuedd gan ddibynnu ar y ffynhonnell</a:t>
            </a:r>
            <a:endParaRPr lang="cy-GB" sz="2000" dirty="0"/>
          </a:p>
        </p:txBody>
      </p:sp>
      <p:sp>
        <p:nvSpPr>
          <p:cNvPr id="9" name="Cloud 8"/>
          <p:cNvSpPr/>
          <p:nvPr/>
        </p:nvSpPr>
        <p:spPr>
          <a:xfrm>
            <a:off x="991673" y="4050339"/>
            <a:ext cx="2590801" cy="173509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y-GB" sz="2000" dirty="0" smtClean="0"/>
              <a:t>Dim ond yn cynhyrchu data meintiol</a:t>
            </a:r>
            <a:endParaRPr lang="cy-GB" sz="2000" dirty="0"/>
          </a:p>
        </p:txBody>
      </p:sp>
    </p:spTree>
    <p:extLst>
      <p:ext uri="{BB962C8B-B14F-4D97-AF65-F5344CB8AC3E}">
        <p14:creationId xmlns="" xmlns:p14="http://schemas.microsoft.com/office/powerpoint/2010/main" val="232740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Atgoffa</a:t>
            </a:r>
            <a:endParaRPr lang="en-GB" dirty="0"/>
          </a:p>
        </p:txBody>
      </p:sp>
      <p:sp>
        <p:nvSpPr>
          <p:cNvPr id="4" name="Cloud 3"/>
          <p:cNvSpPr/>
          <p:nvPr/>
        </p:nvSpPr>
        <p:spPr>
          <a:xfrm>
            <a:off x="991673" y="1558344"/>
            <a:ext cx="3026535" cy="1867436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err="1" smtClean="0"/>
              <a:t>Gwybodaeth</a:t>
            </a:r>
            <a:r>
              <a:rPr lang="en-GB" sz="2000" dirty="0" smtClean="0"/>
              <a:t> </a:t>
            </a:r>
            <a:r>
              <a:rPr lang="en-GB" sz="2000" dirty="0" err="1" smtClean="0"/>
              <a:t>sy’n</a:t>
            </a:r>
            <a:r>
              <a:rPr lang="en-GB" sz="2000" dirty="0" smtClean="0"/>
              <a:t> </a:t>
            </a:r>
            <a:r>
              <a:rPr lang="en-GB" sz="2000" dirty="0" err="1" smtClean="0"/>
              <a:t>bodoli</a:t>
            </a:r>
            <a:r>
              <a:rPr lang="en-GB" sz="2000" dirty="0" smtClean="0"/>
              <a:t> </a:t>
            </a:r>
            <a:r>
              <a:rPr lang="en-GB" sz="2000" dirty="0" err="1" smtClean="0"/>
              <a:t>eisoes</a:t>
            </a:r>
            <a:r>
              <a:rPr lang="en-GB" sz="2000" dirty="0" smtClean="0"/>
              <a:t> </a:t>
            </a:r>
            <a:r>
              <a:rPr lang="en-GB" sz="2000" dirty="0" err="1" smtClean="0"/>
              <a:t>sydd</a:t>
            </a:r>
            <a:r>
              <a:rPr lang="en-GB" sz="2000" dirty="0" smtClean="0"/>
              <a:t> </a:t>
            </a:r>
            <a:r>
              <a:rPr lang="en-GB" sz="2000" dirty="0" err="1" smtClean="0"/>
              <a:t>wedi</a:t>
            </a:r>
            <a:r>
              <a:rPr lang="en-GB" sz="2000" dirty="0" smtClean="0"/>
              <a:t> </a:t>
            </a:r>
            <a:r>
              <a:rPr lang="en-GB" sz="2000" dirty="0" err="1" smtClean="0"/>
              <a:t>ei</a:t>
            </a:r>
            <a:r>
              <a:rPr lang="en-GB" sz="2000" dirty="0" smtClean="0"/>
              <a:t> </a:t>
            </a:r>
            <a:r>
              <a:rPr lang="en-GB" sz="2000" dirty="0" err="1" smtClean="0"/>
              <a:t>chyhoeddi'n</a:t>
            </a:r>
            <a:r>
              <a:rPr lang="en-GB" sz="2000" dirty="0" smtClean="0"/>
              <a:t> </a:t>
            </a:r>
            <a:r>
              <a:rPr lang="en-GB" sz="2000" dirty="0" err="1" smtClean="0"/>
              <a:t>barod</a:t>
            </a:r>
            <a:endParaRPr lang="en-GB" sz="2000" dirty="0"/>
          </a:p>
        </p:txBody>
      </p:sp>
      <p:sp>
        <p:nvSpPr>
          <p:cNvPr id="5" name="Cloud 4"/>
          <p:cNvSpPr/>
          <p:nvPr/>
        </p:nvSpPr>
        <p:spPr>
          <a:xfrm>
            <a:off x="4531216" y="823142"/>
            <a:ext cx="2590801" cy="1735092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err="1" smtClean="0"/>
              <a:t>Gellir</a:t>
            </a:r>
            <a:r>
              <a:rPr lang="en-GB" sz="2000" dirty="0" smtClean="0"/>
              <a:t> </a:t>
            </a:r>
            <a:r>
              <a:rPr lang="en-GB" sz="2000" dirty="0" err="1" smtClean="0"/>
              <a:t>hefyd</a:t>
            </a:r>
            <a:r>
              <a:rPr lang="en-GB" sz="2000" dirty="0" smtClean="0"/>
              <a:t> </a:t>
            </a:r>
            <a:r>
              <a:rPr lang="en-GB" sz="2000" dirty="0" err="1" smtClean="0"/>
              <a:t>ei</a:t>
            </a:r>
            <a:r>
              <a:rPr lang="en-GB" sz="2000" dirty="0" smtClean="0"/>
              <a:t> </a:t>
            </a:r>
            <a:r>
              <a:rPr lang="en-GB" sz="2000" dirty="0" err="1" smtClean="0"/>
              <a:t>alw’n</a:t>
            </a:r>
            <a:r>
              <a:rPr lang="en-GB" sz="2000" dirty="0" smtClean="0"/>
              <a:t> </a:t>
            </a:r>
            <a:r>
              <a:rPr lang="en-GB" sz="2000" dirty="0" err="1" smtClean="0"/>
              <a:t>ymchwil</a:t>
            </a:r>
            <a:r>
              <a:rPr lang="en-GB" sz="2000" dirty="0" smtClean="0"/>
              <a:t> </a:t>
            </a:r>
            <a:r>
              <a:rPr lang="en-GB" sz="2000" dirty="0" err="1" smtClean="0"/>
              <a:t>maes</a:t>
            </a:r>
            <a:endParaRPr lang="en-GB" sz="2000" dirty="0"/>
          </a:p>
        </p:txBody>
      </p:sp>
      <p:sp>
        <p:nvSpPr>
          <p:cNvPr id="6" name="Cloud 5"/>
          <p:cNvSpPr/>
          <p:nvPr/>
        </p:nvSpPr>
        <p:spPr>
          <a:xfrm>
            <a:off x="7635026" y="1256915"/>
            <a:ext cx="2384738" cy="1602195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Gall </a:t>
            </a:r>
            <a:r>
              <a:rPr lang="en-GB" sz="2000" dirty="0" err="1" smtClean="0"/>
              <a:t>fod</a:t>
            </a:r>
            <a:r>
              <a:rPr lang="en-GB" sz="2000" dirty="0" smtClean="0"/>
              <a:t> </a:t>
            </a:r>
            <a:r>
              <a:rPr lang="en-GB" sz="2000" dirty="0" err="1" smtClean="0"/>
              <a:t>yn</a:t>
            </a:r>
            <a:r>
              <a:rPr lang="en-GB" sz="2000" dirty="0" smtClean="0"/>
              <a:t> hen</a:t>
            </a:r>
            <a:endParaRPr lang="en-GB" sz="2000" dirty="0"/>
          </a:p>
        </p:txBody>
      </p:sp>
      <p:sp>
        <p:nvSpPr>
          <p:cNvPr id="7" name="Cloud 6"/>
          <p:cNvSpPr/>
          <p:nvPr/>
        </p:nvSpPr>
        <p:spPr>
          <a:xfrm>
            <a:off x="4587240" y="3333663"/>
            <a:ext cx="3380919" cy="1735092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err="1" smtClean="0"/>
              <a:t>Efallai</a:t>
            </a:r>
            <a:r>
              <a:rPr lang="en-GB" sz="2000" dirty="0" smtClean="0"/>
              <a:t> </a:t>
            </a:r>
            <a:r>
              <a:rPr lang="en-GB" sz="2000" dirty="0" err="1" smtClean="0"/>
              <a:t>nad</a:t>
            </a:r>
            <a:r>
              <a:rPr lang="en-GB" sz="2000" dirty="0" smtClean="0"/>
              <a:t> </a:t>
            </a:r>
            <a:r>
              <a:rPr lang="en-GB" sz="2000" dirty="0" err="1" smtClean="0"/>
              <a:t>yw'n</a:t>
            </a:r>
            <a:r>
              <a:rPr lang="en-GB" sz="2000" dirty="0" smtClean="0"/>
              <a:t> </a:t>
            </a:r>
            <a:r>
              <a:rPr lang="en-GB" sz="2000" dirty="0" err="1" smtClean="0"/>
              <a:t>uniongyrchol</a:t>
            </a:r>
            <a:r>
              <a:rPr lang="en-GB" sz="2000" dirty="0" smtClean="0"/>
              <a:t> </a:t>
            </a:r>
            <a:r>
              <a:rPr lang="en-GB" sz="2000" dirty="0" err="1" smtClean="0"/>
              <a:t>gysylltiedig</a:t>
            </a:r>
            <a:r>
              <a:rPr lang="en-GB" sz="2000" dirty="0" smtClean="0"/>
              <a:t> </a:t>
            </a:r>
            <a:r>
              <a:rPr lang="en-GB" sz="2000" dirty="0" err="1" smtClean="0"/>
              <a:t>â'r</a:t>
            </a:r>
            <a:r>
              <a:rPr lang="en-GB" sz="2000" dirty="0" smtClean="0"/>
              <a:t> mater/</a:t>
            </a:r>
            <a:r>
              <a:rPr lang="en-GB" sz="2000" dirty="0" err="1" smtClean="0"/>
              <a:t>cwestiwn</a:t>
            </a:r>
            <a:endParaRPr lang="en-GB" sz="2000" dirty="0"/>
          </a:p>
        </p:txBody>
      </p:sp>
      <p:sp>
        <p:nvSpPr>
          <p:cNvPr id="8" name="Cloud 7"/>
          <p:cNvSpPr/>
          <p:nvPr/>
        </p:nvSpPr>
        <p:spPr>
          <a:xfrm>
            <a:off x="8212428" y="3963440"/>
            <a:ext cx="2590801" cy="1735092"/>
          </a:xfrm>
          <a:prstGeom prst="cloud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Gall </a:t>
            </a:r>
            <a:r>
              <a:rPr lang="en-GB" sz="2000" dirty="0" err="1" smtClean="0"/>
              <a:t>fod</a:t>
            </a:r>
            <a:r>
              <a:rPr lang="en-GB" sz="2000" dirty="0" smtClean="0"/>
              <a:t> â </a:t>
            </a:r>
            <a:r>
              <a:rPr lang="en-GB" sz="2000" dirty="0" err="1" smtClean="0"/>
              <a:t>thuedd</a:t>
            </a:r>
            <a:r>
              <a:rPr lang="en-GB" sz="2000" dirty="0" smtClean="0"/>
              <a:t> </a:t>
            </a:r>
            <a:r>
              <a:rPr lang="en-GB" sz="2000" dirty="0" err="1" smtClean="0"/>
              <a:t>gan</a:t>
            </a:r>
            <a:r>
              <a:rPr lang="en-GB" sz="2000" dirty="0" smtClean="0"/>
              <a:t> </a:t>
            </a:r>
            <a:r>
              <a:rPr lang="en-GB" sz="2000" dirty="0" err="1" smtClean="0"/>
              <a:t>ddibynnu</a:t>
            </a:r>
            <a:r>
              <a:rPr lang="en-GB" sz="2000" dirty="0" smtClean="0"/>
              <a:t> </a:t>
            </a:r>
            <a:r>
              <a:rPr lang="en-GB" sz="2000" dirty="0" err="1" smtClean="0"/>
              <a:t>ar</a:t>
            </a:r>
            <a:r>
              <a:rPr lang="en-GB" sz="2000" dirty="0" smtClean="0"/>
              <a:t> y </a:t>
            </a:r>
            <a:r>
              <a:rPr lang="en-GB" sz="2000" dirty="0" err="1" smtClean="0"/>
              <a:t>ffynhonnell</a:t>
            </a:r>
            <a:endParaRPr lang="en-GB" sz="2000" dirty="0"/>
          </a:p>
        </p:txBody>
      </p:sp>
      <p:sp>
        <p:nvSpPr>
          <p:cNvPr id="9" name="Cloud 8"/>
          <p:cNvSpPr/>
          <p:nvPr/>
        </p:nvSpPr>
        <p:spPr>
          <a:xfrm>
            <a:off x="991673" y="4050339"/>
            <a:ext cx="2590801" cy="1735092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Dim </a:t>
            </a:r>
            <a:r>
              <a:rPr lang="en-GB" sz="2000" dirty="0" err="1" smtClean="0"/>
              <a:t>ond</a:t>
            </a:r>
            <a:r>
              <a:rPr lang="en-GB" sz="2000" dirty="0" smtClean="0"/>
              <a:t> </a:t>
            </a:r>
            <a:r>
              <a:rPr lang="en-GB" sz="2000" dirty="0" err="1" smtClean="0"/>
              <a:t>yn</a:t>
            </a:r>
            <a:r>
              <a:rPr lang="en-GB" sz="2000" dirty="0" smtClean="0"/>
              <a:t> </a:t>
            </a:r>
            <a:r>
              <a:rPr lang="en-GB" sz="2000" dirty="0" err="1" smtClean="0"/>
              <a:t>cynhyrchu</a:t>
            </a:r>
            <a:r>
              <a:rPr lang="en-GB" sz="2000" dirty="0" smtClean="0"/>
              <a:t> data </a:t>
            </a:r>
            <a:r>
              <a:rPr lang="en-GB" sz="2000" dirty="0" err="1" smtClean="0"/>
              <a:t>meintiol</a:t>
            </a:r>
            <a:endParaRPr lang="en-GB" sz="2000" dirty="0"/>
          </a:p>
        </p:txBody>
      </p:sp>
    </p:spTree>
    <p:extLst>
      <p:ext uri="{BB962C8B-B14F-4D97-AF65-F5344CB8AC3E}">
        <p14:creationId xmlns="" xmlns:p14="http://schemas.microsoft.com/office/powerpoint/2010/main" val="208240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Llwybr dysgu heddiw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Nodi ystod o ffynonellau ymchwil eilaidd.</a:t>
            </a:r>
          </a:p>
          <a:p>
            <a:r>
              <a:rPr lang="cy-GB" dirty="0" smtClean="0"/>
              <a:t>Ystyried cyfyngiadau ymchwil eilaidd.</a:t>
            </a:r>
          </a:p>
          <a:p>
            <a:r>
              <a:rPr lang="cy-GB" dirty="0" smtClean="0"/>
              <a:t>Ystyried ffyrdd o oresgyn </a:t>
            </a:r>
            <a:r>
              <a:rPr lang="cy-GB" dirty="0" smtClean="0"/>
              <a:t>cyfyngiadau </a:t>
            </a:r>
            <a:r>
              <a:rPr lang="cy-GB" dirty="0" smtClean="0"/>
              <a:t>ymchwil eilaidd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05988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Dulliau ymchwil eilaidd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8117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Dulliau ymchwil eilaidd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Gwerslyfr</a:t>
            </a:r>
          </a:p>
          <a:p>
            <a:r>
              <a:rPr lang="cy-GB" dirty="0" smtClean="0"/>
              <a:t>Cyfnodolion</a:t>
            </a:r>
          </a:p>
          <a:p>
            <a:r>
              <a:rPr lang="cy-GB" dirty="0" smtClean="0"/>
              <a:t>Cylchgronau</a:t>
            </a:r>
          </a:p>
          <a:p>
            <a:r>
              <a:rPr lang="cy-GB" dirty="0" smtClean="0"/>
              <a:t>Gwefan</a:t>
            </a:r>
          </a:p>
          <a:p>
            <a:r>
              <a:rPr lang="cy-GB" dirty="0" smtClean="0"/>
              <a:t>Adroddiadau</a:t>
            </a:r>
          </a:p>
          <a:p>
            <a:r>
              <a:rPr lang="cy-GB" dirty="0" smtClean="0"/>
              <a:t>Ffilmiau / </a:t>
            </a:r>
            <a:r>
              <a:rPr lang="cy-GB" dirty="0" smtClean="0"/>
              <a:t>Rhaglenni Dogfen</a:t>
            </a:r>
            <a:endParaRPr lang="cy-GB" dirty="0" smtClean="0"/>
          </a:p>
          <a:p>
            <a:r>
              <a:rPr lang="cy-GB" dirty="0" smtClean="0"/>
              <a:t>Papur Newydd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49726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/>
          <a:lstStyle/>
          <a:p>
            <a:r>
              <a:rPr lang="cy-GB" sz="3600" dirty="0" smtClean="0"/>
              <a:t>Stocio'r stondin marchnad</a:t>
            </a:r>
            <a:r>
              <a:rPr lang="cy-GB" dirty="0" smtClean="0"/>
              <a:t>.</a:t>
            </a:r>
          </a:p>
          <a:p>
            <a:r>
              <a:rPr lang="cy-GB" dirty="0" smtClean="0"/>
              <a:t>Mae gennych 8 munud i weithio fel grŵp i ganfod mwy am y dull eilaidd a roddwyd i chi.</a:t>
            </a:r>
          </a:p>
          <a:p>
            <a:r>
              <a:rPr lang="cy-GB" dirty="0" smtClean="0"/>
              <a:t>Fel </a:t>
            </a:r>
            <a:r>
              <a:rPr lang="cy-GB" u="sng" dirty="0" smtClean="0"/>
              <a:t>lleiafswm</a:t>
            </a:r>
            <a:r>
              <a:rPr lang="cy-GB" dirty="0" smtClean="0"/>
              <a:t> rhaid i chi gynnwys:</a:t>
            </a:r>
          </a:p>
          <a:p>
            <a:pPr lvl="1"/>
            <a:r>
              <a:rPr lang="cy-GB" dirty="0" smtClean="0"/>
              <a:t>Diffiniad</a:t>
            </a:r>
          </a:p>
          <a:p>
            <a:pPr lvl="1"/>
            <a:r>
              <a:rPr lang="cy-GB" dirty="0" smtClean="0"/>
              <a:t>2 Fantais</a:t>
            </a:r>
          </a:p>
          <a:p>
            <a:pPr lvl="1"/>
            <a:r>
              <a:rPr lang="cy-GB" dirty="0" smtClean="0"/>
              <a:t>2 Anfantais</a:t>
            </a:r>
          </a:p>
          <a:p>
            <a:pPr lvl="1"/>
            <a:r>
              <a:rPr lang="cy-GB" dirty="0" smtClean="0"/>
              <a:t>Enghraifft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y-GB" dirty="0" smtClean="0"/>
              <a:t>Stondin marchnad ymchwilwyr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106002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/>
          <a:lstStyle/>
          <a:p>
            <a:pPr algn="ctr"/>
            <a:r>
              <a:rPr lang="cy-GB" sz="3600" dirty="0" smtClean="0"/>
              <a:t>Ewch i siopa i’r farchnad!</a:t>
            </a:r>
          </a:p>
          <a:p>
            <a:endParaRPr lang="cy-GB" sz="3600" dirty="0" smtClean="0"/>
          </a:p>
          <a:p>
            <a:r>
              <a:rPr lang="cy-GB" sz="3600" dirty="0" smtClean="0"/>
              <a:t>1 person yn gweithio ar y stondin.</a:t>
            </a:r>
          </a:p>
          <a:p>
            <a:r>
              <a:rPr lang="cy-GB" sz="3600" dirty="0" smtClean="0"/>
              <a:t>Y 5 arall yn mynd ar wahân i ymweld â’r stondinau eraill a chasglu eu gwybodaeth.</a:t>
            </a:r>
          </a:p>
          <a:p>
            <a:endParaRPr lang="en-GB" sz="3600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y-GB" smtClean="0"/>
              <a:t>Stondin marchnad ymchwilwyr</a:t>
            </a:r>
            <a:endParaRPr lang="cy-GB"/>
          </a:p>
        </p:txBody>
      </p:sp>
    </p:spTree>
    <p:extLst>
      <p:ext uri="{BB962C8B-B14F-4D97-AF65-F5344CB8AC3E}">
        <p14:creationId xmlns="" xmlns:p14="http://schemas.microsoft.com/office/powerpoint/2010/main" val="259047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/>
          <a:lstStyle/>
          <a:p>
            <a:pPr algn="ctr"/>
            <a:r>
              <a:rPr lang="cy-GB" sz="3600" dirty="0" smtClean="0"/>
              <a:t>Yn ôl i’ch stondin!</a:t>
            </a:r>
          </a:p>
          <a:p>
            <a:endParaRPr lang="cy-GB" sz="3600" dirty="0" smtClean="0"/>
          </a:p>
          <a:p>
            <a:r>
              <a:rPr lang="cy-GB" sz="3600" dirty="0" smtClean="0"/>
              <a:t>Dychwelwch i’ch stondin gwreiddiol a rhannwch eich gwybodaeth gyda’ch grŵp.</a:t>
            </a:r>
          </a:p>
          <a:p>
            <a:endParaRPr lang="en-GB" sz="3600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y-GB" dirty="0" smtClean="0"/>
              <a:t>Stondin marchnad ymchwilwyr</a:t>
            </a:r>
            <a:endParaRPr lang="cy-GB" dirty="0"/>
          </a:p>
        </p:txBody>
      </p:sp>
    </p:spTree>
    <p:extLst>
      <p:ext uri="{BB962C8B-B14F-4D97-AF65-F5344CB8AC3E}">
        <p14:creationId xmlns="" xmlns:p14="http://schemas.microsoft.com/office/powerpoint/2010/main" val="243246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972</Words>
  <Application>Microsoft Office PowerPoint</Application>
  <PresentationFormat>Custom</PresentationFormat>
  <Paragraphs>163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Gwers 2</vt:lpstr>
      <vt:lpstr>Atgoffa</vt:lpstr>
      <vt:lpstr>Atgoffa</vt:lpstr>
      <vt:lpstr>Llwybr dysgu heddiw</vt:lpstr>
      <vt:lpstr>Dulliau ymchwil eilaidd</vt:lpstr>
      <vt:lpstr>Dulliau ymchwil eilaidd</vt:lpstr>
      <vt:lpstr>Stondin marchnad ymchwilwyr</vt:lpstr>
      <vt:lpstr>Stondin marchnad ymchwilwyr</vt:lpstr>
      <vt:lpstr>Stondin marchnad ymchwilwyr</vt:lpstr>
      <vt:lpstr>Adolygiad y dosbarth o'r pwyntiau allweddol.</vt:lpstr>
      <vt:lpstr>Adolygiad y dosbarth o'r pwyntiau allweddol.</vt:lpstr>
      <vt:lpstr>Adolygiad y dosbarth o'r pwyntiau allweddol.</vt:lpstr>
      <vt:lpstr>Adolygiad y dosbarth o'r pwyntiau allweddol.</vt:lpstr>
      <vt:lpstr>Adolygiad y dosbarth o'r pwyntiau allweddol.</vt:lpstr>
      <vt:lpstr>Adolygiad y dosbarth o'r pwyntiau allweddol.</vt:lpstr>
      <vt:lpstr>Adolygiad y dosbarth o'r pwyntiau allweddol.</vt:lpstr>
      <vt:lpstr>Sut i leihau'r problemau mewn ymchwil eilaidd</vt:lpstr>
      <vt:lpstr>Adolygu cynnydd</vt:lpstr>
      <vt:lpstr>Dipyn o hwyl…</vt:lpstr>
    </vt:vector>
  </TitlesOfParts>
  <Company>RM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</dc:title>
  <dc:creator>Parkes T</dc:creator>
  <cp:lastModifiedBy>delyth morris</cp:lastModifiedBy>
  <cp:revision>30</cp:revision>
  <dcterms:created xsi:type="dcterms:W3CDTF">2016-03-15T16:52:37Z</dcterms:created>
  <dcterms:modified xsi:type="dcterms:W3CDTF">2016-04-08T06:52:39Z</dcterms:modified>
</cp:coreProperties>
</file>