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6" r:id="rId2"/>
    <p:sldId id="257" r:id="rId3"/>
    <p:sldId id="258" r:id="rId4"/>
    <p:sldId id="260" r:id="rId5"/>
    <p:sldId id="259" r:id="rId6"/>
    <p:sldId id="261" r:id="rId7"/>
    <p:sldId id="262" r:id="rId8"/>
    <p:sldId id="263" r:id="rId9"/>
    <p:sldId id="264" r:id="rId10"/>
    <p:sldId id="265" r:id="rId11"/>
    <p:sldId id="267" r:id="rId12"/>
    <p:sldId id="268" r:id="rId13"/>
    <p:sldId id="269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992" autoAdjust="0"/>
    <p:restoredTop sz="80495" autoAdjust="0"/>
  </p:normalViewPr>
  <p:slideViewPr>
    <p:cSldViewPr snapToGrid="0">
      <p:cViewPr varScale="1">
        <p:scale>
          <a:sx n="59" d="100"/>
          <a:sy n="59" d="100"/>
        </p:scale>
        <p:origin x="-1020" y="-90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34ED3EA-3A44-4FE6-A464-2B4F864F4FBA}" type="datetimeFigureOut">
              <a:rPr lang="en-GB" smtClean="0"/>
              <a:pPr/>
              <a:t>15/04/2016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F67F31F-215C-4507-855B-311C47DC8E3B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36016749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y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67F31F-215C-4507-855B-311C47DC8E3B}" type="slidenum">
              <a:rPr lang="en-GB" smtClean="0"/>
              <a:pPr/>
              <a:t>1</a:t>
            </a:fld>
            <a:endParaRPr lang="en-GB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https://www.youtube.com/watch?v=9t-_hYjAKww</a:t>
            </a:r>
          </a:p>
          <a:p>
            <a:r>
              <a:rPr lang="cy-GB" noProof="0" dirty="0" smtClean="0"/>
              <a:t>Clip fideo o gy</a:t>
            </a:r>
            <a:r>
              <a:rPr lang="cy-GB" baseline="0" noProof="0" dirty="0" smtClean="0"/>
              <a:t>fweliad ar gyfer ymchwil a chrynodeb o’r hyn sy’n gwneud cyfweliad da - Myfyrwyr i wneud nodiadau ar daflen waith myfyrwyr</a:t>
            </a:r>
            <a:endParaRPr lang="cy-GB" noProof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67F31F-215C-4507-855B-311C47DC8E3B}" type="slidenum">
              <a:rPr lang="en-GB" smtClean="0"/>
              <a:pPr/>
              <a:t>10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227963991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y-GB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Rhannwch y dosbarth yn grwpiau o 5. Cwblhewch y pwyntiau allweddol ar gyfer eu dull, ar ôl 8 munud 1 person o bob grŵp i aros i ofalu am y stondin, aelodau eraill yn mynd i wahanol stondinau i gasglu gwybodaeth ac wedyn yn bwydo yn ôl i’w grŵp. Mae taflen myfyrwyr i gofnodi gwybodaeth gan grwpiau eraill yn y pecyn adnoddau.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4E23ED-2E1B-419E-969A-5AA689FFD00C}" type="slidenum">
              <a:rPr lang="en-GB" smtClean="0"/>
              <a:pPr/>
              <a:t>11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40055581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4E23ED-2E1B-419E-969A-5AA689FFD00C}" type="slidenum">
              <a:rPr lang="en-GB" smtClean="0"/>
              <a:pPr/>
              <a:t>12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304793217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y-GB" noProof="0" dirty="0" smtClean="0"/>
              <a:t>Myfyrwyr i gwblhau'r taflenni myfyrwyr</a:t>
            </a:r>
            <a:endParaRPr lang="cy-GB" noProof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4E23ED-2E1B-419E-969A-5AA689FFD00C}" type="slidenum">
              <a:rPr lang="en-GB" smtClean="0"/>
              <a:pPr/>
              <a:t>13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3681237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67F31F-215C-4507-855B-311C47DC8E3B}" type="slidenum">
              <a:rPr lang="en-GB" smtClean="0"/>
              <a:pPr/>
              <a:t>2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10562470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y-GB" dirty="0" smtClean="0"/>
              <a:t>Gwers 2 yn cynnwys amlinelliad sylfaenol o gyfweliad; myfyrwyr i adalw ffeithiau o'r sesiwn.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67F31F-215C-4507-855B-311C47DC8E3B}" type="slidenum">
              <a:rPr lang="en-GB" smtClean="0"/>
              <a:pPr/>
              <a:t>3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335081463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y-GB" noProof="0" dirty="0" smtClean="0"/>
              <a:t>Dosbarth i ddatblygu eu diffiniad eu hunain</a:t>
            </a:r>
            <a:r>
              <a:rPr lang="cy-GB" baseline="0" noProof="0" dirty="0" smtClean="0"/>
              <a:t> gan ddefnyddio’r termau allweddol</a:t>
            </a:r>
            <a:endParaRPr lang="cy-GB" noProof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67F31F-215C-4507-855B-311C47DC8E3B}" type="slidenum">
              <a:rPr lang="en-GB" smtClean="0"/>
              <a:pPr/>
              <a:t>4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4952974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y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67F31F-215C-4507-855B-311C47DC8E3B}" type="slidenum">
              <a:rPr lang="en-GB" smtClean="0"/>
              <a:pPr/>
              <a:t>5</a:t>
            </a:fld>
            <a:endParaRPr lang="en-GB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y-GB" noProof="0" dirty="0" smtClean="0"/>
              <a:t>Trafodaeth </a:t>
            </a:r>
            <a:r>
              <a:rPr lang="cy-GB" noProof="0" dirty="0" err="1" smtClean="0"/>
              <a:t>meddwl-paru-rhannu</a:t>
            </a:r>
            <a:r>
              <a:rPr lang="cy-GB" baseline="0" noProof="0" dirty="0" smtClean="0"/>
              <a:t> ynghylch pa ddull fyddai orau a pham, gan ystyried cyfyngiadau a manteision bob dull</a:t>
            </a:r>
          </a:p>
          <a:p>
            <a:r>
              <a:rPr lang="cy-GB" baseline="0" noProof="0" dirty="0" smtClean="0"/>
              <a:t>Gellir cofnodi ymatebion ar y daflen myfyrwyr</a:t>
            </a:r>
            <a:endParaRPr lang="cy-GB" noProof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67F31F-215C-4507-855B-311C47DC8E3B}" type="slidenum">
              <a:rPr lang="en-GB" smtClean="0"/>
              <a:pPr/>
              <a:t>6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189388827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y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67F31F-215C-4507-855B-311C47DC8E3B}" type="slidenum">
              <a:rPr lang="en-GB" smtClean="0"/>
              <a:pPr/>
              <a:t>7</a:t>
            </a:fld>
            <a:endParaRPr lang="en-GB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y-GB" noProof="0" dirty="0" smtClean="0"/>
              <a:t>Trafodaeth ddosbarth - Pam fuasech chi eisiau mwy nag un cyfweliad?  Pa heriau fyddai hynny yn eu golygu i chi?</a:t>
            </a:r>
            <a:r>
              <a:rPr lang="cy-GB" baseline="0" noProof="0" dirty="0" smtClean="0"/>
              <a:t> </a:t>
            </a:r>
            <a:endParaRPr lang="cy-GB" noProof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67F31F-215C-4507-855B-311C47DC8E3B}" type="slidenum">
              <a:rPr lang="en-GB" smtClean="0"/>
              <a:pPr/>
              <a:t>8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2110514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y-GB" noProof="0" dirty="0" smtClean="0"/>
              <a:t>Ystyriwch gyfweliadau </a:t>
            </a:r>
            <a:r>
              <a:rPr lang="cy-GB" noProof="0" dirty="0" err="1" smtClean="0"/>
              <a:t>hanner-strwythuredig</a:t>
            </a:r>
            <a:r>
              <a:rPr lang="cy-GB" noProof="0" dirty="0" smtClean="0"/>
              <a:t> –</a:t>
            </a:r>
            <a:r>
              <a:rPr lang="cy-GB" baseline="0" noProof="0" dirty="0" smtClean="0"/>
              <a:t> yn aml mae’r rhain yn well i’w defnyddio pan fod gennych ond un cyfle i gyfarfod y person sy’n cael ei gyfweld, gyda set o gwestiynau wedi eu gosod ymlaen llaw, sy’n gymysg o rai agored a chaeedig.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cy-GB" sz="1200" b="0" i="0" kern="1200" noProof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Strwythuredig: Holiadur sydd â chwestiynau caeedig yn unig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cy-GB" sz="1200" b="0" i="0" kern="1200" noProof="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Hanner-strwythuredig</a:t>
            </a:r>
            <a:r>
              <a:rPr lang="cy-GB" sz="1200" b="0" i="0" kern="1200" noProof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: </a:t>
            </a:r>
            <a:r>
              <a:rPr lang="cy-GB" baseline="0" noProof="0" dirty="0" smtClean="0"/>
              <a:t>Cwestiynau agored a chaeedig</a:t>
            </a:r>
            <a:endParaRPr lang="cy-GB" sz="1200" b="0" i="0" kern="1200" noProof="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cy-GB" sz="1200" b="0" i="0" kern="1200" noProof="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Anstrwythuredig</a:t>
            </a:r>
            <a:r>
              <a:rPr lang="cy-GB" sz="1200" b="0" i="0" kern="1200" noProof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: </a:t>
            </a:r>
            <a:r>
              <a:rPr lang="cy-GB" baseline="0" noProof="0" dirty="0" smtClean="0"/>
              <a:t>Cwestiynau agored yn unig, neu’r rhan fwyaf yn agored</a:t>
            </a:r>
            <a:endParaRPr lang="cy-GB" sz="1200" b="0" i="0" kern="1200" noProof="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GB" baseline="0" dirty="0" smtClean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67F31F-215C-4507-855B-311C47DC8E3B}" type="slidenum">
              <a:rPr lang="en-GB" smtClean="0"/>
              <a:pPr/>
              <a:t>9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22219539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A455AF-E184-4BF2-BB37-9786015A1DD8}" type="datetimeFigureOut">
              <a:rPr lang="en-GB" smtClean="0"/>
              <a:pPr/>
              <a:t>15/04/2016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ED45E2-A13F-4373-92C5-B69531D7110C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14872086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A455AF-E184-4BF2-BB37-9786015A1DD8}" type="datetimeFigureOut">
              <a:rPr lang="en-GB" smtClean="0"/>
              <a:pPr/>
              <a:t>15/04/2016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ED45E2-A13F-4373-92C5-B69531D7110C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34010755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A455AF-E184-4BF2-BB37-9786015A1DD8}" type="datetimeFigureOut">
              <a:rPr lang="en-GB" smtClean="0"/>
              <a:pPr/>
              <a:t>15/04/2016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ED45E2-A13F-4373-92C5-B69531D7110C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23777792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A455AF-E184-4BF2-BB37-9786015A1DD8}" type="datetimeFigureOut">
              <a:rPr lang="en-GB" smtClean="0"/>
              <a:pPr/>
              <a:t>15/04/2016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ED45E2-A13F-4373-92C5-B69531D7110C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29095471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A455AF-E184-4BF2-BB37-9786015A1DD8}" type="datetimeFigureOut">
              <a:rPr lang="en-GB" smtClean="0"/>
              <a:pPr/>
              <a:t>15/04/2016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ED45E2-A13F-4373-92C5-B69531D7110C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20158694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A455AF-E184-4BF2-BB37-9786015A1DD8}" type="datetimeFigureOut">
              <a:rPr lang="en-GB" smtClean="0"/>
              <a:pPr/>
              <a:t>15/04/2016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ED45E2-A13F-4373-92C5-B69531D7110C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26058447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A455AF-E184-4BF2-BB37-9786015A1DD8}" type="datetimeFigureOut">
              <a:rPr lang="en-GB" smtClean="0"/>
              <a:pPr/>
              <a:t>15/04/2016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ED45E2-A13F-4373-92C5-B69531D7110C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40501567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A455AF-E184-4BF2-BB37-9786015A1DD8}" type="datetimeFigureOut">
              <a:rPr lang="en-GB" smtClean="0"/>
              <a:pPr/>
              <a:t>15/04/2016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ED45E2-A13F-4373-92C5-B69531D7110C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12797432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A455AF-E184-4BF2-BB37-9786015A1DD8}" type="datetimeFigureOut">
              <a:rPr lang="en-GB" smtClean="0"/>
              <a:pPr/>
              <a:t>15/04/2016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ED45E2-A13F-4373-92C5-B69531D7110C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16610811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A455AF-E184-4BF2-BB37-9786015A1DD8}" type="datetimeFigureOut">
              <a:rPr lang="en-GB" smtClean="0"/>
              <a:pPr/>
              <a:t>15/04/2016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ED45E2-A13F-4373-92C5-B69531D7110C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20710467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A455AF-E184-4BF2-BB37-9786015A1DD8}" type="datetimeFigureOut">
              <a:rPr lang="en-GB" smtClean="0"/>
              <a:pPr/>
              <a:t>15/04/2016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ED45E2-A13F-4373-92C5-B69531D7110C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7853779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A455AF-E184-4BF2-BB37-9786015A1DD8}" type="datetimeFigureOut">
              <a:rPr lang="en-GB" smtClean="0"/>
              <a:pPr/>
              <a:t>15/04/2016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ED45E2-A13F-4373-92C5-B69531D7110C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12577484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9t-_hYjAKww" TargetMode="Externa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y-GB" dirty="0" smtClean="0"/>
              <a:t>Gwers 3</a:t>
            </a:r>
            <a:endParaRPr lang="cy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y-GB" dirty="0" smtClean="0"/>
              <a:t>Cyfweliadau</a:t>
            </a:r>
            <a:endParaRPr lang="cy-GB" dirty="0"/>
          </a:p>
        </p:txBody>
      </p:sp>
    </p:spTree>
    <p:extLst>
      <p:ext uri="{BB962C8B-B14F-4D97-AF65-F5344CB8AC3E}">
        <p14:creationId xmlns="" xmlns:p14="http://schemas.microsoft.com/office/powerpoint/2010/main" val="402990147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y-GB" dirty="0" smtClean="0"/>
              <a:t>Beth sy’n gwneud cyfweliad da?</a:t>
            </a:r>
            <a:endParaRPr lang="cy-GB" dirty="0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y-GB" dirty="0" smtClean="0">
                <a:hlinkClick r:id="rId3"/>
              </a:rPr>
              <a:t>Clip yn edrych ar yr hyn yw cyfweliad da</a:t>
            </a:r>
            <a:endParaRPr lang="cy-GB" dirty="0"/>
          </a:p>
        </p:txBody>
      </p:sp>
    </p:spTree>
    <p:extLst>
      <p:ext uri="{BB962C8B-B14F-4D97-AF65-F5344CB8AC3E}">
        <p14:creationId xmlns="" xmlns:p14="http://schemas.microsoft.com/office/powerpoint/2010/main" val="414239306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8342" y="630621"/>
            <a:ext cx="5565457" cy="5546342"/>
          </a:xfrm>
        </p:spPr>
        <p:txBody>
          <a:bodyPr>
            <a:normAutofit/>
          </a:bodyPr>
          <a:lstStyle/>
          <a:p>
            <a:r>
              <a:rPr lang="cy-GB" sz="3600" dirty="0" smtClean="0"/>
              <a:t>Stocio’r stondin marchnad</a:t>
            </a:r>
            <a:r>
              <a:rPr lang="en-GB" dirty="0" smtClean="0"/>
              <a:t>.</a:t>
            </a:r>
            <a:endParaRPr lang="en-GB" dirty="0" smtClean="0"/>
          </a:p>
          <a:p>
            <a:r>
              <a:rPr lang="cy-GB" dirty="0" smtClean="0"/>
              <a:t>Gan weithio mewn grwpiau, rhoddwyd dull o gofnodi i chi, ac mae angen i chi grynhoi manteision ac anfanteision allweddol y dull hwn. Mae gennych 8 munud i stocio eich </a:t>
            </a:r>
            <a:r>
              <a:rPr lang="cy-GB" dirty="0" smtClean="0"/>
              <a:t>stondin!</a:t>
            </a:r>
            <a:r>
              <a:rPr lang="cy-GB" dirty="0" smtClean="0"/>
              <a:t>!</a:t>
            </a:r>
          </a:p>
          <a:p>
            <a:r>
              <a:rPr lang="cy-GB" dirty="0" smtClean="0"/>
              <a:t>Fel </a:t>
            </a:r>
            <a:r>
              <a:rPr lang="cy-GB" u="sng" dirty="0" smtClean="0"/>
              <a:t>lleiafswm</a:t>
            </a:r>
            <a:r>
              <a:rPr lang="cy-GB" dirty="0" smtClean="0"/>
              <a:t> rhaid i chi gynnwys:</a:t>
            </a:r>
          </a:p>
          <a:p>
            <a:pPr lvl="1"/>
            <a:r>
              <a:rPr lang="cy-GB" dirty="0" smtClean="0"/>
              <a:t>Diffiniad</a:t>
            </a:r>
            <a:endParaRPr lang="cy-GB" dirty="0" smtClean="0"/>
          </a:p>
          <a:p>
            <a:pPr lvl="1"/>
            <a:r>
              <a:rPr lang="cy-GB" dirty="0" smtClean="0"/>
              <a:t>2 Fantais</a:t>
            </a:r>
          </a:p>
          <a:p>
            <a:pPr lvl="1"/>
            <a:r>
              <a:rPr lang="cy-GB" dirty="0" smtClean="0"/>
              <a:t>2 Anfantais</a:t>
            </a:r>
          </a:p>
          <a:p>
            <a:pPr lvl="1"/>
            <a:r>
              <a:rPr lang="cy-GB" dirty="0" smtClean="0"/>
              <a:t>Enghraifft</a:t>
            </a:r>
          </a:p>
          <a:p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74321" y="110359"/>
            <a:ext cx="5514022" cy="674764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82414" y="2741010"/>
            <a:ext cx="3358055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cy-GB" dirty="0" smtClean="0"/>
              <a:t>Stondin marchnad ymchwilwyr</a:t>
            </a:r>
            <a:endParaRPr lang="cy-GB" dirty="0"/>
          </a:p>
        </p:txBody>
      </p:sp>
    </p:spTree>
    <p:extLst>
      <p:ext uri="{BB962C8B-B14F-4D97-AF65-F5344CB8AC3E}">
        <p14:creationId xmlns="" xmlns:p14="http://schemas.microsoft.com/office/powerpoint/2010/main" val="13930317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8342" y="630621"/>
            <a:ext cx="5565457" cy="5546342"/>
          </a:xfrm>
        </p:spPr>
        <p:txBody>
          <a:bodyPr/>
          <a:lstStyle/>
          <a:p>
            <a:pPr algn="ctr"/>
            <a:r>
              <a:rPr lang="cy-GB" sz="3600" dirty="0" smtClean="0"/>
              <a:t>Ewch i siopa i’r farchnad!</a:t>
            </a:r>
          </a:p>
          <a:p>
            <a:endParaRPr lang="cy-GB" sz="3600" dirty="0" smtClean="0"/>
          </a:p>
          <a:p>
            <a:r>
              <a:rPr lang="cy-GB" sz="3600" dirty="0" smtClean="0"/>
              <a:t>1 person yn gofalu am y stondin.</a:t>
            </a:r>
          </a:p>
          <a:p>
            <a:r>
              <a:rPr lang="cy-GB" sz="3600" dirty="0" smtClean="0"/>
              <a:t>Y 4 go arall yn mynd ar wahân i ymweld â stondinau eraill a chasglu gwybodaeth.</a:t>
            </a:r>
          </a:p>
          <a:p>
            <a:endParaRPr lang="en-GB" sz="3600" dirty="0"/>
          </a:p>
          <a:p>
            <a:pPr>
              <a:buNone/>
            </a:pPr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74321" y="110359"/>
            <a:ext cx="5514022" cy="674764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82414" y="2741010"/>
            <a:ext cx="3358055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cy-GB" dirty="0" smtClean="0"/>
              <a:t>Stondin marchnad ymchwilwyr</a:t>
            </a:r>
            <a:endParaRPr lang="cy-GB" dirty="0"/>
          </a:p>
        </p:txBody>
      </p:sp>
    </p:spTree>
    <p:extLst>
      <p:ext uri="{BB962C8B-B14F-4D97-AF65-F5344CB8AC3E}">
        <p14:creationId xmlns="" xmlns:p14="http://schemas.microsoft.com/office/powerpoint/2010/main" val="16529239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8342" y="630621"/>
            <a:ext cx="5565457" cy="5546342"/>
          </a:xfrm>
        </p:spPr>
        <p:txBody>
          <a:bodyPr/>
          <a:lstStyle/>
          <a:p>
            <a:pPr algn="ctr"/>
            <a:r>
              <a:rPr lang="cy-GB" sz="3600" dirty="0" smtClean="0"/>
              <a:t>Yn ôl i’ch stondin!</a:t>
            </a:r>
          </a:p>
          <a:p>
            <a:endParaRPr lang="cy-GB" sz="3600" dirty="0" smtClean="0"/>
          </a:p>
          <a:p>
            <a:r>
              <a:rPr lang="cy-GB" sz="3600" dirty="0" smtClean="0"/>
              <a:t>Ewch yn ôl i’ch stondin gwreiddiol a rhannu eich gwybodaeth gyda’ch grŵp.</a:t>
            </a:r>
          </a:p>
          <a:p>
            <a:endParaRPr lang="en-GB" sz="3600" dirty="0"/>
          </a:p>
          <a:p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74321" y="110359"/>
            <a:ext cx="5514022" cy="674764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82414" y="2741010"/>
            <a:ext cx="3358055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cy-GB" dirty="0" smtClean="0"/>
              <a:t>Stondin marchnad ymchwilwyr</a:t>
            </a:r>
            <a:endParaRPr lang="cy-GB" dirty="0"/>
          </a:p>
        </p:txBody>
      </p:sp>
    </p:spTree>
    <p:extLst>
      <p:ext uri="{BB962C8B-B14F-4D97-AF65-F5344CB8AC3E}">
        <p14:creationId xmlns="" xmlns:p14="http://schemas.microsoft.com/office/powerpoint/2010/main" val="42585843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y-GB" dirty="0" smtClean="0"/>
              <a:t>Amcanion y wers</a:t>
            </a:r>
            <a:endParaRPr lang="cy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y-GB" dirty="0" smtClean="0"/>
              <a:t>I ddeall yr hyn a gynhwysir mewn cyfweliad</a:t>
            </a:r>
          </a:p>
          <a:p>
            <a:r>
              <a:rPr lang="cy-GB" dirty="0" smtClean="0"/>
              <a:t>I adnabod y gwahanol fathau o gyfweliad</a:t>
            </a:r>
          </a:p>
          <a:p>
            <a:r>
              <a:rPr lang="cy-GB" dirty="0" smtClean="0"/>
              <a:t>I ystyried dulliau o gofnodi cyfweliad a goblygiadau pob dull.</a:t>
            </a:r>
            <a:endParaRPr lang="cy-GB" dirty="0"/>
          </a:p>
        </p:txBody>
      </p:sp>
    </p:spTree>
    <p:extLst>
      <p:ext uri="{BB962C8B-B14F-4D97-AF65-F5344CB8AC3E}">
        <p14:creationId xmlns="" xmlns:p14="http://schemas.microsoft.com/office/powerpoint/2010/main" val="1284195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y-GB" dirty="0" smtClean="0"/>
              <a:t>Beth ydych chi eisoes yn ei wybod am gyfweliadau – eich atgoffa</a:t>
            </a:r>
            <a:endParaRPr lang="cy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fontAlgn="t"/>
            <a:r>
              <a:rPr lang="cy-GB" b="1" dirty="0" smtClean="0"/>
              <a:t>Da i gofnodi gwybodaeth o ddigwyddiad </a:t>
            </a:r>
            <a:r>
              <a:rPr lang="cy-GB" b="1" dirty="0" smtClean="0"/>
              <a:t>anaml</a:t>
            </a:r>
            <a:r>
              <a:rPr lang="cy-GB" b="1" dirty="0" smtClean="0"/>
              <a:t>.</a:t>
            </a:r>
          </a:p>
          <a:p>
            <a:pPr fontAlgn="t"/>
            <a:r>
              <a:rPr lang="cy-GB" b="1" dirty="0" smtClean="0"/>
              <a:t>Fodd bynnag, fel arfer mae maint bychan y sampl yn golygu y gall fod yn anodd cyffredinoli ar draws poblogaeth.</a:t>
            </a:r>
          </a:p>
          <a:p>
            <a:pPr fontAlgn="t"/>
            <a:r>
              <a:rPr lang="cy-GB" b="1" dirty="0" smtClean="0"/>
              <a:t>Gan fod y data fel arfer yn ansoddol, mae'n </a:t>
            </a:r>
            <a:r>
              <a:rPr lang="cy-GB" b="1" dirty="0" smtClean="0"/>
              <a:t>anodd yn aml dadansoddi </a:t>
            </a:r>
            <a:r>
              <a:rPr lang="cy-GB" b="1" dirty="0" smtClean="0"/>
              <a:t>a dod i gasgliadau </a:t>
            </a:r>
            <a:r>
              <a:rPr lang="cy-GB" b="1" dirty="0" smtClean="0"/>
              <a:t>cyffredinol.</a:t>
            </a:r>
            <a:endParaRPr lang="cy-GB" b="1" dirty="0" smtClean="0"/>
          </a:p>
          <a:p>
            <a:pPr fontAlgn="t"/>
            <a:r>
              <a:rPr lang="cy-GB" b="1" dirty="0" smtClean="0"/>
              <a:t>Mae'r sampl yn fach a gall </a:t>
            </a:r>
            <a:r>
              <a:rPr lang="cy-GB" b="1" dirty="0" smtClean="0"/>
              <a:t>olygu </a:t>
            </a:r>
            <a:r>
              <a:rPr lang="cy-GB" b="1" dirty="0" smtClean="0"/>
              <a:t>tuedd neu farn ragfarnllyd.</a:t>
            </a:r>
            <a:endParaRPr lang="en-GB" b="1" dirty="0"/>
          </a:p>
        </p:txBody>
      </p:sp>
    </p:spTree>
    <p:extLst>
      <p:ext uri="{BB962C8B-B14F-4D97-AF65-F5344CB8AC3E}">
        <p14:creationId xmlns="" xmlns:p14="http://schemas.microsoft.com/office/powerpoint/2010/main" val="11134849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y-GB" dirty="0" smtClean="0"/>
              <a:t>Beth yw cyfweliad?</a:t>
            </a:r>
            <a:endParaRPr lang="cy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y-GB" dirty="0" smtClean="0"/>
              <a:t>Defnyddiwch y geiriau isod i ysgrifennu eich diffiniad o gyfweliad:</a:t>
            </a:r>
          </a:p>
          <a:p>
            <a:pPr lvl="1"/>
            <a:r>
              <a:rPr lang="cy-GB" dirty="0" smtClean="0"/>
              <a:t>Cyfres</a:t>
            </a:r>
          </a:p>
          <a:p>
            <a:pPr lvl="1"/>
            <a:r>
              <a:rPr lang="cy-GB" dirty="0" smtClean="0"/>
              <a:t>Cwestiynau</a:t>
            </a:r>
          </a:p>
          <a:p>
            <a:pPr lvl="1"/>
            <a:r>
              <a:rPr lang="cy-GB" dirty="0" smtClean="0"/>
              <a:t>Dau</a:t>
            </a:r>
          </a:p>
          <a:p>
            <a:pPr lvl="1"/>
            <a:r>
              <a:rPr lang="cy-GB" dirty="0" smtClean="0"/>
              <a:t>Cyfnewid</a:t>
            </a:r>
            <a:endParaRPr lang="cy-GB" dirty="0"/>
          </a:p>
        </p:txBody>
      </p:sp>
    </p:spTree>
    <p:extLst>
      <p:ext uri="{BB962C8B-B14F-4D97-AF65-F5344CB8AC3E}">
        <p14:creationId xmlns="" xmlns:p14="http://schemas.microsoft.com/office/powerpoint/2010/main" val="24091352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y-GB" dirty="0" smtClean="0"/>
              <a:t>Pryd mae'n syniad da defnyddio cyfweliad?</a:t>
            </a:r>
            <a:endParaRPr lang="cy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y-GB" dirty="0" smtClean="0"/>
              <a:t>Pan fo angen gwybodaeth </a:t>
            </a:r>
            <a:r>
              <a:rPr lang="cy-GB" dirty="0" smtClean="0"/>
              <a:t>fanwl.</a:t>
            </a:r>
          </a:p>
          <a:p>
            <a:r>
              <a:rPr lang="cy-GB" dirty="0" smtClean="0"/>
              <a:t>Pan </a:t>
            </a:r>
            <a:r>
              <a:rPr lang="cy-GB" dirty="0" smtClean="0"/>
              <a:t>fyddwch angen esboniad hirfaith a allai fod angen rhyw fath o </a:t>
            </a:r>
            <a:r>
              <a:rPr lang="cy-GB" dirty="0" smtClean="0"/>
              <a:t>estyniad.</a:t>
            </a:r>
          </a:p>
          <a:p>
            <a:r>
              <a:rPr lang="cy-GB" dirty="0" smtClean="0"/>
              <a:t>Pan </a:t>
            </a:r>
            <a:r>
              <a:rPr lang="cy-GB" dirty="0" smtClean="0"/>
              <a:t>fydd y mater sy’n cael sylw yn gymhleth ac efallai angen esboniad hirfaith.</a:t>
            </a:r>
            <a:endParaRPr lang="en-GB" dirty="0"/>
          </a:p>
        </p:txBody>
      </p:sp>
    </p:spTree>
    <p:extLst>
      <p:ext uri="{BB962C8B-B14F-4D97-AF65-F5344CB8AC3E}">
        <p14:creationId xmlns="" xmlns:p14="http://schemas.microsoft.com/office/powerpoint/2010/main" val="17747526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y-GB" dirty="0" smtClean="0"/>
              <a:t>Holiadur ynteu cyfweliad - Pam?</a:t>
            </a:r>
            <a:endParaRPr lang="cy-GB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464649682"/>
              </p:ext>
            </p:extLst>
          </p:nvPr>
        </p:nvGraphicFramePr>
        <p:xfrm>
          <a:off x="838200" y="1825625"/>
          <a:ext cx="10515600" cy="2936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8815"/>
                <a:gridCol w="3218985"/>
                <a:gridCol w="2628900"/>
                <a:gridCol w="2628900"/>
              </a:tblGrid>
              <a:tr h="370840">
                <a:tc>
                  <a:txBody>
                    <a:bodyPr/>
                    <a:lstStyle/>
                    <a:p>
                      <a:r>
                        <a:rPr lang="cy-GB" noProof="0" dirty="0" smtClean="0"/>
                        <a:t>Testun</a:t>
                      </a:r>
                      <a:endParaRPr lang="cy-GB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y-GB" noProof="0" smtClean="0"/>
                        <a:t>Holiadur</a:t>
                      </a:r>
                      <a:endParaRPr lang="cy-GB" noProof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y-GB" noProof="0" smtClean="0"/>
                        <a:t>Cyfweliad</a:t>
                      </a:r>
                      <a:endParaRPr lang="cy-GB" noProof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y-GB" noProof="0" smtClean="0"/>
                        <a:t>Pam?</a:t>
                      </a:r>
                      <a:endParaRPr lang="cy-GB" noProof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y-GB" noProof="0" smtClean="0"/>
                        <a:t>Hoff liw</a:t>
                      </a:r>
                      <a:endParaRPr lang="cy-GB" noProof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y-GB" noProof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y-GB" noProof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y-GB" noProof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y-GB" sz="1800" kern="1200" noProof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Tîm pêl-droed gorau yn y DU</a:t>
                      </a:r>
                      <a:endParaRPr lang="cy-GB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y-GB" noProof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y-GB" noProof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y-GB" noProof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y-GB" sz="1800" kern="1200" noProof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Pwy wnaiff ennill y 6 Gwlad? Pam?</a:t>
                      </a:r>
                      <a:endParaRPr lang="cy-GB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y-GB" noProof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y-GB" noProof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y-GB" noProof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y-GB" sz="1800" kern="1200" noProof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Beth ellir ei wneud i herio gordewdra yn yr arddegau?</a:t>
                      </a:r>
                      <a:endParaRPr lang="cy-GB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y-GB" noProof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y-GB" noProof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y-GB" noProof="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25239558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y-GB" dirty="0" smtClean="0"/>
              <a:t>Holiadur ynteu cyfweliad - Pam?</a:t>
            </a:r>
            <a:endParaRPr lang="cy-GB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3358170544"/>
              </p:ext>
            </p:extLst>
          </p:nvPr>
        </p:nvGraphicFramePr>
        <p:xfrm>
          <a:off x="838200" y="1825625"/>
          <a:ext cx="10515600" cy="39227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8815"/>
                <a:gridCol w="1571417"/>
                <a:gridCol w="1173892"/>
                <a:gridCol w="5731476"/>
              </a:tblGrid>
              <a:tr h="370840">
                <a:tc>
                  <a:txBody>
                    <a:bodyPr/>
                    <a:lstStyle/>
                    <a:p>
                      <a:r>
                        <a:rPr lang="cy-GB" noProof="0" dirty="0" smtClean="0"/>
                        <a:t>Testun</a:t>
                      </a:r>
                      <a:endParaRPr lang="cy-GB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y-GB" noProof="0" smtClean="0"/>
                        <a:t>Holiadur</a:t>
                      </a:r>
                      <a:endParaRPr lang="cy-GB" noProof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y-GB" noProof="0" smtClean="0"/>
                        <a:t>Cyfweliad</a:t>
                      </a:r>
                      <a:endParaRPr lang="cy-GB" noProof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y-GB" noProof="0" smtClean="0"/>
                        <a:t>Pam?</a:t>
                      </a:r>
                      <a:endParaRPr lang="cy-GB" noProof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y-GB" noProof="0" smtClean="0"/>
                        <a:t>Hoff liw</a:t>
                      </a:r>
                      <a:endParaRPr lang="cy-GB" noProof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y-GB" noProof="0" smtClean="0">
                          <a:sym typeface="Wingdings" panose="05000000000000000000" pitchFamily="2" charset="2"/>
                        </a:rPr>
                        <a:t></a:t>
                      </a:r>
                      <a:endParaRPr lang="cy-GB" noProof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y-GB" noProof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y-GB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Cwestiwn ‘faint’ sydd ag atebion caeedig byr. Nid oes angen manylion ar wahân i'r lliw i ateb y cwestiwn ymchwil.</a:t>
                      </a:r>
                      <a:endParaRPr lang="cy-GB" noProof="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y-GB" sz="1800" kern="1200" noProof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Tîm pêl-droed gorau yn y DU</a:t>
                      </a:r>
                      <a:endParaRPr lang="cy-GB" sz="1800" noProof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y-GB" noProof="0" smtClean="0">
                          <a:sym typeface="Wingdings" panose="05000000000000000000" pitchFamily="2" charset="2"/>
                        </a:rPr>
                        <a:t></a:t>
                      </a:r>
                      <a:endParaRPr lang="cy-GB" noProof="0" smtClean="0"/>
                    </a:p>
                    <a:p>
                      <a:endParaRPr lang="cy-GB" noProof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y-GB" noProof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y-GB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Cwestiwn ‘faint’ sydd ag atebion byr</a:t>
                      </a:r>
                      <a:r>
                        <a:rPr lang="cy-GB" noProof="0" dirty="0" smtClean="0"/>
                        <a:t>. </a:t>
                      </a:r>
                      <a:r>
                        <a:rPr lang="cy-GB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Nid oes angen manylion ar wahân i'r tîm i ateb y cwestiwn ymchwil</a:t>
                      </a:r>
                      <a:r>
                        <a:rPr lang="cy-GB" baseline="0" noProof="0" dirty="0" smtClean="0"/>
                        <a:t>.</a:t>
                      </a:r>
                      <a:endParaRPr lang="cy-GB" noProof="0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y-GB" sz="1800" kern="1200" noProof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Pwy wnaiff ennill y 6 Gwlad? Pam?</a:t>
                      </a:r>
                      <a:endParaRPr lang="cy-GB" sz="1800" noProof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cy-GB" noProof="0" smtClean="0"/>
                    </a:p>
                    <a:p>
                      <a:endParaRPr lang="cy-GB" noProof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y-GB" noProof="0" smtClean="0">
                          <a:sym typeface="Wingdings" panose="05000000000000000000" pitchFamily="2" charset="2"/>
                        </a:rPr>
                        <a:t></a:t>
                      </a:r>
                      <a:endParaRPr lang="cy-GB" noProof="0" smtClean="0"/>
                    </a:p>
                    <a:p>
                      <a:endParaRPr lang="cy-GB" noProof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y-GB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Gall pwy fyddai'n ennill y 6 Gwlad fod ar ffurf holiadur ond mae angen mwy o fanylion a chyfiawnhad i esbonio pam; byddai'r person sy'n cynnal y cyfweliad eisiau cyfle i holi a helpu’r ateb i ddatblygu</a:t>
                      </a:r>
                      <a:r>
                        <a:rPr lang="cy-GB" baseline="0" noProof="0" dirty="0" smtClean="0"/>
                        <a:t>.</a:t>
                      </a:r>
                      <a:endParaRPr lang="cy-GB" noProof="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y-GB" sz="1800" kern="1200" noProof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Beth ellir ei wneud i herio gordewdra yn yr arddegau?</a:t>
                      </a:r>
                      <a:endParaRPr lang="cy-GB" sz="1800" noProof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y-GB" noProof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y-GB" noProof="0" smtClean="0">
                          <a:sym typeface="Wingdings" panose="05000000000000000000" pitchFamily="2" charset="2"/>
                        </a:rPr>
                        <a:t></a:t>
                      </a:r>
                      <a:endParaRPr lang="cy-GB" noProof="0" smtClean="0"/>
                    </a:p>
                    <a:p>
                      <a:endParaRPr lang="cy-GB" noProof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y-GB" noProof="0" dirty="0" smtClean="0"/>
                        <a:t>Testun anferth sydd â chymaint o atebion fel y byddai holiadur syml yn rhy gyfyngol o ran ymateb, a byddai </a:t>
                      </a:r>
                      <a:r>
                        <a:rPr lang="cy-GB" baseline="0" noProof="0" dirty="0" smtClean="0"/>
                        <a:t>cyfweliad yn caniatáu amser i ddatblygu pwyntiau.</a:t>
                      </a:r>
                      <a:endParaRPr lang="cy-GB" noProof="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6283051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y-GB" dirty="0" smtClean="0"/>
              <a:t>Ystyriaethau dylunio cyfweliad</a:t>
            </a:r>
            <a:endParaRPr lang="cy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y-GB" dirty="0" smtClean="0"/>
              <a:t>Sawl gwaith fyddwch chi’n cysylltu? Unwaith? Dwywaith? </a:t>
            </a:r>
            <a:r>
              <a:rPr lang="cy-GB" dirty="0" smtClean="0"/>
              <a:t>Mwy?</a:t>
            </a:r>
          </a:p>
          <a:p>
            <a:r>
              <a:rPr lang="cy-GB" dirty="0" smtClean="0"/>
              <a:t>Sut </a:t>
            </a:r>
            <a:r>
              <a:rPr lang="cy-GB" dirty="0" smtClean="0"/>
              <a:t>fyddwch chi’n cofnodi'r data? Ysgrifenedig? Sain? </a:t>
            </a:r>
            <a:r>
              <a:rPr lang="cy-GB" dirty="0" smtClean="0"/>
              <a:t>MP4?</a:t>
            </a:r>
          </a:p>
          <a:p>
            <a:r>
              <a:rPr lang="cy-GB" dirty="0" smtClean="0"/>
              <a:t>Lle </a:t>
            </a:r>
            <a:r>
              <a:rPr lang="cy-GB" dirty="0" smtClean="0"/>
              <a:t>bydd yn cael ei gynnal?</a:t>
            </a:r>
            <a:endParaRPr lang="en-GB" dirty="0"/>
          </a:p>
        </p:txBody>
      </p:sp>
    </p:spTree>
    <p:extLst>
      <p:ext uri="{BB962C8B-B14F-4D97-AF65-F5344CB8AC3E}">
        <p14:creationId xmlns="" xmlns:p14="http://schemas.microsoft.com/office/powerpoint/2010/main" val="149470163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y-GB" dirty="0" smtClean="0"/>
              <a:t>Mathau o gyfweliadau</a:t>
            </a:r>
            <a:endParaRPr lang="cy-GB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y-GB" dirty="0" smtClean="0"/>
              <a:t>Strwythuredig	</a:t>
            </a:r>
            <a:endParaRPr lang="cy-GB" dirty="0"/>
          </a:p>
        </p:txBody>
      </p:sp>
      <p:sp>
        <p:nvSpPr>
          <p:cNvPr id="7" name="Content Placeholder 6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y-GB" b="1" dirty="0" smtClean="0"/>
              <a:t>Mae'r cwestiynau wedi eu gosod ymlaen llaw a byddant yn cael eu gofyn  mewn trefn benodol. Cwestiynau caeedig ydynt.</a:t>
            </a:r>
          </a:p>
          <a:p>
            <a:r>
              <a:rPr lang="cy-GB" dirty="0" smtClean="0"/>
              <a:t> Mae cyfweliadau strwythuredig yn hawdd i’w hail adrodd sy’n golygu ei bod yn hawdd rhoi prawf ar ddibynadwyedd.</a:t>
            </a:r>
          </a:p>
          <a:p>
            <a:r>
              <a:rPr lang="cy-GB" dirty="0" smtClean="0"/>
              <a:t> Mae </a:t>
            </a:r>
            <a:r>
              <a:rPr lang="cy-GB" dirty="0" smtClean="0"/>
              <a:t>cyfweliadau strwythuredig yn weddol gyflym i’w cynnal sy’n golygu y gellir cynnal nifer o g</a:t>
            </a:r>
            <a:r>
              <a:rPr lang="cy-GB" dirty="0" smtClean="0"/>
              <a:t>yfweliadau mewn amser byr. </a:t>
            </a:r>
            <a:endParaRPr lang="cy-GB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cy-GB" dirty="0" err="1" smtClean="0"/>
              <a:t>Anstrwythuredig</a:t>
            </a:r>
            <a:endParaRPr lang="cy-GB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4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y-GB" b="1" dirty="0" smtClean="0"/>
              <a:t>Gellir hefyd eu galw’n `Gyfweliadau Canfod`.  Rhai cwestiynau agored y gellir eu gofyn mewn unrhyw drefn, neu eu gadael allan</a:t>
            </a:r>
            <a:r>
              <a:rPr lang="cy-GB" dirty="0" smtClean="0"/>
              <a:t>.</a:t>
            </a:r>
          </a:p>
          <a:p>
            <a:r>
              <a:rPr lang="cy-GB" dirty="0" smtClean="0"/>
              <a:t>Mae’r rhain yn fwy hyblyg a gellir eu haddasu wrth i’r cyfweliad ddatblygu.</a:t>
            </a:r>
          </a:p>
          <a:p>
            <a:r>
              <a:rPr lang="cy-GB" dirty="0" smtClean="0"/>
              <a:t>Mae ganddynt fwy o ddilysrwydd oherwydd gall y cyfwelydd holi a stilio am eglurhad.</a:t>
            </a:r>
            <a:endParaRPr lang="cy-GB" dirty="0"/>
          </a:p>
        </p:txBody>
      </p:sp>
    </p:spTree>
    <p:extLst>
      <p:ext uri="{BB962C8B-B14F-4D97-AF65-F5344CB8AC3E}">
        <p14:creationId xmlns="" xmlns:p14="http://schemas.microsoft.com/office/powerpoint/2010/main" val="34769665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150</TotalTime>
  <Words>902</Words>
  <Application>Microsoft Office PowerPoint</Application>
  <PresentationFormat>Custom</PresentationFormat>
  <Paragraphs>105</Paragraphs>
  <Slides>13</Slides>
  <Notes>13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Gwers 3</vt:lpstr>
      <vt:lpstr>Amcanion y wers</vt:lpstr>
      <vt:lpstr>Beth ydych chi eisoes yn ei wybod am gyfweliadau – eich atgoffa</vt:lpstr>
      <vt:lpstr>Beth yw cyfweliad?</vt:lpstr>
      <vt:lpstr>Pryd mae'n syniad da defnyddio cyfweliad?</vt:lpstr>
      <vt:lpstr>Holiadur ynteu cyfweliad - Pam?</vt:lpstr>
      <vt:lpstr>Holiadur ynteu cyfweliad - Pam?</vt:lpstr>
      <vt:lpstr>Ystyriaethau dylunio cyfweliad</vt:lpstr>
      <vt:lpstr>Mathau o gyfweliadau</vt:lpstr>
      <vt:lpstr>Beth sy’n gwneud cyfweliad da?</vt:lpstr>
      <vt:lpstr>Stondin marchnad ymchwilwyr</vt:lpstr>
      <vt:lpstr>Stondin marchnad ymchwilwyr</vt:lpstr>
      <vt:lpstr>Stondin marchnad ymchwilwyr</vt:lpstr>
    </vt:vector>
  </TitlesOfParts>
  <Company>RM Education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Lesson 3</dc:title>
  <dc:creator>Parkes T</dc:creator>
  <cp:lastModifiedBy>delyth morris</cp:lastModifiedBy>
  <cp:revision>29</cp:revision>
  <dcterms:created xsi:type="dcterms:W3CDTF">2016-03-17T11:28:18Z</dcterms:created>
  <dcterms:modified xsi:type="dcterms:W3CDTF">2016-04-15T07:53:22Z</dcterms:modified>
</cp:coreProperties>
</file>