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2" r:id="rId3"/>
    <p:sldId id="260" r:id="rId4"/>
    <p:sldId id="264" r:id="rId5"/>
    <p:sldId id="258" r:id="rId6"/>
    <p:sldId id="261" r:id="rId7"/>
    <p:sldId id="263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9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F1CB1-E335-40FC-BDE5-250BB136A34F}" type="datetimeFigureOut">
              <a:rPr lang="en-GB" smtClean="0"/>
              <a:pPr/>
              <a:t>23/04/2017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B2C81-F73C-4A0E-AFEF-26A10BECF74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12618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ko-KR" smtClean="0"/>
              <a:t>The most important figures in the treaty: Gustav Stresemann and Aristide Briand.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smtClean="0"/>
              <a:t>Stresemann sent out the proposal of the Locarno Treaty on 9 February to the other nations.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smtClean="0"/>
              <a:t>For several months neither Britain nor France responded to these proposals.</a:t>
            </a:r>
            <a:endParaRPr lang="ko-KR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ko-KR" smtClean="0"/>
              <a:t>Aristide Briand, the new French foreign minister, first urged that they should meet with Germany in spring of 1925.</a:t>
            </a:r>
          </a:p>
        </p:txBody>
      </p:sp>
      <p:sp>
        <p:nvSpPr>
          <p:cNvPr id="4506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1pPr>
            <a:lvl2pPr marL="742950" indent="-28575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2pPr>
            <a:lvl3pPr marL="1143000" indent="-22860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3pPr>
            <a:lvl4pPr marL="1600200" indent="-22860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4pPr>
            <a:lvl5pPr marL="2057400" indent="-22860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9pPr>
          </a:lstStyle>
          <a:p>
            <a:pPr eaLnBrk="1" hangingPunct="1"/>
            <a:fld id="{68EF31BB-CA64-40C7-9B4B-34B3EC4A58D8}" type="slidenum">
              <a:rPr lang="ko-KR" altLang="en-US" sz="1200">
                <a:ea typeface="Gulim" panose="020B0600000101010101" pitchFamily="34" charset="-127"/>
              </a:rPr>
              <a:pPr eaLnBrk="1" hangingPunct="1"/>
              <a:t>3</a:t>
            </a:fld>
            <a:endParaRPr lang="en-US" altLang="ko-KR" sz="120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4058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ko-KR" dirty="0" smtClean="0"/>
              <a:t>Belgium, France and Germany accepted western borders of Germany including the demilitarized zone in the Rhineland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dirty="0" smtClean="0"/>
              <a:t>‘Flagrant’ breaches of the treaty, by either France, or Belgium or Germany, would require Britain and Italy to intervene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dirty="0" smtClean="0"/>
              <a:t>Germany agreed to sign arbitration treaties with Poland and Czechoslovakia, committing itself to settle disputes with her eastern neighbors peacefully.</a:t>
            </a:r>
          </a:p>
        </p:txBody>
      </p:sp>
      <p:sp>
        <p:nvSpPr>
          <p:cNvPr id="4710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1pPr>
            <a:lvl2pPr marL="742950" indent="-28575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2pPr>
            <a:lvl3pPr marL="1143000" indent="-22860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3pPr>
            <a:lvl4pPr marL="1600200" indent="-22860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4pPr>
            <a:lvl5pPr marL="2057400" indent="-22860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9pPr>
          </a:lstStyle>
          <a:p>
            <a:pPr eaLnBrk="1" hangingPunct="1"/>
            <a:fld id="{1ABA1DFC-BA82-46C2-993C-49AED53E7D00}" type="slidenum">
              <a:rPr lang="ko-KR" altLang="en-US" sz="1200">
                <a:ea typeface="Gulim" panose="020B0600000101010101" pitchFamily="34" charset="-127"/>
              </a:rPr>
              <a:pPr eaLnBrk="1" hangingPunct="1"/>
              <a:t>4</a:t>
            </a:fld>
            <a:endParaRPr lang="en-US" altLang="ko-KR" sz="1200" dirty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4342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91BA-E8A8-4AF1-87DE-05D37D3864DA}" type="datetimeFigureOut">
              <a:rPr lang="en-GB" smtClean="0"/>
              <a:pPr/>
              <a:t>23/04/2017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6FE7-3A5C-463E-84EB-3628351D954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91BA-E8A8-4AF1-87DE-05D37D3864DA}" type="datetimeFigureOut">
              <a:rPr lang="en-GB" smtClean="0"/>
              <a:pPr/>
              <a:t>23/04/2017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6FE7-3A5C-463E-84EB-3628351D954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91BA-E8A8-4AF1-87DE-05D37D3864DA}" type="datetimeFigureOut">
              <a:rPr lang="en-GB" smtClean="0"/>
              <a:pPr/>
              <a:t>23/04/2017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6FE7-3A5C-463E-84EB-3628351D954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8635"/>
            <a:ext cx="8305800" cy="4525965"/>
          </a:xfrm>
        </p:spPr>
        <p:txBody>
          <a:bodyPr/>
          <a:lstStyle>
            <a:lvl1pPr marL="173029" indent="-173029">
              <a:lnSpc>
                <a:spcPts val="2600"/>
              </a:lnSpc>
              <a:buFont typeface="Arial" pitchFamily="34" charset="0"/>
              <a:buChar char="•"/>
              <a:defRPr sz="2391" b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684178" indent="-227001">
              <a:lnSpc>
                <a:spcPts val="2600"/>
              </a:lnSpc>
              <a:buFont typeface="Arial" pitchFamily="34" charset="0"/>
              <a:buChar char="•"/>
              <a:defRPr sz="1969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marL="1087382" indent="-173029">
              <a:lnSpc>
                <a:spcPts val="2600"/>
              </a:lnSpc>
              <a:buFont typeface="Arial" pitchFamily="34" charset="0"/>
              <a:buChar char="•"/>
              <a:defRPr sz="1828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 marL="1541384" indent="-169854">
              <a:lnSpc>
                <a:spcPts val="2600"/>
              </a:lnSpc>
              <a:buFont typeface="Arial" pitchFamily="34" charset="0"/>
              <a:buChar char="•"/>
              <a:defRPr sz="1617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 marL="2001736" indent="-173029">
              <a:lnSpc>
                <a:spcPts val="2600"/>
              </a:lnSpc>
              <a:buFont typeface="Arial" pitchFamily="34" charset="0"/>
              <a:buChar char="•"/>
              <a:defRPr sz="1406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38200" y="593400"/>
            <a:ext cx="8251200" cy="457200"/>
          </a:xfrm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239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609600" y="76201"/>
            <a:ext cx="8229600" cy="639763"/>
          </a:xfrm>
        </p:spPr>
        <p:txBody>
          <a:bodyPr/>
          <a:lstStyle>
            <a:lvl1pPr>
              <a:buFont typeface="Arial" pitchFamily="34" charset="0"/>
              <a:buChar char="•"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257354" y="6273106"/>
            <a:ext cx="2896568" cy="36500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47C0AB77-C049-49E6-BA0F-3B7B14FC52E4}" type="slidenum">
              <a:rPr lang="en-US" altLang="ko-KR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xmlns="" val="2197210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91BA-E8A8-4AF1-87DE-05D37D3864DA}" type="datetimeFigureOut">
              <a:rPr lang="en-GB" smtClean="0"/>
              <a:pPr/>
              <a:t>23/04/2017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6FE7-3A5C-463E-84EB-3628351D954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91BA-E8A8-4AF1-87DE-05D37D3864DA}" type="datetimeFigureOut">
              <a:rPr lang="en-GB" smtClean="0"/>
              <a:pPr/>
              <a:t>23/04/2017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6FE7-3A5C-463E-84EB-3628351D954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91BA-E8A8-4AF1-87DE-05D37D3864DA}" type="datetimeFigureOut">
              <a:rPr lang="en-GB" smtClean="0"/>
              <a:pPr/>
              <a:t>23/04/2017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6FE7-3A5C-463E-84EB-3628351D954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91BA-E8A8-4AF1-87DE-05D37D3864DA}" type="datetimeFigureOut">
              <a:rPr lang="en-GB" smtClean="0"/>
              <a:pPr/>
              <a:t>23/04/2017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6FE7-3A5C-463E-84EB-3628351D954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91BA-E8A8-4AF1-87DE-05D37D3864DA}" type="datetimeFigureOut">
              <a:rPr lang="en-GB" smtClean="0"/>
              <a:pPr/>
              <a:t>23/04/2017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6FE7-3A5C-463E-84EB-3628351D954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91BA-E8A8-4AF1-87DE-05D37D3864DA}" type="datetimeFigureOut">
              <a:rPr lang="en-GB" smtClean="0"/>
              <a:pPr/>
              <a:t>23/04/2017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6FE7-3A5C-463E-84EB-3628351D954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91BA-E8A8-4AF1-87DE-05D37D3864DA}" type="datetimeFigureOut">
              <a:rPr lang="en-GB" smtClean="0"/>
              <a:pPr/>
              <a:t>23/04/2017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6FE7-3A5C-463E-84EB-3628351D954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91BA-E8A8-4AF1-87DE-05D37D3864DA}" type="datetimeFigureOut">
              <a:rPr lang="en-GB" smtClean="0"/>
              <a:pPr/>
              <a:t>23/04/2017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6FE7-3A5C-463E-84EB-3628351D954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091BA-E8A8-4AF1-87DE-05D37D3864DA}" type="datetimeFigureOut">
              <a:rPr lang="en-GB" smtClean="0"/>
              <a:pPr/>
              <a:t>23/04/2017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E6FE7-3A5C-463E-84EB-3628351D954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03226" y="-387424"/>
            <a:ext cx="9915525" cy="8696325"/>
          </a:xfrm>
          <a:prstGeom prst="rect">
            <a:avLst/>
          </a:prstGeom>
        </p:spPr>
      </p:pic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-22102" y="260648"/>
            <a:ext cx="914400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n-US" sz="6000" dirty="0" smtClean="0">
                <a:solidFill>
                  <a:srgbClr val="FF0000"/>
                </a:solidFill>
                <a:latin typeface="Arial Black" pitchFamily="34" charset="0"/>
              </a:rPr>
              <a:t>Recovery of the Weimar</a:t>
            </a:r>
            <a:endParaRPr lang="en-GB" altLang="en-US" sz="6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846" y="5805264"/>
            <a:ext cx="9109011" cy="12003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7200" b="1" dirty="0" smtClean="0">
                <a:solidFill>
                  <a:srgbClr val="00B0F0"/>
                </a:solidFill>
                <a:latin typeface="Arial" pitchFamily="34" charset="0"/>
                <a:ea typeface="+mj-ea"/>
                <a:cs typeface="Arial" pitchFamily="34" charset="0"/>
              </a:rPr>
              <a:t>Successes abroad </a:t>
            </a:r>
            <a:endParaRPr lang="en-GB" sz="7200" dirty="0">
              <a:solidFill>
                <a:srgbClr val="FFC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 question 5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‘By 1929 the Weimar Republic had overcome its early problems and become firmly established in Germany.’</a:t>
            </a:r>
          </a:p>
          <a:p>
            <a:r>
              <a:rPr lang="en-GB" dirty="0" smtClean="0"/>
              <a:t>To what extent do you agree with this interpretation?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3187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-243408"/>
            <a:ext cx="7772400" cy="1470025"/>
          </a:xfrm>
        </p:spPr>
        <p:txBody>
          <a:bodyPr>
            <a:normAutofit/>
          </a:bodyPr>
          <a:lstStyle/>
          <a:p>
            <a:r>
              <a:rPr lang="en-GB" sz="6600" b="1" dirty="0" smtClean="0"/>
              <a:t>The Locarno act</a:t>
            </a:r>
            <a:endParaRPr lang="en-GB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040" y="908720"/>
            <a:ext cx="8933456" cy="1752600"/>
          </a:xfrm>
        </p:spPr>
        <p:txBody>
          <a:bodyPr>
            <a:noAutofit/>
          </a:bodyPr>
          <a:lstStyle/>
          <a:p>
            <a:pPr algn="l"/>
            <a:r>
              <a:rPr lang="en-GB" sz="4000" dirty="0">
                <a:solidFill>
                  <a:schemeClr val="tx1"/>
                </a:solidFill>
              </a:rPr>
              <a:t>In 1925 </a:t>
            </a:r>
            <a:r>
              <a:rPr lang="en-GB" sz="4000" dirty="0" smtClean="0">
                <a:solidFill>
                  <a:schemeClr val="tx1"/>
                </a:solidFill>
              </a:rPr>
              <a:t>Germany signed the Locarno pact with Britain, Belgium, France and Italy. </a:t>
            </a:r>
          </a:p>
          <a:p>
            <a:pPr algn="l"/>
            <a:r>
              <a:rPr lang="en-GB" sz="4000" dirty="0" smtClean="0">
                <a:solidFill>
                  <a:schemeClr val="tx1"/>
                </a:solidFill>
              </a:rPr>
              <a:t>According to the agreement countries agreed to keep existing borders between Germany, Belgium and France.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4172608"/>
            <a:ext cx="3710162" cy="266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732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내용 개체 틀 1"/>
          <p:cNvSpPr>
            <a:spLocks noGrp="1"/>
          </p:cNvSpPr>
          <p:nvPr>
            <p:ph idx="1"/>
          </p:nvPr>
        </p:nvSpPr>
        <p:spPr>
          <a:xfrm>
            <a:off x="107505" y="795858"/>
            <a:ext cx="9036496" cy="6062141"/>
          </a:xfrm>
        </p:spPr>
        <p:txBody>
          <a:bodyPr>
            <a:normAutofit fontScale="92500"/>
          </a:bodyPr>
          <a:lstStyle/>
          <a:p>
            <a:pPr marL="0" indent="0">
              <a:lnSpc>
                <a:spcPts val="2601"/>
              </a:lnSpc>
              <a:buNone/>
            </a:pPr>
            <a:r>
              <a:rPr lang="en-US" altLang="ko-KR" sz="3500" b="1" dirty="0" smtClean="0">
                <a:solidFill>
                  <a:srgbClr val="0D0D0D"/>
                </a:solidFill>
              </a:rPr>
              <a:t>Germany</a:t>
            </a:r>
          </a:p>
          <a:p>
            <a:pPr marL="683097" lvl="1" indent="-226583">
              <a:lnSpc>
                <a:spcPts val="2601"/>
              </a:lnSpc>
            </a:pPr>
            <a:r>
              <a:rPr lang="en-US" altLang="ko-KR" sz="3500" dirty="0" smtClean="0">
                <a:solidFill>
                  <a:srgbClr val="0D0D0D"/>
                </a:solidFill>
              </a:rPr>
              <a:t>Gustav Streseman</a:t>
            </a:r>
            <a:r>
              <a:rPr lang="en-US" altLang="ko-KR" sz="3000" dirty="0" smtClean="0">
                <a:solidFill>
                  <a:srgbClr val="0D0D0D"/>
                </a:solidFill>
              </a:rPr>
              <a:t>n</a:t>
            </a:r>
          </a:p>
          <a:p>
            <a:pPr marL="456514" lvl="1" indent="0">
              <a:lnSpc>
                <a:spcPts val="2601"/>
              </a:lnSpc>
              <a:buNone/>
            </a:pPr>
            <a:endParaRPr lang="en-US" altLang="ko-KR" sz="3500" dirty="0" smtClean="0">
              <a:solidFill>
                <a:srgbClr val="0D0D0D"/>
              </a:solidFill>
            </a:endParaRPr>
          </a:p>
          <a:p>
            <a:pPr marL="0" indent="0">
              <a:lnSpc>
                <a:spcPts val="2601"/>
              </a:lnSpc>
              <a:buNone/>
            </a:pPr>
            <a:r>
              <a:rPr lang="en-US" altLang="ko-KR" sz="3500" b="1" dirty="0" smtClean="0">
                <a:solidFill>
                  <a:srgbClr val="0D0D0D"/>
                </a:solidFill>
              </a:rPr>
              <a:t>France</a:t>
            </a:r>
          </a:p>
          <a:p>
            <a:pPr marL="683097" lvl="1" indent="-226583">
              <a:lnSpc>
                <a:spcPts val="2601"/>
              </a:lnSpc>
            </a:pPr>
            <a:r>
              <a:rPr lang="en-US" altLang="ko-KR" sz="3500" dirty="0" smtClean="0">
                <a:solidFill>
                  <a:srgbClr val="0D0D0D"/>
                </a:solidFill>
              </a:rPr>
              <a:t>Aristide Briand</a:t>
            </a:r>
          </a:p>
          <a:p>
            <a:pPr marL="456514" lvl="1" indent="0">
              <a:lnSpc>
                <a:spcPts val="2601"/>
              </a:lnSpc>
              <a:buNone/>
            </a:pPr>
            <a:endParaRPr lang="en-US" altLang="ko-KR" sz="3500" b="1" dirty="0" smtClean="0">
              <a:solidFill>
                <a:srgbClr val="0D0D0D"/>
              </a:solidFill>
            </a:endParaRPr>
          </a:p>
          <a:p>
            <a:pPr marL="0" indent="0">
              <a:lnSpc>
                <a:spcPts val="2601"/>
              </a:lnSpc>
              <a:buNone/>
            </a:pPr>
            <a:r>
              <a:rPr lang="en-US" altLang="ko-KR" sz="3500" b="1" dirty="0" smtClean="0">
                <a:solidFill>
                  <a:srgbClr val="0D0D0D"/>
                </a:solidFill>
              </a:rPr>
              <a:t>Belgium</a:t>
            </a:r>
          </a:p>
          <a:p>
            <a:pPr marL="683097" lvl="1" indent="-226583">
              <a:lnSpc>
                <a:spcPts val="2601"/>
              </a:lnSpc>
            </a:pPr>
            <a:r>
              <a:rPr lang="en-US" altLang="ko-KR" sz="3500" dirty="0" err="1" smtClean="0">
                <a:solidFill>
                  <a:srgbClr val="0D0D0D"/>
                </a:solidFill>
              </a:rPr>
              <a:t>Émile</a:t>
            </a:r>
            <a:r>
              <a:rPr lang="en-US" altLang="ko-KR" sz="3500" dirty="0" smtClean="0">
                <a:solidFill>
                  <a:srgbClr val="0D0D0D"/>
                </a:solidFill>
              </a:rPr>
              <a:t> </a:t>
            </a:r>
            <a:r>
              <a:rPr lang="en-US" altLang="ko-KR" sz="3500" dirty="0" err="1" smtClean="0">
                <a:solidFill>
                  <a:srgbClr val="0D0D0D"/>
                </a:solidFill>
              </a:rPr>
              <a:t>Vandervelde</a:t>
            </a:r>
            <a:endParaRPr lang="en-US" altLang="ko-KR" sz="3500" dirty="0" smtClean="0">
              <a:solidFill>
                <a:srgbClr val="0D0D0D"/>
              </a:solidFill>
            </a:endParaRPr>
          </a:p>
          <a:p>
            <a:pPr marL="456514" lvl="1" indent="0">
              <a:lnSpc>
                <a:spcPts val="2601"/>
              </a:lnSpc>
              <a:buNone/>
            </a:pPr>
            <a:endParaRPr lang="en-US" altLang="ko-KR" sz="3500" dirty="0" smtClean="0">
              <a:solidFill>
                <a:srgbClr val="0D0D0D"/>
              </a:solidFill>
            </a:endParaRPr>
          </a:p>
          <a:p>
            <a:pPr marL="0" indent="0">
              <a:lnSpc>
                <a:spcPts val="2601"/>
              </a:lnSpc>
              <a:buNone/>
            </a:pPr>
            <a:r>
              <a:rPr lang="en-US" altLang="ko-KR" sz="3500" b="1" dirty="0" smtClean="0">
                <a:solidFill>
                  <a:srgbClr val="0D0D0D"/>
                </a:solidFill>
              </a:rPr>
              <a:t>Britain</a:t>
            </a:r>
          </a:p>
          <a:p>
            <a:pPr marL="683097" lvl="1" indent="-226583">
              <a:lnSpc>
                <a:spcPts val="2601"/>
              </a:lnSpc>
            </a:pPr>
            <a:r>
              <a:rPr lang="en-US" altLang="ko-KR" sz="3500" dirty="0" smtClean="0">
                <a:solidFill>
                  <a:srgbClr val="0D0D0D"/>
                </a:solidFill>
              </a:rPr>
              <a:t>Austen Chamberlain</a:t>
            </a:r>
          </a:p>
          <a:p>
            <a:pPr marL="456514" lvl="1" indent="0">
              <a:lnSpc>
                <a:spcPts val="2601"/>
              </a:lnSpc>
              <a:buNone/>
            </a:pPr>
            <a:endParaRPr lang="en-US" altLang="ko-KR" sz="3500" dirty="0" smtClean="0">
              <a:solidFill>
                <a:srgbClr val="0D0D0D"/>
              </a:solidFill>
            </a:endParaRPr>
          </a:p>
          <a:p>
            <a:pPr marL="0" indent="0">
              <a:lnSpc>
                <a:spcPts val="2601"/>
              </a:lnSpc>
              <a:buNone/>
            </a:pPr>
            <a:r>
              <a:rPr lang="en-US" altLang="ko-KR" sz="3500" b="1" dirty="0" smtClean="0">
                <a:solidFill>
                  <a:srgbClr val="0D0D0D"/>
                </a:solidFill>
              </a:rPr>
              <a:t>Italy</a:t>
            </a:r>
          </a:p>
          <a:p>
            <a:pPr marL="683097" lvl="1" indent="-226583">
              <a:lnSpc>
                <a:spcPts val="2601"/>
              </a:lnSpc>
            </a:pPr>
            <a:r>
              <a:rPr lang="en-US" altLang="ko-KR" sz="3500" dirty="0" smtClean="0">
                <a:solidFill>
                  <a:srgbClr val="0D0D0D"/>
                </a:solidFill>
              </a:rPr>
              <a:t>Benito Mussolini </a:t>
            </a:r>
            <a:endParaRPr lang="ko-KR" altLang="en-US" sz="3500" dirty="0" smtClean="0">
              <a:solidFill>
                <a:srgbClr val="0D0D0D"/>
              </a:solidFill>
            </a:endParaRPr>
          </a:p>
        </p:txBody>
      </p:sp>
      <p:sp>
        <p:nvSpPr>
          <p:cNvPr id="31747" name="제목 3"/>
          <p:cNvSpPr>
            <a:spLocks noGrp="1"/>
          </p:cNvSpPr>
          <p:nvPr>
            <p:ph type="title"/>
          </p:nvPr>
        </p:nvSpPr>
        <p:spPr>
          <a:xfrm>
            <a:off x="609451" y="75902"/>
            <a:ext cx="8229824" cy="639589"/>
          </a:xfrm>
        </p:spPr>
        <p:txBody>
          <a:bodyPr>
            <a:normAutofit fontScale="90000"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US" altLang="ko-KR" smtClean="0">
                <a:solidFill>
                  <a:srgbClr val="0D0D0D"/>
                </a:solidFill>
              </a:rPr>
              <a:t>Main Representatives</a:t>
            </a:r>
            <a:endParaRPr lang="ko-KR" altLang="en-US" smtClean="0">
              <a:solidFill>
                <a:srgbClr val="0D0D0D"/>
              </a:solidFill>
            </a:endParaRPr>
          </a:p>
        </p:txBody>
      </p:sp>
      <p:pic>
        <p:nvPicPr>
          <p:cNvPr id="31748" name="Picture 5" descr="http://nobelprize.org/nobel_prizes/peace/laureates/1926/streseman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92696"/>
            <a:ext cx="1553766" cy="217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7" descr="http://www.dhm.de/lemo/objekte/pict/f53_1136/2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92696"/>
            <a:ext cx="136815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9" descr="http://upload.wikimedia.org/wikipedia/commons/thumb/2/29/%C3%89mile_Vandervelde_1919.jpg/220px-%C3%89mile_Vandervelde_19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585"/>
          <a:stretch>
            <a:fillRect/>
          </a:stretch>
        </p:blipFill>
        <p:spPr bwMode="auto">
          <a:xfrm>
            <a:off x="7308304" y="692696"/>
            <a:ext cx="164186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1" descr="http://www.stanford.edu/group/auden/cgi-bin/auden/media/austenchamberlai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4034" y="3074045"/>
            <a:ext cx="1638598" cy="222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15" descr="https://beyond-english.wikispaces.com/file/view/Mussolini_biografia.jpg/56655774/Mussolini_biografi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11"/>
          <a:stretch>
            <a:fillRect/>
          </a:stretch>
        </p:blipFill>
        <p:spPr bwMode="auto">
          <a:xfrm>
            <a:off x="6596807" y="3074045"/>
            <a:ext cx="1670968" cy="222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7593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내용 개체 틀 1"/>
          <p:cNvSpPr>
            <a:spLocks noGrp="1"/>
          </p:cNvSpPr>
          <p:nvPr>
            <p:ph idx="1"/>
          </p:nvPr>
        </p:nvSpPr>
        <p:spPr>
          <a:xfrm>
            <a:off x="323528" y="741498"/>
            <a:ext cx="8305725" cy="5927862"/>
          </a:xfrm>
        </p:spPr>
        <p:txBody>
          <a:bodyPr>
            <a:normAutofit fontScale="92500"/>
          </a:bodyPr>
          <a:lstStyle/>
          <a:p>
            <a:pPr marL="173007" indent="-173007">
              <a:lnSpc>
                <a:spcPts val="2601"/>
              </a:lnSpc>
            </a:pPr>
            <a:r>
              <a:rPr lang="en-US" altLang="ko-KR" sz="3200" dirty="0" smtClean="0">
                <a:solidFill>
                  <a:srgbClr val="0D0D0D"/>
                </a:solidFill>
              </a:rPr>
              <a:t>Belgium, France &amp; Germany promised to respect their joint </a:t>
            </a:r>
            <a:r>
              <a:rPr lang="en-US" altLang="ko-KR" sz="3200" dirty="0" smtClean="0">
                <a:solidFill>
                  <a:srgbClr val="0D0D0D"/>
                </a:solidFill>
              </a:rPr>
              <a:t>frontiers</a:t>
            </a:r>
          </a:p>
          <a:p>
            <a:pPr marL="173007" indent="-173007">
              <a:lnSpc>
                <a:spcPts val="2601"/>
              </a:lnSpc>
              <a:buNone/>
            </a:pPr>
            <a:endParaRPr lang="en-US" altLang="ko-KR" sz="3200" dirty="0" smtClean="0">
              <a:solidFill>
                <a:srgbClr val="0D0D0D"/>
              </a:solidFill>
            </a:endParaRPr>
          </a:p>
          <a:p>
            <a:pPr marL="173007" indent="-173007">
              <a:lnSpc>
                <a:spcPts val="2601"/>
              </a:lnSpc>
            </a:pPr>
            <a:r>
              <a:rPr lang="en-US" altLang="ko-KR" sz="3200" dirty="0" smtClean="0">
                <a:solidFill>
                  <a:srgbClr val="0D0D0D"/>
                </a:solidFill>
              </a:rPr>
              <a:t>Ultimate cession of Alsace-Lorraine</a:t>
            </a:r>
          </a:p>
          <a:p>
            <a:pPr marL="173007" indent="-173007">
              <a:lnSpc>
                <a:spcPts val="2601"/>
              </a:lnSpc>
              <a:buNone/>
            </a:pPr>
            <a:endParaRPr lang="en-US" altLang="ko-KR" sz="3200" dirty="0" smtClean="0">
              <a:solidFill>
                <a:srgbClr val="0D0D0D"/>
              </a:solidFill>
            </a:endParaRPr>
          </a:p>
          <a:p>
            <a:pPr marL="173007" indent="-173007">
              <a:lnSpc>
                <a:spcPts val="2601"/>
              </a:lnSpc>
            </a:pPr>
            <a:r>
              <a:rPr lang="en-US" altLang="ko-KR" sz="3200" dirty="0" smtClean="0">
                <a:solidFill>
                  <a:srgbClr val="0D0D0D"/>
                </a:solidFill>
              </a:rPr>
              <a:t>Demilitarization </a:t>
            </a:r>
            <a:r>
              <a:rPr lang="en-US" altLang="ko-KR" sz="3200" dirty="0" smtClean="0">
                <a:solidFill>
                  <a:srgbClr val="0D0D0D"/>
                </a:solidFill>
              </a:rPr>
              <a:t>of the left bank of the Rhine</a:t>
            </a:r>
          </a:p>
          <a:p>
            <a:pPr marL="456514" lvl="1" indent="0">
              <a:lnSpc>
                <a:spcPts val="2601"/>
              </a:lnSpc>
              <a:buNone/>
            </a:pPr>
            <a:endParaRPr lang="en-US" altLang="ko-KR" sz="3200" dirty="0" smtClean="0">
              <a:solidFill>
                <a:srgbClr val="0D0D0D"/>
              </a:solidFill>
            </a:endParaRPr>
          </a:p>
          <a:p>
            <a:pPr marL="173007" indent="-173007">
              <a:lnSpc>
                <a:spcPts val="2601"/>
              </a:lnSpc>
            </a:pPr>
            <a:r>
              <a:rPr lang="en-US" altLang="ko-KR" sz="3200" dirty="0" smtClean="0">
                <a:solidFill>
                  <a:srgbClr val="0D0D0D"/>
                </a:solidFill>
              </a:rPr>
              <a:t>Britain and Italy acted as the guarantors</a:t>
            </a:r>
          </a:p>
          <a:p>
            <a:pPr marL="0" indent="0">
              <a:lnSpc>
                <a:spcPts val="2601"/>
              </a:lnSpc>
              <a:buNone/>
            </a:pPr>
            <a:endParaRPr lang="en-US" altLang="ko-KR" sz="3200" dirty="0" smtClean="0">
              <a:solidFill>
                <a:srgbClr val="0D0D0D"/>
              </a:solidFill>
            </a:endParaRPr>
          </a:p>
          <a:p>
            <a:pPr marL="173007" indent="-173007">
              <a:lnSpc>
                <a:spcPts val="2601"/>
              </a:lnSpc>
            </a:pPr>
            <a:r>
              <a:rPr lang="en-US" altLang="ko-KR" sz="3200" dirty="0" smtClean="0">
                <a:solidFill>
                  <a:srgbClr val="0D0D0D"/>
                </a:solidFill>
              </a:rPr>
              <a:t>Germany allowed to enter the League of Nations</a:t>
            </a:r>
          </a:p>
          <a:p>
            <a:pPr marL="173007" indent="-173007">
              <a:lnSpc>
                <a:spcPts val="2601"/>
              </a:lnSpc>
            </a:pPr>
            <a:endParaRPr lang="en-US" altLang="ko-KR" sz="3200" dirty="0" smtClean="0">
              <a:solidFill>
                <a:srgbClr val="0D0D0D"/>
              </a:solidFill>
            </a:endParaRPr>
          </a:p>
          <a:p>
            <a:pPr marL="173007" indent="-173007">
              <a:lnSpc>
                <a:spcPts val="2601"/>
              </a:lnSpc>
            </a:pPr>
            <a:r>
              <a:rPr lang="en-US" altLang="ko-KR" sz="3200" dirty="0" smtClean="0">
                <a:solidFill>
                  <a:srgbClr val="0D0D0D"/>
                </a:solidFill>
              </a:rPr>
              <a:t>In case of Germany's occupation of the demilitarized zone military action might be taken in response</a:t>
            </a:r>
          </a:p>
        </p:txBody>
      </p:sp>
      <p:sp>
        <p:nvSpPr>
          <p:cNvPr id="33795" name="제목 3"/>
          <p:cNvSpPr>
            <a:spLocks noGrp="1"/>
          </p:cNvSpPr>
          <p:nvPr>
            <p:ph type="title"/>
          </p:nvPr>
        </p:nvSpPr>
        <p:spPr>
          <a:xfrm>
            <a:off x="609451" y="75902"/>
            <a:ext cx="8229824" cy="639589"/>
          </a:xfrm>
        </p:spPr>
        <p:txBody>
          <a:bodyPr>
            <a:normAutofit fontScale="90000"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US" altLang="ko-KR" dirty="0" smtClean="0">
                <a:solidFill>
                  <a:srgbClr val="0D0D0D"/>
                </a:solidFill>
              </a:rPr>
              <a:t>Terms of the Treaty</a:t>
            </a:r>
            <a:endParaRPr lang="ko-KR" altLang="en-US" smtClean="0"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387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-243408"/>
            <a:ext cx="7772400" cy="1470025"/>
          </a:xfrm>
        </p:spPr>
        <p:txBody>
          <a:bodyPr>
            <a:normAutofit/>
          </a:bodyPr>
          <a:lstStyle/>
          <a:p>
            <a:r>
              <a:rPr lang="en-GB" sz="6600" b="1" dirty="0" smtClean="0"/>
              <a:t>The Locarno act</a:t>
            </a:r>
            <a:endParaRPr lang="en-GB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040" y="908720"/>
            <a:ext cx="8933456" cy="1752600"/>
          </a:xfrm>
        </p:spPr>
        <p:txBody>
          <a:bodyPr>
            <a:noAutofit/>
          </a:bodyPr>
          <a:lstStyle/>
          <a:p>
            <a:pPr algn="l"/>
            <a:r>
              <a:rPr lang="en-GB" sz="4000" dirty="0" smtClean="0">
                <a:solidFill>
                  <a:schemeClr val="tx1"/>
                </a:solidFill>
              </a:rPr>
              <a:t>This Pact marked Germany’s return to the European international scene and began a period of co-operation between Germany, France, Britain</a:t>
            </a:r>
            <a:endParaRPr lang="en-GB" sz="4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2996952"/>
            <a:ext cx="5210205" cy="367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572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-99392"/>
            <a:ext cx="8229600" cy="1143000"/>
          </a:xfrm>
        </p:spPr>
        <p:txBody>
          <a:bodyPr/>
          <a:lstStyle/>
          <a:p>
            <a:r>
              <a:rPr lang="en-GB" b="1" dirty="0" smtClean="0"/>
              <a:t>Exam question 1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836712"/>
            <a:ext cx="7121677" cy="590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395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The League of Nations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6800"/>
            <a:ext cx="4330824" cy="4997152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The League of Nations was established in 1920; it’s purpose was to try and maintain peace</a:t>
            </a:r>
          </a:p>
          <a:p>
            <a:r>
              <a:rPr lang="en-GB" dirty="0" smtClean="0"/>
              <a:t>Germany became a member of the League of Nations following the Locarno Pact</a:t>
            </a:r>
          </a:p>
          <a:p>
            <a:r>
              <a:rPr lang="en-GB" dirty="0" smtClean="0"/>
              <a:t>This brought considerable prestige to Stresemann and helped Germany to negotiate the Young Plan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0865" y="1556792"/>
            <a:ext cx="3363113" cy="38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273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The Kellogg-Briand Pact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6800"/>
            <a:ext cx="4474840" cy="4997152"/>
          </a:xfrm>
        </p:spPr>
        <p:txBody>
          <a:bodyPr>
            <a:normAutofit/>
          </a:bodyPr>
          <a:lstStyle/>
          <a:p>
            <a:r>
              <a:rPr lang="en-GB" dirty="0" smtClean="0"/>
              <a:t>In 1928 Germany signed the Kellogg-</a:t>
            </a:r>
            <a:r>
              <a:rPr lang="en-GB" dirty="0"/>
              <a:t>B</a:t>
            </a:r>
            <a:r>
              <a:rPr lang="en-GB" dirty="0" smtClean="0"/>
              <a:t>riand Pact along with 64 other nations.  It was agreed that they would keep their armies for self defence and solve all international disputes ‘by peaceful means’. 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7305" y="1628800"/>
            <a:ext cx="3699495" cy="299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083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successes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 smtClean="0"/>
              <a:t>In 1925 France withdrew from the Ruhr</a:t>
            </a:r>
          </a:p>
          <a:p>
            <a:r>
              <a:rPr lang="en-GB" sz="4000" dirty="0" smtClean="0"/>
              <a:t>In 1927 Allied troops withdrew from the west bank of the Rhine, five years before the original schedule of 1933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357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422</Words>
  <Application>Microsoft Office PowerPoint</Application>
  <PresentationFormat>On-screen Show (4:3)</PresentationFormat>
  <Paragraphs>56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The Locarno act</vt:lpstr>
      <vt:lpstr>Main Representatives</vt:lpstr>
      <vt:lpstr>Terms of the Treaty</vt:lpstr>
      <vt:lpstr>The Locarno act</vt:lpstr>
      <vt:lpstr>Exam question 1</vt:lpstr>
      <vt:lpstr>The League of Nations</vt:lpstr>
      <vt:lpstr>The Kellogg-Briand Pact</vt:lpstr>
      <vt:lpstr>Further successes</vt:lpstr>
      <vt:lpstr>Exam question 5 </vt:lpstr>
    </vt:vector>
  </TitlesOfParts>
  <Company>Flintshire County Council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ict</dc:creator>
  <cp:lastModifiedBy>Dan</cp:lastModifiedBy>
  <cp:revision>41</cp:revision>
  <dcterms:created xsi:type="dcterms:W3CDTF">2017-03-31T07:54:49Z</dcterms:created>
  <dcterms:modified xsi:type="dcterms:W3CDTF">2017-04-23T12:26:13Z</dcterms:modified>
</cp:coreProperties>
</file>