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sldIdLst>
    <p:sldId id="256" r:id="rId2"/>
    <p:sldId id="257" r:id="rId3"/>
    <p:sldId id="264" r:id="rId4"/>
    <p:sldId id="258" r:id="rId5"/>
    <p:sldId id="259" r:id="rId6"/>
    <p:sldId id="260" r:id="rId7"/>
    <p:sldId id="261" r:id="rId8"/>
    <p:sldId id="262" r:id="rId9"/>
    <p:sldId id="269" r:id="rId10"/>
    <p:sldId id="263" r:id="rId11"/>
    <p:sldId id="265" r:id="rId12"/>
    <p:sldId id="266" r:id="rId13"/>
    <p:sldId id="270" r:id="rId14"/>
    <p:sldId id="267" r:id="rId15"/>
    <p:sldId id="268" r:id="rId1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00" autoAdjust="0"/>
    <p:restoredTop sz="94434" autoAdjust="0"/>
  </p:normalViewPr>
  <p:slideViewPr>
    <p:cSldViewPr snapToGrid="0">
      <p:cViewPr varScale="1">
        <p:scale>
          <a:sx n="70" d="100"/>
          <a:sy n="70" d="100"/>
        </p:scale>
        <p:origin x="-744" y="-108"/>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A0B015-777E-41FB-85CA-C2C3B1001B7B}" type="datetimeFigureOut">
              <a:rPr lang="en-GB" smtClean="0"/>
              <a:pPr/>
              <a:t>08/04/2016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CC62EBA-B18A-4E56-87D7-608D31D90EDC}" type="slidenum">
              <a:rPr lang="en-GB" smtClean="0"/>
              <a:pPr/>
              <a:t>‹#›</a:t>
            </a:fld>
            <a:endParaRPr lang="en-GB"/>
          </a:p>
        </p:txBody>
      </p:sp>
    </p:spTree>
    <p:extLst>
      <p:ext uri="{BB962C8B-B14F-4D97-AF65-F5344CB8AC3E}">
        <p14:creationId xmlns:p14="http://schemas.microsoft.com/office/powerpoint/2010/main" xmlns="" val="266027477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cy-GB"/>
          </a:p>
        </p:txBody>
      </p:sp>
      <p:sp>
        <p:nvSpPr>
          <p:cNvPr id="4" name="Slide Number Placeholder 3"/>
          <p:cNvSpPr>
            <a:spLocks noGrp="1"/>
          </p:cNvSpPr>
          <p:nvPr>
            <p:ph type="sldNum" sz="quarter" idx="10"/>
          </p:nvPr>
        </p:nvSpPr>
        <p:spPr/>
        <p:txBody>
          <a:bodyPr/>
          <a:lstStyle/>
          <a:p>
            <a:fld id="{DCC62EBA-B18A-4E56-87D7-608D31D90EDC}" type="slidenum">
              <a:rPr lang="en-GB" smtClean="0"/>
              <a:pPr/>
              <a:t>1</a:t>
            </a:fld>
            <a:endParaRPr lang="en-GB"/>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cy-GB" noProof="0" dirty="0" smtClean="0"/>
              <a:t>Ffynhonnell:</a:t>
            </a:r>
            <a:r>
              <a:rPr lang="cy-GB" baseline="0" noProof="0" dirty="0" smtClean="0"/>
              <a:t> dyddiadur bwyd </a:t>
            </a:r>
            <a:r>
              <a:rPr lang="en-GB" baseline="0" dirty="0" smtClean="0"/>
              <a:t>- </a:t>
            </a:r>
            <a:r>
              <a:rPr lang="en-GB" dirty="0" smtClean="0"/>
              <a:t>www.sampletemplates.com/business-templates/food-dyddiadur-template.html</a:t>
            </a:r>
            <a:endParaRPr lang="en-GB" dirty="0" smtClean="0"/>
          </a:p>
          <a:p>
            <a:endParaRPr lang="en-GB" dirty="0"/>
          </a:p>
        </p:txBody>
      </p:sp>
      <p:sp>
        <p:nvSpPr>
          <p:cNvPr id="4" name="Slide Number Placeholder 3"/>
          <p:cNvSpPr>
            <a:spLocks noGrp="1"/>
          </p:cNvSpPr>
          <p:nvPr>
            <p:ph type="sldNum" sz="quarter" idx="10"/>
          </p:nvPr>
        </p:nvSpPr>
        <p:spPr/>
        <p:txBody>
          <a:bodyPr/>
          <a:lstStyle/>
          <a:p>
            <a:fld id="{DCC62EBA-B18A-4E56-87D7-608D31D90EDC}" type="slidenum">
              <a:rPr lang="en-GB" smtClean="0"/>
              <a:pPr/>
              <a:t>10</a:t>
            </a:fld>
            <a:endParaRPr lang="en-GB"/>
          </a:p>
        </p:txBody>
      </p:sp>
    </p:spTree>
    <p:extLst>
      <p:ext uri="{BB962C8B-B14F-4D97-AF65-F5344CB8AC3E}">
        <p14:creationId xmlns:p14="http://schemas.microsoft.com/office/powerpoint/2010/main" xmlns="" val="108108430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cy-GB" noProof="0" dirty="0" smtClean="0"/>
              <a:t>Gellir ei sefydlu i gofnodi data penodol neu fel system dyddiadur ansoddol</a:t>
            </a:r>
            <a:r>
              <a:rPr lang="en-GB" baseline="0" dirty="0" smtClean="0"/>
              <a:t>.</a:t>
            </a:r>
            <a:endParaRPr lang="en-GB" dirty="0"/>
          </a:p>
        </p:txBody>
      </p:sp>
      <p:sp>
        <p:nvSpPr>
          <p:cNvPr id="4" name="Slide Number Placeholder 3"/>
          <p:cNvSpPr>
            <a:spLocks noGrp="1"/>
          </p:cNvSpPr>
          <p:nvPr>
            <p:ph type="sldNum" sz="quarter" idx="10"/>
          </p:nvPr>
        </p:nvSpPr>
        <p:spPr/>
        <p:txBody>
          <a:bodyPr/>
          <a:lstStyle/>
          <a:p>
            <a:fld id="{DCC62EBA-B18A-4E56-87D7-608D31D90EDC}" type="slidenum">
              <a:rPr lang="en-GB" smtClean="0"/>
              <a:pPr/>
              <a:t>11</a:t>
            </a:fld>
            <a:endParaRPr lang="en-GB"/>
          </a:p>
        </p:txBody>
      </p:sp>
    </p:spTree>
    <p:extLst>
      <p:ext uri="{BB962C8B-B14F-4D97-AF65-F5344CB8AC3E}">
        <p14:creationId xmlns:p14="http://schemas.microsoft.com/office/powerpoint/2010/main" xmlns="" val="310258320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cy-GB"/>
          </a:p>
        </p:txBody>
      </p:sp>
      <p:sp>
        <p:nvSpPr>
          <p:cNvPr id="4" name="Slide Number Placeholder 3"/>
          <p:cNvSpPr>
            <a:spLocks noGrp="1"/>
          </p:cNvSpPr>
          <p:nvPr>
            <p:ph type="sldNum" sz="quarter" idx="10"/>
          </p:nvPr>
        </p:nvSpPr>
        <p:spPr/>
        <p:txBody>
          <a:bodyPr/>
          <a:lstStyle/>
          <a:p>
            <a:fld id="{DCC62EBA-B18A-4E56-87D7-608D31D90EDC}" type="slidenum">
              <a:rPr lang="en-GB" smtClean="0"/>
              <a:pPr/>
              <a:t>12</a:t>
            </a:fld>
            <a:endParaRPr lang="en-GB"/>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cy-GB" sz="1200" kern="1200" noProof="0" dirty="0" err="1" smtClean="0">
                <a:solidFill>
                  <a:schemeClr val="tx1"/>
                </a:solidFill>
                <a:latin typeface="+mn-lt"/>
                <a:ea typeface="+mn-ea"/>
                <a:cs typeface="+mn-cs"/>
              </a:rPr>
              <a:t>Hypergysylltiadau</a:t>
            </a:r>
            <a:r>
              <a:rPr lang="cy-GB" sz="1200" kern="1200" noProof="0" dirty="0" smtClean="0">
                <a:solidFill>
                  <a:schemeClr val="tx1"/>
                </a:solidFill>
                <a:latin typeface="+mn-lt"/>
                <a:ea typeface="+mn-ea"/>
                <a:cs typeface="+mn-cs"/>
              </a:rPr>
              <a:t> i wefan isod ar gyfer gweithgaredd dosbarth ar y bwrdd gwyn rhyngweithiol neu daflunydd</a:t>
            </a:r>
          </a:p>
          <a:p>
            <a:r>
              <a:rPr lang="cy-GB" noProof="0" dirty="0" smtClean="0"/>
              <a:t>Gweithgaredd cyfeirio yn y testun https://ilrb.cf.ac.uk/citingreferences/tutorial/activity.html</a:t>
            </a:r>
          </a:p>
          <a:p>
            <a:r>
              <a:rPr lang="cy-GB" noProof="0" dirty="0" smtClean="0"/>
              <a:t>Rhestr gyfeiriadau</a:t>
            </a:r>
            <a:r>
              <a:rPr lang="cy-GB" baseline="0" noProof="0" dirty="0" smtClean="0"/>
              <a:t> </a:t>
            </a:r>
            <a:r>
              <a:rPr lang="en-GB" baseline="0" dirty="0" smtClean="0"/>
              <a:t>https</a:t>
            </a:r>
            <a:r>
              <a:rPr lang="en-GB" baseline="0" dirty="0" smtClean="0"/>
              <a:t>://ilrb.cf.ac.uk/citingreferences/tutorial/activity2.html</a:t>
            </a:r>
            <a:endParaRPr lang="en-GB" dirty="0"/>
          </a:p>
        </p:txBody>
      </p:sp>
      <p:sp>
        <p:nvSpPr>
          <p:cNvPr id="4" name="Slide Number Placeholder 3"/>
          <p:cNvSpPr>
            <a:spLocks noGrp="1"/>
          </p:cNvSpPr>
          <p:nvPr>
            <p:ph type="sldNum" sz="quarter" idx="10"/>
          </p:nvPr>
        </p:nvSpPr>
        <p:spPr/>
        <p:txBody>
          <a:bodyPr/>
          <a:lstStyle/>
          <a:p>
            <a:fld id="{DCC62EBA-B18A-4E56-87D7-608D31D90EDC}" type="slidenum">
              <a:rPr lang="en-GB" smtClean="0"/>
              <a:pPr/>
              <a:t>13</a:t>
            </a:fld>
            <a:endParaRPr lang="en-GB"/>
          </a:p>
        </p:txBody>
      </p:sp>
    </p:spTree>
    <p:extLst>
      <p:ext uri="{BB962C8B-B14F-4D97-AF65-F5344CB8AC3E}">
        <p14:creationId xmlns:p14="http://schemas.microsoft.com/office/powerpoint/2010/main" xmlns="" val="185206919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Enghraifft</a:t>
            </a:r>
            <a:r>
              <a:rPr lang="en-GB" baseline="0" dirty="0" smtClean="0"/>
              <a:t>1- </a:t>
            </a:r>
            <a:r>
              <a:rPr lang="cy-GB" baseline="0" noProof="0" dirty="0" smtClean="0"/>
              <a:t>Na, nid oes angen i chi roi cyfeiriad oherwydd nad yw wedi cael ei gyflwyno mewn ffordd ffurfiol i’r cyhoedd</a:t>
            </a:r>
            <a:r>
              <a:rPr lang="en-GB" baseline="0" dirty="0" smtClean="0"/>
              <a:t>.</a:t>
            </a:r>
            <a:endParaRPr lang="cy-GB" noProof="0" dirty="0" smtClean="0"/>
          </a:p>
          <a:p>
            <a:endParaRPr lang="cy-GB" noProof="0" dirty="0" smtClean="0"/>
          </a:p>
          <a:p>
            <a:r>
              <a:rPr lang="cy-GB" noProof="0" dirty="0" smtClean="0"/>
              <a:t>Ffynhonnell: </a:t>
            </a:r>
            <a:r>
              <a:rPr lang="cy-GB" noProof="0" dirty="0" err="1" smtClean="0"/>
              <a:t>htt</a:t>
            </a:r>
            <a:r>
              <a:rPr lang="en-GB" dirty="0" smtClean="0"/>
              <a:t>p</a:t>
            </a:r>
            <a:r>
              <a:rPr lang="en-GB" dirty="0" smtClean="0"/>
              <a:t>://www.learnhigher.ac.uk/writing-for-university/referencing/advanced-referencing-exercises/</a:t>
            </a:r>
            <a:endParaRPr lang="en-GB" dirty="0"/>
          </a:p>
        </p:txBody>
      </p:sp>
      <p:sp>
        <p:nvSpPr>
          <p:cNvPr id="4" name="Slide Number Placeholder 3"/>
          <p:cNvSpPr>
            <a:spLocks noGrp="1"/>
          </p:cNvSpPr>
          <p:nvPr>
            <p:ph type="sldNum" sz="quarter" idx="10"/>
          </p:nvPr>
        </p:nvSpPr>
        <p:spPr/>
        <p:txBody>
          <a:bodyPr/>
          <a:lstStyle/>
          <a:p>
            <a:fld id="{DCC62EBA-B18A-4E56-87D7-608D31D90EDC}" type="slidenum">
              <a:rPr lang="en-GB" smtClean="0"/>
              <a:pPr/>
              <a:t>14</a:t>
            </a:fld>
            <a:endParaRPr lang="en-GB"/>
          </a:p>
        </p:txBody>
      </p:sp>
    </p:spTree>
    <p:extLst>
      <p:ext uri="{BB962C8B-B14F-4D97-AF65-F5344CB8AC3E}">
        <p14:creationId xmlns:p14="http://schemas.microsoft.com/office/powerpoint/2010/main" xmlns="" val="302271238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cy-GB" noProof="0" dirty="0" smtClean="0"/>
              <a:t>Oes, mae’n rhaid i chi wneud oherwydd fod yr wybodaeth wedi ei chyflwyno i’r cyhoedd mewn modd ffurfiol ac ar ffurf ddiriaethol.</a:t>
            </a:r>
          </a:p>
          <a:p>
            <a:r>
              <a:rPr lang="en-GB" dirty="0" err="1" smtClean="0"/>
              <a:t>Ffynhonnell</a:t>
            </a:r>
            <a:r>
              <a:rPr lang="en-GB" dirty="0" smtClean="0"/>
              <a:t> </a:t>
            </a:r>
            <a:r>
              <a:rPr lang="en-GB" dirty="0" smtClean="0"/>
              <a:t>http://www.learnhigher.ac.uk/writing-for-university/referencing/advanced-referencing-exercises/</a:t>
            </a:r>
            <a:endParaRPr lang="en-GB" dirty="0"/>
          </a:p>
        </p:txBody>
      </p:sp>
      <p:sp>
        <p:nvSpPr>
          <p:cNvPr id="4" name="Slide Number Placeholder 3"/>
          <p:cNvSpPr>
            <a:spLocks noGrp="1"/>
          </p:cNvSpPr>
          <p:nvPr>
            <p:ph type="sldNum" sz="quarter" idx="10"/>
          </p:nvPr>
        </p:nvSpPr>
        <p:spPr/>
        <p:txBody>
          <a:bodyPr/>
          <a:lstStyle/>
          <a:p>
            <a:fld id="{DCC62EBA-B18A-4E56-87D7-608D31D90EDC}" type="slidenum">
              <a:rPr lang="en-GB" smtClean="0"/>
              <a:pPr/>
              <a:t>15</a:t>
            </a:fld>
            <a:endParaRPr lang="en-GB"/>
          </a:p>
        </p:txBody>
      </p:sp>
    </p:spTree>
    <p:extLst>
      <p:ext uri="{BB962C8B-B14F-4D97-AF65-F5344CB8AC3E}">
        <p14:creationId xmlns:p14="http://schemas.microsoft.com/office/powerpoint/2010/main" xmlns="" val="116488468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Secondary</a:t>
            </a:r>
          </a:p>
          <a:p>
            <a:r>
              <a:rPr lang="en-GB" dirty="0" smtClean="0"/>
              <a:t>Secondary</a:t>
            </a:r>
          </a:p>
          <a:p>
            <a:r>
              <a:rPr lang="en-GB" dirty="0" smtClean="0"/>
              <a:t>Secondary</a:t>
            </a:r>
          </a:p>
          <a:p>
            <a:r>
              <a:rPr lang="en-GB" dirty="0" smtClean="0"/>
              <a:t>Any</a:t>
            </a:r>
            <a:r>
              <a:rPr lang="en-GB" baseline="0" dirty="0" smtClean="0"/>
              <a:t> from : Newspapers, Websites, Film or documentary, Reports, </a:t>
            </a:r>
            <a:r>
              <a:rPr lang="en-GB" baseline="0" dirty="0" err="1" smtClean="0"/>
              <a:t>Cyfnodolyns</a:t>
            </a:r>
            <a:r>
              <a:rPr lang="en-GB" baseline="0" dirty="0" smtClean="0"/>
              <a:t>, Textbooks, magazines</a:t>
            </a:r>
            <a:endParaRPr lang="en-GB" dirty="0"/>
          </a:p>
        </p:txBody>
      </p:sp>
      <p:sp>
        <p:nvSpPr>
          <p:cNvPr id="4" name="Slide Number Placeholder 3"/>
          <p:cNvSpPr>
            <a:spLocks noGrp="1"/>
          </p:cNvSpPr>
          <p:nvPr>
            <p:ph type="sldNum" sz="quarter" idx="10"/>
          </p:nvPr>
        </p:nvSpPr>
        <p:spPr/>
        <p:txBody>
          <a:bodyPr/>
          <a:lstStyle/>
          <a:p>
            <a:fld id="{DCC62EBA-B18A-4E56-87D7-608D31D90EDC}" type="slidenum">
              <a:rPr lang="en-GB" smtClean="0"/>
              <a:pPr/>
              <a:t>2</a:t>
            </a:fld>
            <a:endParaRPr lang="en-GB"/>
          </a:p>
        </p:txBody>
      </p:sp>
    </p:spTree>
    <p:extLst>
      <p:ext uri="{BB962C8B-B14F-4D97-AF65-F5344CB8AC3E}">
        <p14:creationId xmlns:p14="http://schemas.microsoft.com/office/powerpoint/2010/main" xmlns="" val="344623542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cy-GB"/>
          </a:p>
        </p:txBody>
      </p:sp>
      <p:sp>
        <p:nvSpPr>
          <p:cNvPr id="4" name="Slide Number Placeholder 3"/>
          <p:cNvSpPr>
            <a:spLocks noGrp="1"/>
          </p:cNvSpPr>
          <p:nvPr>
            <p:ph type="sldNum" sz="quarter" idx="10"/>
          </p:nvPr>
        </p:nvSpPr>
        <p:spPr/>
        <p:txBody>
          <a:bodyPr/>
          <a:lstStyle/>
          <a:p>
            <a:fld id="{DCC62EBA-B18A-4E56-87D7-608D31D90EDC}" type="slidenum">
              <a:rPr lang="en-GB" smtClean="0"/>
              <a:pPr/>
              <a:t>3</a:t>
            </a:fld>
            <a:endParaRPr lang="en-GB"/>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cy-GB"/>
          </a:p>
        </p:txBody>
      </p:sp>
      <p:sp>
        <p:nvSpPr>
          <p:cNvPr id="4" name="Slide Number Placeholder 3"/>
          <p:cNvSpPr>
            <a:spLocks noGrp="1"/>
          </p:cNvSpPr>
          <p:nvPr>
            <p:ph type="sldNum" sz="quarter" idx="10"/>
          </p:nvPr>
        </p:nvSpPr>
        <p:spPr/>
        <p:txBody>
          <a:bodyPr/>
          <a:lstStyle/>
          <a:p>
            <a:fld id="{DCC62EBA-B18A-4E56-87D7-608D31D90EDC}" type="slidenum">
              <a:rPr lang="en-GB" smtClean="0"/>
              <a:pPr/>
              <a:t>4</a:t>
            </a:fld>
            <a:endParaRPr lang="en-GB"/>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cy-GB"/>
          </a:p>
        </p:txBody>
      </p:sp>
      <p:sp>
        <p:nvSpPr>
          <p:cNvPr id="4" name="Slide Number Placeholder 3"/>
          <p:cNvSpPr>
            <a:spLocks noGrp="1"/>
          </p:cNvSpPr>
          <p:nvPr>
            <p:ph type="sldNum" sz="quarter" idx="10"/>
          </p:nvPr>
        </p:nvSpPr>
        <p:spPr/>
        <p:txBody>
          <a:bodyPr/>
          <a:lstStyle/>
          <a:p>
            <a:fld id="{DCC62EBA-B18A-4E56-87D7-608D31D90EDC}" type="slidenum">
              <a:rPr lang="en-GB" smtClean="0"/>
              <a:pPr/>
              <a:t>5</a:t>
            </a:fld>
            <a:endParaRPr lang="en-GB"/>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cy-GB" noProof="0" dirty="0" smtClean="0"/>
              <a:t>Myfyrwyr i gwblhau’r tabl ar daflen dasg</a:t>
            </a:r>
            <a:endParaRPr lang="cy-GB" noProof="0" dirty="0"/>
          </a:p>
        </p:txBody>
      </p:sp>
      <p:sp>
        <p:nvSpPr>
          <p:cNvPr id="4" name="Slide Number Placeholder 3"/>
          <p:cNvSpPr>
            <a:spLocks noGrp="1"/>
          </p:cNvSpPr>
          <p:nvPr>
            <p:ph type="sldNum" sz="quarter" idx="10"/>
          </p:nvPr>
        </p:nvSpPr>
        <p:spPr/>
        <p:txBody>
          <a:bodyPr/>
          <a:lstStyle/>
          <a:p>
            <a:fld id="{DCC62EBA-B18A-4E56-87D7-608D31D90EDC}" type="slidenum">
              <a:rPr lang="en-GB" smtClean="0"/>
              <a:pPr/>
              <a:t>6</a:t>
            </a:fld>
            <a:endParaRPr lang="en-GB"/>
          </a:p>
        </p:txBody>
      </p:sp>
    </p:spTree>
    <p:extLst>
      <p:ext uri="{BB962C8B-B14F-4D97-AF65-F5344CB8AC3E}">
        <p14:creationId xmlns:p14="http://schemas.microsoft.com/office/powerpoint/2010/main" xmlns="" val="13794598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cy-GB" noProof="0" dirty="0" smtClean="0"/>
              <a:t>Myfyrwyr i gwblhau’r tabl ar daflen waith.</a:t>
            </a:r>
            <a:endParaRPr lang="cy-GB" noProof="0" dirty="0"/>
          </a:p>
        </p:txBody>
      </p:sp>
      <p:sp>
        <p:nvSpPr>
          <p:cNvPr id="4" name="Slide Number Placeholder 3"/>
          <p:cNvSpPr>
            <a:spLocks noGrp="1"/>
          </p:cNvSpPr>
          <p:nvPr>
            <p:ph type="sldNum" sz="quarter" idx="10"/>
          </p:nvPr>
        </p:nvSpPr>
        <p:spPr/>
        <p:txBody>
          <a:bodyPr/>
          <a:lstStyle/>
          <a:p>
            <a:fld id="{DCC62EBA-B18A-4E56-87D7-608D31D90EDC}" type="slidenum">
              <a:rPr lang="en-GB" smtClean="0"/>
              <a:pPr/>
              <a:t>7</a:t>
            </a:fld>
            <a:endParaRPr lang="en-GB"/>
          </a:p>
        </p:txBody>
      </p:sp>
    </p:spTree>
    <p:extLst>
      <p:ext uri="{BB962C8B-B14F-4D97-AF65-F5344CB8AC3E}">
        <p14:creationId xmlns:p14="http://schemas.microsoft.com/office/powerpoint/2010/main" xmlns="" val="93636925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cy-GB"/>
          </a:p>
        </p:txBody>
      </p:sp>
      <p:sp>
        <p:nvSpPr>
          <p:cNvPr id="4" name="Slide Number Placeholder 3"/>
          <p:cNvSpPr>
            <a:spLocks noGrp="1"/>
          </p:cNvSpPr>
          <p:nvPr>
            <p:ph type="sldNum" sz="quarter" idx="10"/>
          </p:nvPr>
        </p:nvSpPr>
        <p:spPr/>
        <p:txBody>
          <a:bodyPr/>
          <a:lstStyle/>
          <a:p>
            <a:fld id="{DCC62EBA-B18A-4E56-87D7-608D31D90EDC}" type="slidenum">
              <a:rPr lang="en-GB" smtClean="0"/>
              <a:pPr/>
              <a:t>8</a:t>
            </a:fld>
            <a:endParaRPr lang="en-GB"/>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cy-GB" noProof="0" dirty="0" smtClean="0"/>
              <a:t>Ffynhonnell</a:t>
            </a:r>
            <a:r>
              <a:rPr lang="en-GB" dirty="0" smtClean="0"/>
              <a:t>: </a:t>
            </a:r>
            <a:r>
              <a:rPr lang="en-GB" dirty="0" smtClean="0"/>
              <a:t>http://www.learnhigher.ac.uk/writing-for-university/referencing/advanced-referencing-exercises/</a:t>
            </a:r>
            <a:endParaRPr lang="en-GB" dirty="0"/>
          </a:p>
        </p:txBody>
      </p:sp>
      <p:sp>
        <p:nvSpPr>
          <p:cNvPr id="4" name="Slide Number Placeholder 3"/>
          <p:cNvSpPr>
            <a:spLocks noGrp="1"/>
          </p:cNvSpPr>
          <p:nvPr>
            <p:ph type="sldNum" sz="quarter" idx="10"/>
          </p:nvPr>
        </p:nvSpPr>
        <p:spPr/>
        <p:txBody>
          <a:bodyPr/>
          <a:lstStyle/>
          <a:p>
            <a:fld id="{DCC62EBA-B18A-4E56-87D7-608D31D90EDC}" type="slidenum">
              <a:rPr lang="en-GB" smtClean="0"/>
              <a:pPr/>
              <a:t>9</a:t>
            </a:fld>
            <a:endParaRPr lang="en-GB"/>
          </a:p>
        </p:txBody>
      </p:sp>
    </p:spTree>
    <p:extLst>
      <p:ext uri="{BB962C8B-B14F-4D97-AF65-F5344CB8AC3E}">
        <p14:creationId xmlns:p14="http://schemas.microsoft.com/office/powerpoint/2010/main" xmlns="" val="7616637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GB"/>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GB"/>
          </a:p>
        </p:txBody>
      </p:sp>
      <p:sp>
        <p:nvSpPr>
          <p:cNvPr id="4" name="Date Placeholder 3"/>
          <p:cNvSpPr>
            <a:spLocks noGrp="1"/>
          </p:cNvSpPr>
          <p:nvPr>
            <p:ph type="dt" sz="half" idx="10"/>
          </p:nvPr>
        </p:nvSpPr>
        <p:spPr/>
        <p:txBody>
          <a:bodyPr/>
          <a:lstStyle/>
          <a:p>
            <a:fld id="{3688585A-C523-4CA8-B4DD-361EC752CDD4}" type="datetimeFigureOut">
              <a:rPr lang="en-GB" smtClean="0"/>
              <a:pPr/>
              <a:t>08/04/2016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E20CFC-4369-4697-8D9D-D741769DB024}" type="slidenum">
              <a:rPr lang="en-GB" smtClean="0"/>
              <a:pPr/>
              <a:t>‹#›</a:t>
            </a:fld>
            <a:endParaRPr lang="en-GB"/>
          </a:p>
        </p:txBody>
      </p:sp>
    </p:spTree>
    <p:extLst>
      <p:ext uri="{BB962C8B-B14F-4D97-AF65-F5344CB8AC3E}">
        <p14:creationId xmlns:p14="http://schemas.microsoft.com/office/powerpoint/2010/main" xmlns="" val="277457057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688585A-C523-4CA8-B4DD-361EC752CDD4}" type="datetimeFigureOut">
              <a:rPr lang="en-GB" smtClean="0"/>
              <a:pPr/>
              <a:t>08/04/2016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E20CFC-4369-4697-8D9D-D741769DB024}" type="slidenum">
              <a:rPr lang="en-GB" smtClean="0"/>
              <a:pPr/>
              <a:t>‹#›</a:t>
            </a:fld>
            <a:endParaRPr lang="en-GB"/>
          </a:p>
        </p:txBody>
      </p:sp>
    </p:spTree>
    <p:extLst>
      <p:ext uri="{BB962C8B-B14F-4D97-AF65-F5344CB8AC3E}">
        <p14:creationId xmlns:p14="http://schemas.microsoft.com/office/powerpoint/2010/main" xmlns="" val="225427485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688585A-C523-4CA8-B4DD-361EC752CDD4}" type="datetimeFigureOut">
              <a:rPr lang="en-GB" smtClean="0"/>
              <a:pPr/>
              <a:t>08/04/2016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E20CFC-4369-4697-8D9D-D741769DB024}" type="slidenum">
              <a:rPr lang="en-GB" smtClean="0"/>
              <a:pPr/>
              <a:t>‹#›</a:t>
            </a:fld>
            <a:endParaRPr lang="en-GB"/>
          </a:p>
        </p:txBody>
      </p:sp>
    </p:spTree>
    <p:extLst>
      <p:ext uri="{BB962C8B-B14F-4D97-AF65-F5344CB8AC3E}">
        <p14:creationId xmlns:p14="http://schemas.microsoft.com/office/powerpoint/2010/main" xmlns="" val="42464263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10"/>
          </p:nvPr>
        </p:nvSpPr>
        <p:spPr/>
        <p:txBody>
          <a:bodyPr/>
          <a:lstStyle/>
          <a:p>
            <a:fld id="{3688585A-C523-4CA8-B4DD-361EC752CDD4}" type="datetimeFigureOut">
              <a:rPr lang="en-GB" smtClean="0"/>
              <a:pPr/>
              <a:t>08/04/2016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E20CFC-4369-4697-8D9D-D741769DB024}" type="slidenum">
              <a:rPr lang="en-GB" smtClean="0"/>
              <a:pPr/>
              <a:t>‹#›</a:t>
            </a:fld>
            <a:endParaRPr lang="en-GB"/>
          </a:p>
        </p:txBody>
      </p:sp>
    </p:spTree>
    <p:extLst>
      <p:ext uri="{BB962C8B-B14F-4D97-AF65-F5344CB8AC3E}">
        <p14:creationId xmlns:p14="http://schemas.microsoft.com/office/powerpoint/2010/main" xmlns="" val="164225823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688585A-C523-4CA8-B4DD-361EC752CDD4}" type="datetimeFigureOut">
              <a:rPr lang="en-GB" smtClean="0"/>
              <a:pPr/>
              <a:t>08/04/2016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5E20CFC-4369-4697-8D9D-D741769DB024}" type="slidenum">
              <a:rPr lang="en-GB" smtClean="0"/>
              <a:pPr/>
              <a:t>‹#›</a:t>
            </a:fld>
            <a:endParaRPr lang="en-GB"/>
          </a:p>
        </p:txBody>
      </p:sp>
    </p:spTree>
    <p:extLst>
      <p:ext uri="{BB962C8B-B14F-4D97-AF65-F5344CB8AC3E}">
        <p14:creationId xmlns:p14="http://schemas.microsoft.com/office/powerpoint/2010/main" xmlns="" val="192292398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Date Placeholder 4"/>
          <p:cNvSpPr>
            <a:spLocks noGrp="1"/>
          </p:cNvSpPr>
          <p:nvPr>
            <p:ph type="dt" sz="half" idx="10"/>
          </p:nvPr>
        </p:nvSpPr>
        <p:spPr/>
        <p:txBody>
          <a:bodyPr/>
          <a:lstStyle/>
          <a:p>
            <a:fld id="{3688585A-C523-4CA8-B4DD-361EC752CDD4}" type="datetimeFigureOut">
              <a:rPr lang="en-GB" smtClean="0"/>
              <a:pPr/>
              <a:t>08/04/2016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E20CFC-4369-4697-8D9D-D741769DB024}" type="slidenum">
              <a:rPr lang="en-GB" smtClean="0"/>
              <a:pPr/>
              <a:t>‹#›</a:t>
            </a:fld>
            <a:endParaRPr lang="en-GB"/>
          </a:p>
        </p:txBody>
      </p:sp>
    </p:spTree>
    <p:extLst>
      <p:ext uri="{BB962C8B-B14F-4D97-AF65-F5344CB8AC3E}">
        <p14:creationId xmlns:p14="http://schemas.microsoft.com/office/powerpoint/2010/main" xmlns="" val="379878930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7" name="Date Placeholder 6"/>
          <p:cNvSpPr>
            <a:spLocks noGrp="1"/>
          </p:cNvSpPr>
          <p:nvPr>
            <p:ph type="dt" sz="half" idx="10"/>
          </p:nvPr>
        </p:nvSpPr>
        <p:spPr/>
        <p:txBody>
          <a:bodyPr/>
          <a:lstStyle/>
          <a:p>
            <a:fld id="{3688585A-C523-4CA8-B4DD-361EC752CDD4}" type="datetimeFigureOut">
              <a:rPr lang="en-GB" smtClean="0"/>
              <a:pPr/>
              <a:t>08/04/2016</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65E20CFC-4369-4697-8D9D-D741769DB024}" type="slidenum">
              <a:rPr lang="en-GB" smtClean="0"/>
              <a:pPr/>
              <a:t>‹#›</a:t>
            </a:fld>
            <a:endParaRPr lang="en-GB"/>
          </a:p>
        </p:txBody>
      </p:sp>
    </p:spTree>
    <p:extLst>
      <p:ext uri="{BB962C8B-B14F-4D97-AF65-F5344CB8AC3E}">
        <p14:creationId xmlns:p14="http://schemas.microsoft.com/office/powerpoint/2010/main" xmlns="" val="15165447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GB"/>
          </a:p>
        </p:txBody>
      </p:sp>
      <p:sp>
        <p:nvSpPr>
          <p:cNvPr id="3" name="Date Placeholder 2"/>
          <p:cNvSpPr>
            <a:spLocks noGrp="1"/>
          </p:cNvSpPr>
          <p:nvPr>
            <p:ph type="dt" sz="half" idx="10"/>
          </p:nvPr>
        </p:nvSpPr>
        <p:spPr/>
        <p:txBody>
          <a:bodyPr/>
          <a:lstStyle/>
          <a:p>
            <a:fld id="{3688585A-C523-4CA8-B4DD-361EC752CDD4}" type="datetimeFigureOut">
              <a:rPr lang="en-GB" smtClean="0"/>
              <a:pPr/>
              <a:t>08/04/2016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5E20CFC-4369-4697-8D9D-D741769DB024}" type="slidenum">
              <a:rPr lang="en-GB" smtClean="0"/>
              <a:pPr/>
              <a:t>‹#›</a:t>
            </a:fld>
            <a:endParaRPr lang="en-GB"/>
          </a:p>
        </p:txBody>
      </p:sp>
    </p:spTree>
    <p:extLst>
      <p:ext uri="{BB962C8B-B14F-4D97-AF65-F5344CB8AC3E}">
        <p14:creationId xmlns:p14="http://schemas.microsoft.com/office/powerpoint/2010/main" xmlns="" val="309754252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688585A-C523-4CA8-B4DD-361EC752CDD4}" type="datetimeFigureOut">
              <a:rPr lang="en-GB" smtClean="0"/>
              <a:pPr/>
              <a:t>08/04/2016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5E20CFC-4369-4697-8D9D-D741769DB024}" type="slidenum">
              <a:rPr lang="en-GB" smtClean="0"/>
              <a:pPr/>
              <a:t>‹#›</a:t>
            </a:fld>
            <a:endParaRPr lang="en-GB"/>
          </a:p>
        </p:txBody>
      </p:sp>
    </p:spTree>
    <p:extLst>
      <p:ext uri="{BB962C8B-B14F-4D97-AF65-F5344CB8AC3E}">
        <p14:creationId xmlns:p14="http://schemas.microsoft.com/office/powerpoint/2010/main" xmlns="" val="218176008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88585A-C523-4CA8-B4DD-361EC752CDD4}" type="datetimeFigureOut">
              <a:rPr lang="en-GB" smtClean="0"/>
              <a:pPr/>
              <a:t>08/04/2016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E20CFC-4369-4697-8D9D-D741769DB024}" type="slidenum">
              <a:rPr lang="en-GB" smtClean="0"/>
              <a:pPr/>
              <a:t>‹#›</a:t>
            </a:fld>
            <a:endParaRPr lang="en-GB"/>
          </a:p>
        </p:txBody>
      </p:sp>
    </p:spTree>
    <p:extLst>
      <p:ext uri="{BB962C8B-B14F-4D97-AF65-F5344CB8AC3E}">
        <p14:creationId xmlns:p14="http://schemas.microsoft.com/office/powerpoint/2010/main" xmlns="" val="1580352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688585A-C523-4CA8-B4DD-361EC752CDD4}" type="datetimeFigureOut">
              <a:rPr lang="en-GB" smtClean="0"/>
              <a:pPr/>
              <a:t>08/04/2016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5E20CFC-4369-4697-8D9D-D741769DB024}" type="slidenum">
              <a:rPr lang="en-GB" smtClean="0"/>
              <a:pPr/>
              <a:t>‹#›</a:t>
            </a:fld>
            <a:endParaRPr lang="en-GB"/>
          </a:p>
        </p:txBody>
      </p:sp>
    </p:spTree>
    <p:extLst>
      <p:ext uri="{BB962C8B-B14F-4D97-AF65-F5344CB8AC3E}">
        <p14:creationId xmlns:p14="http://schemas.microsoft.com/office/powerpoint/2010/main" xmlns="" val="353978538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GB"/>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688585A-C523-4CA8-B4DD-361EC752CDD4}" type="datetimeFigureOut">
              <a:rPr lang="en-GB" smtClean="0"/>
              <a:pPr/>
              <a:t>08/04/2016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65E20CFC-4369-4697-8D9D-D741769DB024}" type="slidenum">
              <a:rPr lang="en-GB" smtClean="0"/>
              <a:pPr/>
              <a:t>‹#›</a:t>
            </a:fld>
            <a:endParaRPr lang="en-GB"/>
          </a:p>
        </p:txBody>
      </p:sp>
    </p:spTree>
    <p:extLst>
      <p:ext uri="{BB962C8B-B14F-4D97-AF65-F5344CB8AC3E}">
        <p14:creationId xmlns:p14="http://schemas.microsoft.com/office/powerpoint/2010/main" xmlns="" val="8036117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3" Type="http://schemas.openxmlformats.org/officeDocument/2006/relationships/hyperlink" Target="https://ilrb.cf.ac.uk/citingreferences/tutorial/activity.html" TargetMode="External"/><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hyperlink" Target="https://ilrb.cf.ac.uk/citingreferences/tutorial/activity2.html" TargetMode="Externa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neilstoolbox.com/bibliography-creator/"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hyperlink" Target="https://www.citethisforme.com/" TargetMode="Externa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cy-GB" dirty="0" smtClean="0"/>
              <a:t>Gwers</a:t>
            </a:r>
            <a:r>
              <a:rPr lang="en-GB" dirty="0" smtClean="0"/>
              <a:t> </a:t>
            </a:r>
            <a:r>
              <a:rPr lang="en-GB" dirty="0" smtClean="0"/>
              <a:t>3</a:t>
            </a:r>
            <a:endParaRPr lang="en-GB" dirty="0"/>
          </a:p>
        </p:txBody>
      </p:sp>
      <p:sp>
        <p:nvSpPr>
          <p:cNvPr id="3" name="Subtitle 2"/>
          <p:cNvSpPr>
            <a:spLocks noGrp="1"/>
          </p:cNvSpPr>
          <p:nvPr>
            <p:ph type="subTitle" idx="1"/>
          </p:nvPr>
        </p:nvSpPr>
        <p:spPr/>
        <p:txBody>
          <a:bodyPr/>
          <a:lstStyle/>
          <a:p>
            <a:r>
              <a:rPr lang="cy-GB" dirty="0" smtClean="0"/>
              <a:t>Cofnodi gwybodaeth</a:t>
            </a:r>
            <a:endParaRPr lang="cy-GB" dirty="0"/>
          </a:p>
        </p:txBody>
      </p:sp>
    </p:spTree>
    <p:extLst>
      <p:ext uri="{BB962C8B-B14F-4D97-AF65-F5344CB8AC3E}">
        <p14:creationId xmlns:p14="http://schemas.microsoft.com/office/powerpoint/2010/main" xmlns="" val="173483217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y-GB" dirty="0" smtClean="0"/>
              <a:t>Cofnodi gwybodaeth ar ffurf dyddiadur</a:t>
            </a:r>
            <a:endParaRPr lang="cy-GB" dirty="0"/>
          </a:p>
        </p:txBody>
      </p:sp>
      <p:sp>
        <p:nvSpPr>
          <p:cNvPr id="3" name="Content Placeholder 2"/>
          <p:cNvSpPr>
            <a:spLocks noGrp="1"/>
          </p:cNvSpPr>
          <p:nvPr>
            <p:ph idx="1"/>
          </p:nvPr>
        </p:nvSpPr>
        <p:spPr>
          <a:xfrm>
            <a:off x="838199" y="1825625"/>
            <a:ext cx="6408421" cy="4351338"/>
          </a:xfrm>
        </p:spPr>
        <p:txBody>
          <a:bodyPr/>
          <a:lstStyle/>
          <a:p>
            <a:r>
              <a:rPr lang="cy-GB" dirty="0" smtClean="0"/>
              <a:t>Defnyddiwyd dyddiaduron dros gyfnod maith i gofnodi data mewn meysydd fel maeth.</a:t>
            </a:r>
          </a:p>
          <a:p>
            <a:r>
              <a:rPr lang="cy-GB" dirty="0" smtClean="0"/>
              <a:t>Dyma enghraifft seiliedig ar bapur o ddyddiadur a ddefnyddir i reoli’r bwyd a gaiff ei fwyta gan unigolyn.</a:t>
            </a:r>
            <a:endParaRPr lang="cy-GB" dirty="0"/>
          </a:p>
        </p:txBody>
      </p:sp>
      <p:pic>
        <p:nvPicPr>
          <p:cNvPr id="4" name="Picture 3"/>
          <p:cNvPicPr>
            <a:picLocks noChangeAspect="1"/>
          </p:cNvPicPr>
          <p:nvPr/>
        </p:nvPicPr>
        <p:blipFill rotWithShape="1">
          <a:blip r:embed="rId3" cstate="print"/>
          <a:srcRect b="1772"/>
          <a:stretch/>
        </p:blipFill>
        <p:spPr>
          <a:xfrm>
            <a:off x="7246621" y="1280160"/>
            <a:ext cx="4588192" cy="5280660"/>
          </a:xfrm>
          <a:prstGeom prst="rect">
            <a:avLst/>
          </a:prstGeom>
        </p:spPr>
      </p:pic>
    </p:spTree>
    <p:extLst>
      <p:ext uri="{BB962C8B-B14F-4D97-AF65-F5344CB8AC3E}">
        <p14:creationId xmlns:p14="http://schemas.microsoft.com/office/powerpoint/2010/main" xmlns="" val="362016081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y-GB" dirty="0" smtClean="0"/>
              <a:t>Dyddiadur electronig</a:t>
            </a:r>
            <a:endParaRPr lang="cy-GB" dirty="0"/>
          </a:p>
        </p:txBody>
      </p:sp>
      <p:sp>
        <p:nvSpPr>
          <p:cNvPr id="3" name="Content Placeholder 2"/>
          <p:cNvSpPr>
            <a:spLocks noGrp="1"/>
          </p:cNvSpPr>
          <p:nvPr>
            <p:ph idx="1"/>
          </p:nvPr>
        </p:nvSpPr>
        <p:spPr/>
        <p:txBody>
          <a:bodyPr/>
          <a:lstStyle/>
          <a:p>
            <a:r>
              <a:rPr lang="cy-GB" dirty="0" smtClean="0"/>
              <a:t>Mae nifer o ddyddiaduron ar-lein y gellir eu defnyddio ar gyfer ymchwil.</a:t>
            </a:r>
          </a:p>
          <a:p>
            <a:r>
              <a:rPr lang="cy-GB" dirty="0" smtClean="0"/>
              <a:t>Enghreifftiau:</a:t>
            </a:r>
          </a:p>
          <a:p>
            <a:pPr lvl="1"/>
            <a:r>
              <a:rPr lang="cy-GB" dirty="0" err="1" smtClean="0"/>
              <a:t>Myfitnessplan.com</a:t>
            </a:r>
            <a:endParaRPr lang="cy-GB" dirty="0" smtClean="0"/>
          </a:p>
          <a:p>
            <a:pPr lvl="1"/>
            <a:r>
              <a:rPr lang="cy-GB" dirty="0" err="1" smtClean="0"/>
              <a:t>Penzu.com</a:t>
            </a:r>
            <a:endParaRPr lang="cy-GB" dirty="0"/>
          </a:p>
        </p:txBody>
      </p:sp>
    </p:spTree>
    <p:extLst>
      <p:ext uri="{BB962C8B-B14F-4D97-AF65-F5344CB8AC3E}">
        <p14:creationId xmlns:p14="http://schemas.microsoft.com/office/powerpoint/2010/main" xmlns="" val="101144247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y-GB" dirty="0" smtClean="0"/>
              <a:t>Casglu mewn dyddiadur</a:t>
            </a:r>
            <a:endParaRPr lang="cy-GB" dirty="0"/>
          </a:p>
        </p:txBody>
      </p:sp>
      <p:sp>
        <p:nvSpPr>
          <p:cNvPr id="4" name="Content Placeholder 3"/>
          <p:cNvSpPr>
            <a:spLocks noGrp="1"/>
          </p:cNvSpPr>
          <p:nvPr>
            <p:ph sz="half" idx="1"/>
          </p:nvPr>
        </p:nvSpPr>
        <p:spPr/>
        <p:txBody>
          <a:bodyPr/>
          <a:lstStyle/>
          <a:p>
            <a:r>
              <a:rPr lang="cy-GB" dirty="0" smtClean="0"/>
              <a:t>Manteision</a:t>
            </a:r>
          </a:p>
          <a:p>
            <a:pPr lvl="1"/>
            <a:r>
              <a:rPr lang="cy-GB" dirty="0" smtClean="0"/>
              <a:t>Cyfredol</a:t>
            </a:r>
          </a:p>
          <a:p>
            <a:pPr lvl="1"/>
            <a:r>
              <a:rPr lang="cy-GB" dirty="0" smtClean="0"/>
              <a:t>Hawdd i’w lenwi – darnau bach o wybodaeth.</a:t>
            </a:r>
          </a:p>
          <a:p>
            <a:pPr lvl="1"/>
            <a:r>
              <a:rPr lang="cy-GB" dirty="0" smtClean="0"/>
              <a:t>Gellir casglu data meintiol neu ansoddol.</a:t>
            </a:r>
            <a:endParaRPr lang="cy-GB" dirty="0"/>
          </a:p>
        </p:txBody>
      </p:sp>
      <p:sp>
        <p:nvSpPr>
          <p:cNvPr id="5" name="Content Placeholder 4"/>
          <p:cNvSpPr>
            <a:spLocks noGrp="1"/>
          </p:cNvSpPr>
          <p:nvPr>
            <p:ph sz="half" idx="2"/>
          </p:nvPr>
        </p:nvSpPr>
        <p:spPr/>
        <p:txBody>
          <a:bodyPr/>
          <a:lstStyle/>
          <a:p>
            <a:r>
              <a:rPr lang="cy-GB" dirty="0" smtClean="0"/>
              <a:t>Anfanteision</a:t>
            </a:r>
          </a:p>
          <a:p>
            <a:pPr lvl="1"/>
            <a:r>
              <a:rPr lang="cy-GB" dirty="0" smtClean="0"/>
              <a:t>Gellir anghofio ei lenwi ar y pryd, ac efallai na fydd data a roddir i mewn yn ddiweddarach mor gywir.</a:t>
            </a:r>
          </a:p>
          <a:p>
            <a:pPr lvl="1"/>
            <a:r>
              <a:rPr lang="cy-GB" dirty="0" smtClean="0"/>
              <a:t>Gall gymryd llawer o amser i gasglu’r data.</a:t>
            </a:r>
            <a:endParaRPr lang="cy-GB" dirty="0"/>
          </a:p>
        </p:txBody>
      </p:sp>
    </p:spTree>
    <p:extLst>
      <p:ext uri="{BB962C8B-B14F-4D97-AF65-F5344CB8AC3E}">
        <p14:creationId xmlns:p14="http://schemas.microsoft.com/office/powerpoint/2010/main" xmlns="" val="238167215"/>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cy-GB" dirty="0" smtClean="0"/>
              <a:t>Gwirio Cynnydd</a:t>
            </a:r>
            <a:br>
              <a:rPr lang="cy-GB" dirty="0" smtClean="0"/>
            </a:br>
            <a:r>
              <a:rPr lang="cy-GB" dirty="0" smtClean="0"/>
              <a:t>Gweithgareddau Dosbarth</a:t>
            </a:r>
            <a:endParaRPr lang="cy-GB" dirty="0"/>
          </a:p>
        </p:txBody>
      </p:sp>
      <p:sp>
        <p:nvSpPr>
          <p:cNvPr id="6" name="Content Placeholder 5"/>
          <p:cNvSpPr>
            <a:spLocks noGrp="1"/>
          </p:cNvSpPr>
          <p:nvPr>
            <p:ph idx="1"/>
          </p:nvPr>
        </p:nvSpPr>
        <p:spPr/>
        <p:txBody>
          <a:bodyPr/>
          <a:lstStyle/>
          <a:p>
            <a:r>
              <a:rPr lang="cy-GB" dirty="0" smtClean="0">
                <a:hlinkClick r:id="rId3"/>
              </a:rPr>
              <a:t>Cyfeirio yn y testun</a:t>
            </a:r>
            <a:endParaRPr lang="cy-GB" dirty="0" smtClean="0"/>
          </a:p>
          <a:p>
            <a:r>
              <a:rPr lang="cy-GB" dirty="0" smtClean="0">
                <a:hlinkClick r:id="rId4"/>
              </a:rPr>
              <a:t>Rhestr gyfeiriadau</a:t>
            </a:r>
            <a:endParaRPr lang="cy-GB" dirty="0"/>
          </a:p>
        </p:txBody>
      </p:sp>
    </p:spTree>
    <p:extLst>
      <p:ext uri="{BB962C8B-B14F-4D97-AF65-F5344CB8AC3E}">
        <p14:creationId xmlns:p14="http://schemas.microsoft.com/office/powerpoint/2010/main" xmlns="" val="397581354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y-GB" dirty="0" smtClean="0"/>
              <a:t>Gwirio Cynnydd </a:t>
            </a:r>
            <a:r>
              <a:rPr lang="en-GB" dirty="0" smtClean="0"/>
              <a:t/>
            </a:r>
            <a:br>
              <a:rPr lang="en-GB" dirty="0" smtClean="0"/>
            </a:br>
            <a:r>
              <a:rPr lang="it-IT" dirty="0" smtClean="0"/>
              <a:t>A oes angen i chi gyfeirio</a:t>
            </a:r>
            <a:r>
              <a:rPr lang="en-GB" dirty="0" smtClean="0"/>
              <a:t>?</a:t>
            </a:r>
            <a:endParaRPr lang="en-GB" dirty="0"/>
          </a:p>
        </p:txBody>
      </p:sp>
      <p:sp>
        <p:nvSpPr>
          <p:cNvPr id="5" name="Content Placeholder 4"/>
          <p:cNvSpPr>
            <a:spLocks noGrp="1"/>
          </p:cNvSpPr>
          <p:nvPr>
            <p:ph idx="1"/>
          </p:nvPr>
        </p:nvSpPr>
        <p:spPr/>
        <p:txBody>
          <a:bodyPr/>
          <a:lstStyle/>
          <a:p>
            <a:r>
              <a:rPr lang="cy-GB" i="1" dirty="0" smtClean="0"/>
              <a:t>Rydych yn eistedd ar fws ac mae dau athro o’ch coleg  yn eistedd yn y sedd o'ch blaen. Maent yn dechrau trafod pwnc o ddiddordeb i chi – oherwydd mae rhaid i chi ysgrifennu aseiniad arno - a gallwch glywed eu sgwrs yn eithaf clir. Rydych yn cofio beth maent yn ei ddweud, yn meddwl amdano drosoch eich hun, ac yn ddiweddarach yn defnyddio eu syniadau yn eich aseiniad</a:t>
            </a:r>
            <a:r>
              <a:rPr lang="en-GB" i="1" dirty="0" smtClean="0"/>
              <a:t>.  </a:t>
            </a:r>
            <a:endParaRPr lang="en-GB" i="1" dirty="0"/>
          </a:p>
          <a:p>
            <a:endParaRPr lang="en-GB" dirty="0"/>
          </a:p>
        </p:txBody>
      </p:sp>
    </p:spTree>
    <p:extLst>
      <p:ext uri="{BB962C8B-B14F-4D97-AF65-F5344CB8AC3E}">
        <p14:creationId xmlns:p14="http://schemas.microsoft.com/office/powerpoint/2010/main" xmlns="" val="62393547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y-GB" dirty="0" smtClean="0"/>
              <a:t>Gwirio Cynnydd </a:t>
            </a:r>
            <a:r>
              <a:rPr lang="en-GB" dirty="0" smtClean="0"/>
              <a:t/>
            </a:r>
            <a:br>
              <a:rPr lang="en-GB" dirty="0" smtClean="0"/>
            </a:br>
            <a:r>
              <a:rPr lang="it-IT" dirty="0" smtClean="0"/>
              <a:t>A oes angen i chi gyfeirio</a:t>
            </a:r>
            <a:r>
              <a:rPr lang="en-GB" dirty="0" smtClean="0"/>
              <a:t>?</a:t>
            </a:r>
            <a:endParaRPr lang="en-GB" dirty="0"/>
          </a:p>
        </p:txBody>
      </p:sp>
      <p:sp>
        <p:nvSpPr>
          <p:cNvPr id="3" name="Content Placeholder 2"/>
          <p:cNvSpPr>
            <a:spLocks noGrp="1"/>
          </p:cNvSpPr>
          <p:nvPr>
            <p:ph idx="1"/>
          </p:nvPr>
        </p:nvSpPr>
        <p:spPr/>
        <p:txBody>
          <a:bodyPr/>
          <a:lstStyle/>
          <a:p>
            <a:r>
              <a:rPr lang="cy-GB" i="1" dirty="0" smtClean="0"/>
              <a:t>Tua wythnos yn ôl, yr oeddech yn deithiwr mewn car ac roeddech yn gwrando ar y radio. Gwnaeth y siaradwr ar y rhaglen - ni wnaethoch nodi ei enw - rai sylwadau diddorol a gwreiddiol ar theori o ddiddordeb i chi. Buoch yn meddwl am y syniadau hyn ac yna yn eu crynhoi mewn aseiniad</a:t>
            </a:r>
            <a:r>
              <a:rPr lang="en-GB" i="1" dirty="0" smtClean="0"/>
              <a:t>.</a:t>
            </a:r>
            <a:endParaRPr lang="en-GB" i="1" dirty="0"/>
          </a:p>
          <a:p>
            <a:endParaRPr lang="en-GB" dirty="0"/>
          </a:p>
        </p:txBody>
      </p:sp>
    </p:spTree>
    <p:extLst>
      <p:ext uri="{BB962C8B-B14F-4D97-AF65-F5344CB8AC3E}">
        <p14:creationId xmlns:p14="http://schemas.microsoft.com/office/powerpoint/2010/main" xmlns="" val="12067988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y-GB" dirty="0" smtClean="0"/>
              <a:t>Atgoffa</a:t>
            </a:r>
            <a:endParaRPr lang="cy-GB" dirty="0"/>
          </a:p>
        </p:txBody>
      </p:sp>
      <p:sp>
        <p:nvSpPr>
          <p:cNvPr id="3" name="Content Placeholder 2"/>
          <p:cNvSpPr>
            <a:spLocks noGrp="1"/>
          </p:cNvSpPr>
          <p:nvPr>
            <p:ph idx="1"/>
          </p:nvPr>
        </p:nvSpPr>
        <p:spPr/>
        <p:txBody>
          <a:bodyPr>
            <a:normAutofit/>
          </a:bodyPr>
          <a:lstStyle/>
          <a:p>
            <a:r>
              <a:rPr lang="cy-GB" dirty="0" smtClean="0"/>
              <a:t>Weithiau gelwir ymchwil ________________ yn ymchwil pen desg.</a:t>
            </a:r>
          </a:p>
          <a:p>
            <a:r>
              <a:rPr lang="cy-GB" dirty="0" smtClean="0"/>
              <a:t>Ymchwil ________________ yw casgliad a chyfuniad o wybodaeth a gyhoeddwyd </a:t>
            </a:r>
            <a:r>
              <a:rPr lang="cy-GB" dirty="0" smtClean="0"/>
              <a:t>yn barod</a:t>
            </a:r>
            <a:r>
              <a:rPr lang="cy-GB" dirty="0" smtClean="0"/>
              <a:t>.</a:t>
            </a:r>
          </a:p>
          <a:p>
            <a:r>
              <a:rPr lang="cy-GB" dirty="0" smtClean="0"/>
              <a:t>Gellir cynnal ymchwil ________________ gan ddefnyddio ystod o ddulliau; mae’r rhain yn cynnwys:</a:t>
            </a:r>
          </a:p>
          <a:p>
            <a:pPr lvl="1"/>
            <a:r>
              <a:rPr lang="cy-GB" dirty="0" smtClean="0"/>
              <a:t>_____________</a:t>
            </a:r>
          </a:p>
          <a:p>
            <a:pPr lvl="1"/>
            <a:r>
              <a:rPr lang="cy-GB" dirty="0" smtClean="0"/>
              <a:t>_____________</a:t>
            </a:r>
          </a:p>
          <a:p>
            <a:pPr lvl="1"/>
            <a:r>
              <a:rPr lang="cy-GB" dirty="0" smtClean="0"/>
              <a:t>_____________</a:t>
            </a:r>
          </a:p>
          <a:p>
            <a:pPr lvl="1"/>
            <a:r>
              <a:rPr lang="cy-GB" dirty="0" smtClean="0"/>
              <a:t>_____________</a:t>
            </a:r>
          </a:p>
          <a:p>
            <a:pPr lvl="1"/>
            <a:r>
              <a:rPr lang="cy-GB" dirty="0" smtClean="0"/>
              <a:t>_____________</a:t>
            </a:r>
            <a:endParaRPr lang="cy-GB" dirty="0"/>
          </a:p>
        </p:txBody>
      </p:sp>
    </p:spTree>
    <p:extLst>
      <p:ext uri="{BB962C8B-B14F-4D97-AF65-F5344CB8AC3E}">
        <p14:creationId xmlns:p14="http://schemas.microsoft.com/office/powerpoint/2010/main" xmlns="" val="414647432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y-GB" dirty="0" smtClean="0"/>
              <a:t>Deilliannau dysgu heddiw</a:t>
            </a:r>
            <a:endParaRPr lang="cy-GB" dirty="0"/>
          </a:p>
        </p:txBody>
      </p:sp>
      <p:sp>
        <p:nvSpPr>
          <p:cNvPr id="3" name="Content Placeholder 2"/>
          <p:cNvSpPr>
            <a:spLocks noGrp="1"/>
          </p:cNvSpPr>
          <p:nvPr>
            <p:ph idx="1"/>
          </p:nvPr>
        </p:nvSpPr>
        <p:spPr/>
        <p:txBody>
          <a:bodyPr/>
          <a:lstStyle/>
          <a:p>
            <a:r>
              <a:rPr lang="cy-GB" dirty="0" smtClean="0"/>
              <a:t>Dysgu sut i gyfeirio’n effeithiol.</a:t>
            </a:r>
          </a:p>
          <a:p>
            <a:r>
              <a:rPr lang="cy-GB" dirty="0" smtClean="0"/>
              <a:t>Ystyried y defnydd o ddyddiaduron i gofnodi gwybodaeth</a:t>
            </a:r>
            <a:r>
              <a:rPr lang="en-GB" dirty="0" smtClean="0"/>
              <a:t>.</a:t>
            </a:r>
            <a:endParaRPr lang="en-GB" dirty="0"/>
          </a:p>
        </p:txBody>
      </p:sp>
    </p:spTree>
    <p:extLst>
      <p:ext uri="{BB962C8B-B14F-4D97-AF65-F5344CB8AC3E}">
        <p14:creationId xmlns:p14="http://schemas.microsoft.com/office/powerpoint/2010/main" xmlns="" val="223600186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y-GB" dirty="0" smtClean="0"/>
              <a:t>Sut i ddefnyddio data eilaidd - heb lên-ladrata!</a:t>
            </a:r>
            <a:endParaRPr lang="cy-GB" dirty="0"/>
          </a:p>
        </p:txBody>
      </p:sp>
      <p:sp>
        <p:nvSpPr>
          <p:cNvPr id="3" name="Content Placeholder 2"/>
          <p:cNvSpPr>
            <a:spLocks noGrp="1"/>
          </p:cNvSpPr>
          <p:nvPr>
            <p:ph idx="1"/>
          </p:nvPr>
        </p:nvSpPr>
        <p:spPr/>
        <p:txBody>
          <a:bodyPr/>
          <a:lstStyle/>
          <a:p>
            <a:r>
              <a:rPr lang="cy-GB" dirty="0" smtClean="0"/>
              <a:t>Beth yw llên-ladrad?</a:t>
            </a:r>
          </a:p>
          <a:p>
            <a:pPr lvl="1"/>
            <a:r>
              <a:rPr lang="cy-GB" dirty="0" smtClean="0"/>
              <a:t>Pan ydych yn cymryd gwaith rhywun arall ac yn ei gyflwyno fel eich gwaith chi eich hun.</a:t>
            </a:r>
          </a:p>
          <a:p>
            <a:r>
              <a:rPr lang="cy-GB" dirty="0" smtClean="0"/>
              <a:t>Sut allwch chi ei osgoi?</a:t>
            </a:r>
          </a:p>
          <a:p>
            <a:pPr lvl="1"/>
            <a:r>
              <a:rPr lang="cy-GB" u="sng" dirty="0" smtClean="0"/>
              <a:t>CEWCH</a:t>
            </a:r>
            <a:r>
              <a:rPr lang="cy-GB" dirty="0" smtClean="0"/>
              <a:t> ddefnyddio gwybodaeth o ffynonellau eraill </a:t>
            </a:r>
            <a:r>
              <a:rPr lang="cy-GB" u="sng" dirty="0" smtClean="0"/>
              <a:t>OND</a:t>
            </a:r>
            <a:r>
              <a:rPr lang="cy-GB" dirty="0" smtClean="0"/>
              <a:t> mae’n </a:t>
            </a:r>
            <a:r>
              <a:rPr lang="cy-GB" u="sng" dirty="0" smtClean="0"/>
              <a:t>RHAID</a:t>
            </a:r>
            <a:r>
              <a:rPr lang="cy-GB" dirty="0" smtClean="0"/>
              <a:t> i chi roi cyfeiriad at y ffynhonnell.</a:t>
            </a:r>
          </a:p>
          <a:p>
            <a:pPr lvl="1"/>
            <a:endParaRPr lang="en-GB" dirty="0"/>
          </a:p>
        </p:txBody>
      </p:sp>
      <p:pic>
        <p:nvPicPr>
          <p:cNvPr id="4" name="Picture 3"/>
          <p:cNvPicPr>
            <a:picLocks noChangeAspect="1"/>
          </p:cNvPicPr>
          <p:nvPr/>
        </p:nvPicPr>
        <p:blipFill>
          <a:blip r:embed="rId3" cstate="print"/>
          <a:stretch>
            <a:fillRect/>
          </a:stretch>
        </p:blipFill>
        <p:spPr>
          <a:xfrm>
            <a:off x="8869680" y="3888741"/>
            <a:ext cx="2682240" cy="2423160"/>
          </a:xfrm>
          <a:prstGeom prst="rect">
            <a:avLst/>
          </a:prstGeom>
        </p:spPr>
      </p:pic>
    </p:spTree>
    <p:extLst>
      <p:ext uri="{BB962C8B-B14F-4D97-AF65-F5344CB8AC3E}">
        <p14:creationId xmlns:p14="http://schemas.microsoft.com/office/powerpoint/2010/main" xmlns="" val="15832475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y-GB" dirty="0" smtClean="0"/>
              <a:t>Llyfryddiaeth a rhestr gyfeiriadau</a:t>
            </a:r>
            <a:endParaRPr lang="cy-GB" dirty="0"/>
          </a:p>
        </p:txBody>
      </p:sp>
      <p:sp>
        <p:nvSpPr>
          <p:cNvPr id="3" name="Content Placeholder 2"/>
          <p:cNvSpPr>
            <a:spLocks noGrp="1"/>
          </p:cNvSpPr>
          <p:nvPr>
            <p:ph idx="1"/>
          </p:nvPr>
        </p:nvSpPr>
        <p:spPr/>
        <p:txBody>
          <a:bodyPr/>
          <a:lstStyle/>
          <a:p>
            <a:r>
              <a:rPr lang="cy-GB" dirty="0" smtClean="0"/>
              <a:t>Llyfryddiaeth-</a:t>
            </a:r>
          </a:p>
          <a:p>
            <a:pPr lvl="1"/>
            <a:r>
              <a:rPr lang="cy-GB" dirty="0" smtClean="0"/>
              <a:t>Yn cynnwys manylion am yr holl adnoddau a ddefnyddir i gynhyrchu aseiniad.</a:t>
            </a:r>
          </a:p>
          <a:p>
            <a:r>
              <a:rPr lang="cy-GB" dirty="0" smtClean="0"/>
              <a:t>Rhestr gyfeiriadau</a:t>
            </a:r>
            <a:r>
              <a:rPr lang="cy-GB" dirty="0" smtClean="0"/>
              <a:t>-</a:t>
            </a:r>
          </a:p>
          <a:p>
            <a:pPr lvl="1"/>
            <a:r>
              <a:rPr lang="cy-GB" dirty="0" smtClean="0"/>
              <a:t>Rhestr o ffynonellau a nodwyd yn uniongyrchol yn yr aseiniad – wedi’u dyfynnu neu eu haralleirio</a:t>
            </a:r>
            <a:r>
              <a:rPr lang="en-GB" dirty="0" smtClean="0"/>
              <a:t>.</a:t>
            </a:r>
            <a:endParaRPr lang="en-GB" dirty="0"/>
          </a:p>
        </p:txBody>
      </p:sp>
    </p:spTree>
    <p:extLst>
      <p:ext uri="{BB962C8B-B14F-4D97-AF65-F5344CB8AC3E}">
        <p14:creationId xmlns:p14="http://schemas.microsoft.com/office/powerpoint/2010/main" xmlns="" val="235572447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y-GB" dirty="0" smtClean="0"/>
              <a:t>System gyfeirio </a:t>
            </a:r>
            <a:r>
              <a:rPr lang="cy-GB" dirty="0" err="1" smtClean="0"/>
              <a:t>Harvard</a:t>
            </a:r>
            <a:endParaRPr lang="cy-GB" dirty="0"/>
          </a:p>
        </p:txBody>
      </p:sp>
      <p:sp>
        <p:nvSpPr>
          <p:cNvPr id="3" name="Content Placeholder 2"/>
          <p:cNvSpPr>
            <a:spLocks noGrp="1"/>
          </p:cNvSpPr>
          <p:nvPr>
            <p:ph idx="1"/>
          </p:nvPr>
        </p:nvSpPr>
        <p:spPr/>
        <p:txBody>
          <a:bodyPr>
            <a:normAutofit lnSpcReduction="10000"/>
          </a:bodyPr>
          <a:lstStyle/>
          <a:p>
            <a:r>
              <a:rPr lang="cy-GB" dirty="0" smtClean="0"/>
              <a:t>Cyfeiriadau yn y testun</a:t>
            </a:r>
          </a:p>
          <a:p>
            <a:pPr lvl="1"/>
            <a:r>
              <a:rPr lang="cy-GB" dirty="0" smtClean="0"/>
              <a:t>Mae cyfeiriadau yn y testun </a:t>
            </a:r>
            <a:r>
              <a:rPr lang="cy-GB" dirty="0" smtClean="0"/>
              <a:t>yn ffurfio rhan o brif gorff yr </a:t>
            </a:r>
            <a:r>
              <a:rPr lang="cy-GB" dirty="0" smtClean="0"/>
              <a:t>aseiniad.</a:t>
            </a:r>
          </a:p>
          <a:p>
            <a:pPr lvl="1"/>
            <a:r>
              <a:rPr lang="cy-GB" dirty="0" smtClean="0"/>
              <a:t>Yn </a:t>
            </a:r>
            <a:r>
              <a:rPr lang="cy-GB" dirty="0" smtClean="0"/>
              <a:t>rhoi adroddiad byr am y ffynhonnell a ddefnyddir ac yn cynnwys yr awdur, dyddiad a rhif y dudalen (os yn briodol</a:t>
            </a:r>
            <a:r>
              <a:rPr lang="cy-GB" dirty="0" smtClean="0"/>
              <a:t>).</a:t>
            </a:r>
            <a:endParaRPr lang="cy-GB" dirty="0" smtClean="0"/>
          </a:p>
          <a:p>
            <a:r>
              <a:rPr lang="cy-GB" dirty="0" smtClean="0"/>
              <a:t>Enghreifftiau -</a:t>
            </a:r>
          </a:p>
          <a:p>
            <a:pPr marL="0" indent="0">
              <a:buNone/>
            </a:pPr>
            <a:r>
              <a:rPr lang="cy-GB" dirty="0" smtClean="0"/>
              <a:t>Mae astudiaeth ddiweddar yn datgelu gwybodaeth newydd am dlodi plant yn yr Alban (</a:t>
            </a:r>
            <a:r>
              <a:rPr lang="cy-GB" dirty="0" err="1" smtClean="0"/>
              <a:t>Weir</a:t>
            </a:r>
            <a:r>
              <a:rPr lang="cy-GB" dirty="0" smtClean="0"/>
              <a:t> 2007)……….</a:t>
            </a:r>
          </a:p>
          <a:p>
            <a:pPr marL="0" indent="0">
              <a:buNone/>
            </a:pPr>
            <a:endParaRPr lang="cy-GB" dirty="0" smtClean="0"/>
          </a:p>
          <a:p>
            <a:pPr marL="0" indent="0">
              <a:buNone/>
            </a:pPr>
            <a:r>
              <a:rPr lang="cy-GB" dirty="0" smtClean="0"/>
              <a:t>Awgryma Fletcher </a:t>
            </a:r>
            <a:r>
              <a:rPr lang="cy-GB" dirty="0" err="1" smtClean="0"/>
              <a:t>et</a:t>
            </a:r>
            <a:r>
              <a:rPr lang="cy-GB" dirty="0" smtClean="0"/>
              <a:t> </a:t>
            </a:r>
            <a:r>
              <a:rPr lang="cy-GB" dirty="0" err="1" smtClean="0"/>
              <a:t>al</a:t>
            </a:r>
            <a:r>
              <a:rPr lang="cy-GB" dirty="0" smtClean="0"/>
              <a:t>. (2006: </a:t>
            </a:r>
            <a:r>
              <a:rPr lang="cy-GB" dirty="0" smtClean="0"/>
              <a:t>88) bod newid yn yr hinsawdd fyd-eang </a:t>
            </a:r>
            <a:r>
              <a:rPr lang="cy-GB" dirty="0" smtClean="0"/>
              <a:t>yn y ganrif hon wedi </a:t>
            </a:r>
            <a:r>
              <a:rPr lang="cy-GB" dirty="0" smtClean="0"/>
              <a:t>achosi gwerth biliynau o ddoleri o </a:t>
            </a:r>
            <a:r>
              <a:rPr lang="cy-GB" dirty="0" smtClean="0"/>
              <a:t>ddifrod.</a:t>
            </a:r>
          </a:p>
          <a:p>
            <a:pPr marL="0" indent="0">
              <a:buNone/>
            </a:pPr>
            <a:endParaRPr lang="en-GB" dirty="0"/>
          </a:p>
          <a:p>
            <a:endParaRPr lang="en-GB" dirty="0"/>
          </a:p>
        </p:txBody>
      </p:sp>
    </p:spTree>
    <p:extLst>
      <p:ext uri="{BB962C8B-B14F-4D97-AF65-F5344CB8AC3E}">
        <p14:creationId xmlns:p14="http://schemas.microsoft.com/office/powerpoint/2010/main" xmlns="" val="56478054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y-GB" dirty="0" smtClean="0"/>
              <a:t>System gyfeirio </a:t>
            </a:r>
            <a:r>
              <a:rPr lang="cy-GB" dirty="0" err="1" smtClean="0"/>
              <a:t>Harvard</a:t>
            </a:r>
            <a:endParaRPr lang="cy-GB" dirty="0"/>
          </a:p>
        </p:txBody>
      </p:sp>
      <p:sp>
        <p:nvSpPr>
          <p:cNvPr id="3" name="Content Placeholder 2"/>
          <p:cNvSpPr>
            <a:spLocks noGrp="1"/>
          </p:cNvSpPr>
          <p:nvPr>
            <p:ph idx="1"/>
          </p:nvPr>
        </p:nvSpPr>
        <p:spPr>
          <a:xfrm>
            <a:off x="838200" y="1825624"/>
            <a:ext cx="11003280" cy="4689475"/>
          </a:xfrm>
        </p:spPr>
        <p:txBody>
          <a:bodyPr>
            <a:normAutofit fontScale="92500" lnSpcReduction="10000"/>
          </a:bodyPr>
          <a:lstStyle/>
          <a:p>
            <a:r>
              <a:rPr lang="cy-GB" dirty="0" smtClean="0"/>
              <a:t>Rhestr gyfeiriadau</a:t>
            </a:r>
          </a:p>
          <a:p>
            <a:pPr lvl="1"/>
            <a:r>
              <a:rPr lang="cy-GB" dirty="0" smtClean="0"/>
              <a:t>Rhestr o gyfeiriadau a gaiff ei chynnwys ar ddiwedd eich aseiniad.</a:t>
            </a:r>
          </a:p>
          <a:p>
            <a:pPr lvl="1"/>
            <a:r>
              <a:rPr lang="cy-GB" dirty="0" smtClean="0"/>
              <a:t>Mae’r </a:t>
            </a:r>
            <a:r>
              <a:rPr lang="cy-GB" dirty="0" smtClean="0"/>
              <a:t>rhestr </a:t>
            </a:r>
            <a:r>
              <a:rPr lang="cy-GB" dirty="0" smtClean="0"/>
              <a:t>o </a:t>
            </a:r>
            <a:r>
              <a:rPr lang="cy-GB" dirty="0" smtClean="0"/>
              <a:t>gyfeiriadau yn rhoi manylion llawn o’ch ffynhonnell ac yn rhoi digon o wybodaeth i ddarllenwyr ddod o hyd iddi os y dymunant</a:t>
            </a:r>
            <a:r>
              <a:rPr lang="cy-GB" dirty="0" smtClean="0"/>
              <a:t>.</a:t>
            </a:r>
          </a:p>
          <a:p>
            <a:r>
              <a:rPr lang="cy-GB" dirty="0" smtClean="0"/>
              <a:t>L</a:t>
            </a:r>
            <a:r>
              <a:rPr lang="cy-GB" dirty="0" smtClean="0"/>
              <a:t>lyfr</a:t>
            </a:r>
          </a:p>
          <a:p>
            <a:r>
              <a:rPr lang="cy-GB" sz="2400" dirty="0" smtClean="0"/>
              <a:t>Awdur, A. (blwyddyn cyhoeddi) Teitl llyfr, argraffiad </a:t>
            </a:r>
            <a:r>
              <a:rPr lang="cy-GB" sz="2400" dirty="0" err="1" smtClean="0"/>
              <a:t>Nfed</a:t>
            </a:r>
            <a:r>
              <a:rPr lang="cy-GB" sz="2400" dirty="0" smtClean="0"/>
              <a:t>. Man cyhoeddi: Cyhoeddwr</a:t>
            </a:r>
          </a:p>
          <a:p>
            <a:r>
              <a:rPr lang="cy-GB" dirty="0" smtClean="0"/>
              <a:t>Gwefan</a:t>
            </a:r>
          </a:p>
          <a:p>
            <a:r>
              <a:rPr lang="cy-GB" sz="2400" dirty="0" smtClean="0"/>
              <a:t>Awdur, A. (blwyddyn cyhoeddi/diweddariad) Gwefan neu Deitl yr Adnodd[ar-lein]. Ar gael o &lt;URL&gt; [Diwrnod Mis Blwyddyn]</a:t>
            </a:r>
          </a:p>
          <a:p>
            <a:r>
              <a:rPr lang="cy-GB" dirty="0" smtClean="0"/>
              <a:t>Cyfnodolyn</a:t>
            </a:r>
          </a:p>
          <a:p>
            <a:r>
              <a:rPr lang="cy-GB" sz="2600" dirty="0" smtClean="0"/>
              <a:t>Awdur, A. , Awdur, B. (blwyddyn cyhoeddi) ‘Teitl Erthygl’. Teitl y Cyfnodolyn rhif y gyfrol (rhifyn), rhif </a:t>
            </a:r>
            <a:r>
              <a:rPr lang="cy-GB" sz="2600" dirty="0" err="1" smtClean="0"/>
              <a:t>tudalen-rhif</a:t>
            </a:r>
            <a:r>
              <a:rPr lang="cy-GB" sz="2600" dirty="0" smtClean="0"/>
              <a:t> tudalen</a:t>
            </a:r>
          </a:p>
          <a:p>
            <a:endParaRPr lang="en-GB" dirty="0"/>
          </a:p>
          <a:p>
            <a:pPr lvl="1"/>
            <a:endParaRPr lang="en-GB" dirty="0"/>
          </a:p>
        </p:txBody>
      </p:sp>
    </p:spTree>
    <p:extLst>
      <p:ext uri="{BB962C8B-B14F-4D97-AF65-F5344CB8AC3E}">
        <p14:creationId xmlns:p14="http://schemas.microsoft.com/office/powerpoint/2010/main" xmlns="" val="23594982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y-GB" dirty="0" smtClean="0"/>
              <a:t>Gwneud bywyd yn hawdd</a:t>
            </a:r>
            <a:r>
              <a:rPr lang="en-GB" dirty="0" smtClean="0"/>
              <a:t>!!</a:t>
            </a:r>
            <a:endParaRPr lang="en-GB" dirty="0"/>
          </a:p>
        </p:txBody>
      </p:sp>
      <p:sp>
        <p:nvSpPr>
          <p:cNvPr id="3" name="Content Placeholder 2"/>
          <p:cNvSpPr>
            <a:spLocks noGrp="1"/>
          </p:cNvSpPr>
          <p:nvPr>
            <p:ph idx="1"/>
          </p:nvPr>
        </p:nvSpPr>
        <p:spPr/>
        <p:txBody>
          <a:bodyPr/>
          <a:lstStyle/>
          <a:p>
            <a:r>
              <a:rPr lang="cy-GB" dirty="0" smtClean="0"/>
              <a:t>Gallech bob amser ddefnyddio offeryn cyfeirio ar y we i’ch helpu.</a:t>
            </a:r>
          </a:p>
          <a:p>
            <a:r>
              <a:rPr lang="en-GB" dirty="0" smtClean="0">
                <a:hlinkClick r:id="rId3"/>
              </a:rPr>
              <a:t>http</a:t>
            </a:r>
            <a:r>
              <a:rPr lang="en-GB" dirty="0" smtClean="0">
                <a:hlinkClick r:id="rId3"/>
              </a:rPr>
              <a:t>://</a:t>
            </a:r>
            <a:r>
              <a:rPr lang="en-GB" dirty="0" smtClean="0">
                <a:hlinkClick r:id="rId3"/>
              </a:rPr>
              <a:t>www.neilstoolbox.com/Llyfryddiaeth-creator</a:t>
            </a:r>
            <a:r>
              <a:rPr lang="en-GB" dirty="0" smtClean="0">
                <a:hlinkClick r:id="rId3"/>
              </a:rPr>
              <a:t>/</a:t>
            </a:r>
            <a:endParaRPr lang="en-GB" dirty="0" smtClean="0"/>
          </a:p>
          <a:p>
            <a:r>
              <a:rPr lang="en-GB" dirty="0" smtClean="0">
                <a:hlinkClick r:id="rId4"/>
              </a:rPr>
              <a:t>https://www.citethisforme.com/</a:t>
            </a:r>
            <a:endParaRPr lang="en-GB" dirty="0" smtClean="0"/>
          </a:p>
          <a:p>
            <a:endParaRPr lang="en-GB" dirty="0"/>
          </a:p>
        </p:txBody>
      </p:sp>
    </p:spTree>
    <p:extLst>
      <p:ext uri="{BB962C8B-B14F-4D97-AF65-F5344CB8AC3E}">
        <p14:creationId xmlns:p14="http://schemas.microsoft.com/office/powerpoint/2010/main" xmlns="" val="180766347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cy-GB" dirty="0" smtClean="0"/>
              <a:t>A oes angen i chi gyfeirio</a:t>
            </a:r>
            <a:r>
              <a:rPr lang="en-GB" dirty="0" smtClean="0"/>
              <a:t>?</a:t>
            </a:r>
            <a:endParaRPr lang="en-GB" dirty="0"/>
          </a:p>
        </p:txBody>
      </p:sp>
      <p:sp>
        <p:nvSpPr>
          <p:cNvPr id="3" name="Content Placeholder 2"/>
          <p:cNvSpPr>
            <a:spLocks noGrp="1"/>
          </p:cNvSpPr>
          <p:nvPr>
            <p:ph idx="1"/>
          </p:nvPr>
        </p:nvSpPr>
        <p:spPr/>
        <p:txBody>
          <a:bodyPr>
            <a:normAutofit/>
          </a:bodyPr>
          <a:lstStyle/>
          <a:p>
            <a:r>
              <a:rPr lang="cy-GB" dirty="0" smtClean="0"/>
              <a:t>Weithiau, nid yw'n glir os oes angen i chi gyfeirio; dilynwch y 4 cwestiwn hwn a dylech gael yr </a:t>
            </a:r>
            <a:r>
              <a:rPr lang="cy-GB" dirty="0" smtClean="0"/>
              <a:t>ateb</a:t>
            </a:r>
            <a:r>
              <a:rPr lang="en-GB" dirty="0" smtClean="0"/>
              <a:t>:</a:t>
            </a:r>
            <a:endParaRPr lang="en-GB" dirty="0" smtClean="0"/>
          </a:p>
          <a:p>
            <a:pPr lvl="1"/>
            <a:r>
              <a:rPr lang="cy-GB" dirty="0" smtClean="0"/>
              <a:t>A yw wedi cael ei gyflwyno yn ffurfiol i'r parth cyhoeddus mewn rhyw </a:t>
            </a:r>
            <a:r>
              <a:rPr lang="cy-GB" dirty="0" smtClean="0"/>
              <a:t>ffordd</a:t>
            </a:r>
            <a:r>
              <a:rPr lang="en-GB" dirty="0" smtClean="0"/>
              <a:t>?</a:t>
            </a:r>
            <a:endParaRPr lang="en-GB" dirty="0"/>
          </a:p>
          <a:p>
            <a:pPr lvl="1"/>
            <a:r>
              <a:rPr lang="cy-GB" dirty="0" smtClean="0"/>
              <a:t>A yw wedi cael ei gyflwyno yn gyhoeddus </a:t>
            </a:r>
            <a:r>
              <a:rPr lang="cy-GB" dirty="0" smtClean="0"/>
              <a:t>ar </a:t>
            </a:r>
            <a:r>
              <a:rPr lang="cy-GB" dirty="0" smtClean="0"/>
              <a:t>ffurf </a:t>
            </a:r>
            <a:r>
              <a:rPr lang="cy-GB" b="1" dirty="0" smtClean="0"/>
              <a:t>ddiriaethol</a:t>
            </a:r>
            <a:r>
              <a:rPr lang="cy-GB" dirty="0" smtClean="0"/>
              <a:t>? (Megis deunydd printiedig, y Rhyngrwyd, </a:t>
            </a:r>
            <a:r>
              <a:rPr lang="cy-GB" dirty="0" smtClean="0"/>
              <a:t>sgwrs/darlith </a:t>
            </a:r>
            <a:r>
              <a:rPr lang="cy-GB" dirty="0" smtClean="0"/>
              <a:t>gyhoeddus, perfformiad cyhoeddus</a:t>
            </a:r>
            <a:r>
              <a:rPr lang="cy-GB" dirty="0" smtClean="0"/>
              <a:t>?)</a:t>
            </a:r>
            <a:endParaRPr lang="en-GB" dirty="0"/>
          </a:p>
          <a:p>
            <a:pPr lvl="1"/>
            <a:r>
              <a:rPr lang="cy-GB" dirty="0" smtClean="0"/>
              <a:t>A </a:t>
            </a:r>
            <a:r>
              <a:rPr lang="cy-GB" dirty="0" smtClean="0"/>
              <a:t>oes </a:t>
            </a:r>
            <a:r>
              <a:rPr lang="cy-GB" dirty="0" smtClean="0"/>
              <a:t>rhywun, neu sefydliad, </a:t>
            </a:r>
            <a:r>
              <a:rPr lang="cy-GB" dirty="0" smtClean="0"/>
              <a:t>yn berchen arno</a:t>
            </a:r>
            <a:r>
              <a:rPr lang="en-GB" dirty="0" smtClean="0"/>
              <a:t>? </a:t>
            </a:r>
            <a:r>
              <a:rPr lang="en-GB" dirty="0"/>
              <a:t> </a:t>
            </a:r>
          </a:p>
          <a:p>
            <a:pPr lvl="1"/>
            <a:r>
              <a:rPr lang="cy-GB" dirty="0" smtClean="0"/>
              <a:t>A yw'r wybodaeth a gyflwynir yn y ffynhonnell </a:t>
            </a:r>
            <a:r>
              <a:rPr lang="cy-GB" dirty="0" smtClean="0"/>
              <a:t>dan </a:t>
            </a:r>
            <a:r>
              <a:rPr lang="cy-GB" dirty="0" smtClean="0"/>
              <a:t>sylw y tu allan i gylch 'gwybodaeth gyffredin</a:t>
            </a:r>
            <a:r>
              <a:rPr lang="cy-GB" dirty="0" smtClean="0"/>
              <a:t>'?</a:t>
            </a:r>
            <a:endParaRPr lang="cy-GB" dirty="0" smtClean="0"/>
          </a:p>
          <a:p>
            <a:pPr lvl="1">
              <a:buNone/>
            </a:pPr>
            <a:r>
              <a:rPr lang="cy-GB" dirty="0" smtClean="0"/>
              <a:t>Os ydych yn ateb ‘Ydyw’ i’r 4 – yna OES, mae angen i chi roi cyfeiriad.</a:t>
            </a:r>
          </a:p>
          <a:p>
            <a:endParaRPr lang="en-GB" dirty="0"/>
          </a:p>
        </p:txBody>
      </p:sp>
    </p:spTree>
    <p:extLst>
      <p:ext uri="{BB962C8B-B14F-4D97-AF65-F5344CB8AC3E}">
        <p14:creationId xmlns:p14="http://schemas.microsoft.com/office/powerpoint/2010/main" xmlns="" val="121400717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206</TotalTime>
  <Words>892</Words>
  <Application>Microsoft Office PowerPoint</Application>
  <PresentationFormat>Custom</PresentationFormat>
  <Paragraphs>108</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Gwers 3</vt:lpstr>
      <vt:lpstr>Atgoffa</vt:lpstr>
      <vt:lpstr>Deilliannau dysgu heddiw</vt:lpstr>
      <vt:lpstr>Sut i ddefnyddio data eilaidd - heb lên-ladrata!</vt:lpstr>
      <vt:lpstr>Llyfryddiaeth a rhestr gyfeiriadau</vt:lpstr>
      <vt:lpstr>System gyfeirio Harvard</vt:lpstr>
      <vt:lpstr>System gyfeirio Harvard</vt:lpstr>
      <vt:lpstr>Gwneud bywyd yn hawdd!!</vt:lpstr>
      <vt:lpstr>A oes angen i chi gyfeirio?</vt:lpstr>
      <vt:lpstr>Cofnodi gwybodaeth ar ffurf dyddiadur</vt:lpstr>
      <vt:lpstr>Dyddiadur electronig</vt:lpstr>
      <vt:lpstr>Casglu mewn dyddiadur</vt:lpstr>
      <vt:lpstr>Gwirio Cynnydd Gweithgareddau Dosbarth</vt:lpstr>
      <vt:lpstr>Gwirio Cynnydd  A oes angen i chi gyfeirio?</vt:lpstr>
      <vt:lpstr>Gwirio Cynnydd  A oes angen i chi gyfeirio?</vt:lpstr>
    </vt:vector>
  </TitlesOfParts>
  <Company>RM Education</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Primary Research</dc:title>
  <dc:creator>Parkes T</dc:creator>
  <cp:lastModifiedBy>delyth morris</cp:lastModifiedBy>
  <cp:revision>31</cp:revision>
  <dcterms:created xsi:type="dcterms:W3CDTF">2016-03-15T17:48:45Z</dcterms:created>
  <dcterms:modified xsi:type="dcterms:W3CDTF">2016-04-08T07:59:25Z</dcterms:modified>
</cp:coreProperties>
</file>