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58" r:id="rId3"/>
    <p:sldId id="261" r:id="rId4"/>
    <p:sldId id="271" r:id="rId5"/>
    <p:sldId id="282" r:id="rId6"/>
    <p:sldId id="272" r:id="rId7"/>
    <p:sldId id="273" r:id="rId8"/>
    <p:sldId id="275" r:id="rId9"/>
    <p:sldId id="277" r:id="rId10"/>
    <p:sldId id="278" r:id="rId11"/>
    <p:sldId id="279" r:id="rId12"/>
    <p:sldId id="281" r:id="rId13"/>
    <p:sldId id="274" r:id="rId14"/>
    <p:sldId id="288" r:id="rId15"/>
    <p:sldId id="280" r:id="rId16"/>
    <p:sldId id="287" r:id="rId17"/>
    <p:sldId id="286" r:id="rId18"/>
    <p:sldId id="289"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70" autoAdjust="0"/>
    <p:restoredTop sz="94660"/>
  </p:normalViewPr>
  <p:slideViewPr>
    <p:cSldViewPr>
      <p:cViewPr varScale="1">
        <p:scale>
          <a:sx n="102" d="100"/>
          <a:sy n="102" d="100"/>
        </p:scale>
        <p:origin x="-49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87091BA-E8A8-4AF1-87DE-05D37D3864DA}" type="datetimeFigureOut">
              <a:rPr lang="en-GB" smtClean="0"/>
              <a:pPr/>
              <a:t>03/04/2017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3E6FE7-3A5C-463E-84EB-3628351D954A}"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87091BA-E8A8-4AF1-87DE-05D37D3864DA}" type="datetimeFigureOut">
              <a:rPr lang="en-GB" smtClean="0"/>
              <a:pPr/>
              <a:t>03/04/2017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3E6FE7-3A5C-463E-84EB-3628351D954A}"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87091BA-E8A8-4AF1-87DE-05D37D3864DA}" type="datetimeFigureOut">
              <a:rPr lang="en-GB" smtClean="0"/>
              <a:pPr/>
              <a:t>03/04/2017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3E6FE7-3A5C-463E-84EB-3628351D954A}"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87091BA-E8A8-4AF1-87DE-05D37D3864DA}" type="datetimeFigureOut">
              <a:rPr lang="en-GB" smtClean="0"/>
              <a:pPr/>
              <a:t>03/04/2017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3E6FE7-3A5C-463E-84EB-3628351D954A}"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7091BA-E8A8-4AF1-87DE-05D37D3864DA}" type="datetimeFigureOut">
              <a:rPr lang="en-GB" smtClean="0"/>
              <a:pPr/>
              <a:t>03/04/2017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3E6FE7-3A5C-463E-84EB-3628351D954A}"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87091BA-E8A8-4AF1-87DE-05D37D3864DA}" type="datetimeFigureOut">
              <a:rPr lang="en-GB" smtClean="0"/>
              <a:pPr/>
              <a:t>03/04/2017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3E6FE7-3A5C-463E-84EB-3628351D954A}"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87091BA-E8A8-4AF1-87DE-05D37D3864DA}" type="datetimeFigureOut">
              <a:rPr lang="en-GB" smtClean="0"/>
              <a:pPr/>
              <a:t>03/04/2017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33E6FE7-3A5C-463E-84EB-3628351D954A}"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87091BA-E8A8-4AF1-87DE-05D37D3864DA}" type="datetimeFigureOut">
              <a:rPr lang="en-GB" smtClean="0"/>
              <a:pPr/>
              <a:t>03/04/2017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33E6FE7-3A5C-463E-84EB-3628351D954A}"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7091BA-E8A8-4AF1-87DE-05D37D3864DA}" type="datetimeFigureOut">
              <a:rPr lang="en-GB" smtClean="0"/>
              <a:pPr/>
              <a:t>03/04/2017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33E6FE7-3A5C-463E-84EB-3628351D954A}"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7091BA-E8A8-4AF1-87DE-05D37D3864DA}" type="datetimeFigureOut">
              <a:rPr lang="en-GB" smtClean="0"/>
              <a:pPr/>
              <a:t>03/04/2017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3E6FE7-3A5C-463E-84EB-3628351D954A}"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7091BA-E8A8-4AF1-87DE-05D37D3864DA}" type="datetimeFigureOut">
              <a:rPr lang="en-GB" smtClean="0"/>
              <a:pPr/>
              <a:t>03/04/2017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3E6FE7-3A5C-463E-84EB-3628351D954A}"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C000"/>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7091BA-E8A8-4AF1-87DE-05D37D3864DA}" type="datetimeFigureOut">
              <a:rPr lang="en-GB" smtClean="0"/>
              <a:pPr/>
              <a:t>03/04/2017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3E6FE7-3A5C-463E-84EB-3628351D954A}"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youtube.com/watch?v=zzOSf39wR_0"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Political Instability of the Weimar</a:t>
            </a:r>
            <a:endParaRPr lang="en-GB" b="1" dirty="0"/>
          </a:p>
        </p:txBody>
      </p:sp>
      <p:pic>
        <p:nvPicPr>
          <p:cNvPr id="28674" name="Picture 2" descr="Image result for Political Instability of the Weimar"/>
          <p:cNvPicPr>
            <a:picLocks noChangeAspect="1" noChangeArrowheads="1"/>
          </p:cNvPicPr>
          <p:nvPr/>
        </p:nvPicPr>
        <p:blipFill>
          <a:blip r:embed="rId2" cstate="print"/>
          <a:srcRect/>
          <a:stretch>
            <a:fillRect/>
          </a:stretch>
        </p:blipFill>
        <p:spPr bwMode="auto">
          <a:xfrm>
            <a:off x="2267744" y="1412776"/>
            <a:ext cx="4032448" cy="5052423"/>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ltLang="en-US" b="1" dirty="0" smtClean="0">
                <a:latin typeface="Arial" charset="0"/>
                <a:cs typeface="Arial" charset="0"/>
              </a:rPr>
              <a:t>The </a:t>
            </a:r>
            <a:r>
              <a:rPr lang="en-GB" altLang="en-US" b="1" dirty="0" err="1" smtClean="0">
                <a:latin typeface="Arial" charset="0"/>
                <a:cs typeface="Arial" charset="0"/>
              </a:rPr>
              <a:t>Spartacist</a:t>
            </a:r>
            <a:r>
              <a:rPr lang="en-GB" altLang="en-US" b="1" dirty="0" smtClean="0">
                <a:latin typeface="Arial" charset="0"/>
                <a:cs typeface="Arial" charset="0"/>
              </a:rPr>
              <a:t> Rising – January 1919</a:t>
            </a:r>
            <a:endParaRPr lang="en-GB" b="1" dirty="0"/>
          </a:p>
        </p:txBody>
      </p:sp>
      <p:sp>
        <p:nvSpPr>
          <p:cNvPr id="3" name="Content Placeholder 2"/>
          <p:cNvSpPr>
            <a:spLocks noGrp="1"/>
          </p:cNvSpPr>
          <p:nvPr>
            <p:ph idx="1"/>
          </p:nvPr>
        </p:nvSpPr>
        <p:spPr>
          <a:xfrm>
            <a:off x="467544" y="1628800"/>
            <a:ext cx="8229600" cy="4853135"/>
          </a:xfrm>
        </p:spPr>
        <p:txBody>
          <a:bodyPr>
            <a:normAutofit/>
          </a:bodyPr>
          <a:lstStyle/>
          <a:p>
            <a:r>
              <a:rPr lang="en-GB" sz="4000" dirty="0" smtClean="0"/>
              <a:t>On the 10</a:t>
            </a:r>
            <a:r>
              <a:rPr lang="en-GB" sz="4000" baseline="30000" dirty="0" smtClean="0"/>
              <a:t>th</a:t>
            </a:r>
            <a:r>
              <a:rPr lang="en-GB" sz="4000" dirty="0" smtClean="0"/>
              <a:t> January the </a:t>
            </a:r>
            <a:r>
              <a:rPr lang="en-GB" sz="4000" dirty="0" err="1" smtClean="0"/>
              <a:t>Freikorps</a:t>
            </a:r>
            <a:r>
              <a:rPr lang="en-GB" sz="4000" dirty="0" smtClean="0"/>
              <a:t> took over the </a:t>
            </a:r>
            <a:r>
              <a:rPr lang="en-GB" sz="4000" dirty="0" err="1" smtClean="0"/>
              <a:t>Spartacist</a:t>
            </a:r>
            <a:r>
              <a:rPr lang="en-GB" sz="4000" dirty="0" smtClean="0"/>
              <a:t> headquarters and by the 15</a:t>
            </a:r>
            <a:r>
              <a:rPr lang="en-GB" sz="4000" baseline="30000" dirty="0" smtClean="0"/>
              <a:t>th</a:t>
            </a:r>
            <a:r>
              <a:rPr lang="en-GB" sz="4000" dirty="0" smtClean="0"/>
              <a:t> the rebellion was crushed.</a:t>
            </a:r>
          </a:p>
          <a:p>
            <a:endParaRPr lang="en-GB" sz="4000" dirty="0" smtClean="0"/>
          </a:p>
          <a:p>
            <a:r>
              <a:rPr lang="en-GB" sz="4000" dirty="0" smtClean="0"/>
              <a:t>A hundred </a:t>
            </a:r>
            <a:r>
              <a:rPr lang="en-GB" sz="4000" dirty="0" err="1" smtClean="0"/>
              <a:t>Spartacists</a:t>
            </a:r>
            <a:r>
              <a:rPr lang="en-GB" sz="4000" dirty="0" smtClean="0"/>
              <a:t> were killed compared to only thirteen </a:t>
            </a:r>
            <a:r>
              <a:rPr lang="en-GB" sz="4000" dirty="0" err="1" smtClean="0"/>
              <a:t>Freikorps</a:t>
            </a:r>
            <a:r>
              <a:rPr lang="en-GB" sz="4000" dirty="0" smtClean="0"/>
              <a:t>.</a:t>
            </a:r>
          </a:p>
          <a:p>
            <a:endParaRPr lang="en-GB" dirty="0" smtClean="0"/>
          </a:p>
          <a:p>
            <a:endParaRPr lang="en-GB" dirty="0"/>
          </a:p>
        </p:txBody>
      </p:sp>
      <p:sp>
        <p:nvSpPr>
          <p:cNvPr id="4" name="Rectangle 3"/>
          <p:cNvSpPr/>
          <p:nvPr/>
        </p:nvSpPr>
        <p:spPr>
          <a:xfrm>
            <a:off x="2286000" y="2274838"/>
            <a:ext cx="4572000" cy="369332"/>
          </a:xfrm>
          <a:prstGeom prst="rect">
            <a:avLst/>
          </a:prstGeom>
        </p:spPr>
        <p:txBody>
          <a:bodyPr>
            <a:spAutoFit/>
          </a:bodyPr>
          <a:lstStyle/>
          <a:p>
            <a:endParaRPr lang="en-GB" dirty="0">
              <a:solidFill>
                <a:srgbClr val="FF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ltLang="en-US" b="1" dirty="0" smtClean="0">
                <a:latin typeface="Arial" charset="0"/>
                <a:cs typeface="Arial" charset="0"/>
              </a:rPr>
              <a:t>The </a:t>
            </a:r>
            <a:r>
              <a:rPr lang="en-GB" altLang="en-US" b="1" dirty="0" err="1" smtClean="0">
                <a:latin typeface="Arial" charset="0"/>
                <a:cs typeface="Arial" charset="0"/>
              </a:rPr>
              <a:t>Spartacist</a:t>
            </a:r>
            <a:r>
              <a:rPr lang="en-GB" altLang="en-US" b="1" dirty="0" smtClean="0">
                <a:latin typeface="Arial" charset="0"/>
                <a:cs typeface="Arial" charset="0"/>
              </a:rPr>
              <a:t> Rising – January 1919</a:t>
            </a:r>
            <a:endParaRPr lang="en-GB" b="1" dirty="0"/>
          </a:p>
        </p:txBody>
      </p:sp>
      <p:sp>
        <p:nvSpPr>
          <p:cNvPr id="3" name="Content Placeholder 2"/>
          <p:cNvSpPr>
            <a:spLocks noGrp="1"/>
          </p:cNvSpPr>
          <p:nvPr>
            <p:ph idx="1"/>
          </p:nvPr>
        </p:nvSpPr>
        <p:spPr>
          <a:xfrm>
            <a:off x="467544" y="1628801"/>
            <a:ext cx="8229600" cy="1656184"/>
          </a:xfrm>
        </p:spPr>
        <p:txBody>
          <a:bodyPr>
            <a:normAutofit/>
          </a:bodyPr>
          <a:lstStyle/>
          <a:p>
            <a:pPr>
              <a:buNone/>
            </a:pPr>
            <a:endParaRPr lang="en-GB" dirty="0" smtClean="0"/>
          </a:p>
          <a:p>
            <a:r>
              <a:rPr lang="en-GB" dirty="0" smtClean="0"/>
              <a:t>Liebknecht and Luxemburg were captured and murdered</a:t>
            </a:r>
          </a:p>
          <a:p>
            <a:endParaRPr lang="en-GB" dirty="0"/>
          </a:p>
        </p:txBody>
      </p:sp>
      <p:sp>
        <p:nvSpPr>
          <p:cNvPr id="4" name="Rectangle 3"/>
          <p:cNvSpPr/>
          <p:nvPr/>
        </p:nvSpPr>
        <p:spPr>
          <a:xfrm>
            <a:off x="2286000" y="2274838"/>
            <a:ext cx="4572000" cy="369332"/>
          </a:xfrm>
          <a:prstGeom prst="rect">
            <a:avLst/>
          </a:prstGeom>
        </p:spPr>
        <p:txBody>
          <a:bodyPr>
            <a:spAutoFit/>
          </a:bodyPr>
          <a:lstStyle/>
          <a:p>
            <a:endParaRPr lang="en-GB" dirty="0">
              <a:solidFill>
                <a:srgbClr val="FF0000"/>
              </a:solidFill>
            </a:endParaRPr>
          </a:p>
        </p:txBody>
      </p:sp>
      <p:pic>
        <p:nvPicPr>
          <p:cNvPr id="36868" name="Picture 4" descr="Image result for rosa luxemburg death"/>
          <p:cNvPicPr>
            <a:picLocks noChangeAspect="1" noChangeArrowheads="1"/>
          </p:cNvPicPr>
          <p:nvPr/>
        </p:nvPicPr>
        <p:blipFill>
          <a:blip r:embed="rId2" cstate="print"/>
          <a:srcRect/>
          <a:stretch>
            <a:fillRect/>
          </a:stretch>
        </p:blipFill>
        <p:spPr bwMode="auto">
          <a:xfrm>
            <a:off x="2699792" y="2852936"/>
            <a:ext cx="5715000" cy="3743325"/>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ltLang="en-US" b="1" dirty="0" smtClean="0">
                <a:latin typeface="Arial" charset="0"/>
                <a:cs typeface="Arial" charset="0"/>
              </a:rPr>
              <a:t>The </a:t>
            </a:r>
            <a:r>
              <a:rPr lang="en-GB" altLang="en-US" b="1" dirty="0" err="1" smtClean="0">
                <a:latin typeface="Arial" charset="0"/>
                <a:cs typeface="Arial" charset="0"/>
              </a:rPr>
              <a:t>Spartacist</a:t>
            </a:r>
            <a:r>
              <a:rPr lang="en-GB" altLang="en-US" b="1" dirty="0" smtClean="0">
                <a:latin typeface="Arial" charset="0"/>
                <a:cs typeface="Arial" charset="0"/>
              </a:rPr>
              <a:t> Rising – January 1919</a:t>
            </a:r>
            <a:endParaRPr lang="en-GB" b="1" dirty="0"/>
          </a:p>
        </p:txBody>
      </p:sp>
      <p:sp>
        <p:nvSpPr>
          <p:cNvPr id="4" name="Rectangle 3"/>
          <p:cNvSpPr/>
          <p:nvPr/>
        </p:nvSpPr>
        <p:spPr>
          <a:xfrm>
            <a:off x="2286000" y="2274838"/>
            <a:ext cx="4572000" cy="369332"/>
          </a:xfrm>
          <a:prstGeom prst="rect">
            <a:avLst/>
          </a:prstGeom>
        </p:spPr>
        <p:txBody>
          <a:bodyPr>
            <a:spAutoFit/>
          </a:bodyPr>
          <a:lstStyle/>
          <a:p>
            <a:endParaRPr lang="en-GB" dirty="0">
              <a:solidFill>
                <a:srgbClr val="FF0000"/>
              </a:solidFill>
            </a:endParaRPr>
          </a:p>
        </p:txBody>
      </p:sp>
      <p:graphicFrame>
        <p:nvGraphicFramePr>
          <p:cNvPr id="6" name="Content Placeholder 4"/>
          <p:cNvGraphicFramePr>
            <a:graphicFrameLocks noGrp="1"/>
          </p:cNvGraphicFramePr>
          <p:nvPr>
            <p:ph idx="1"/>
          </p:nvPr>
        </p:nvGraphicFramePr>
        <p:xfrm>
          <a:off x="467544" y="1484784"/>
          <a:ext cx="8208912" cy="4968551"/>
        </p:xfrm>
        <a:graphic>
          <a:graphicData uri="http://schemas.openxmlformats.org/drawingml/2006/table">
            <a:tbl>
              <a:tblPr firstRow="1" bandRow="1">
                <a:tableStyleId>{5940675A-B579-460E-94D1-54222C63F5DA}</a:tableStyleId>
              </a:tblPr>
              <a:tblGrid>
                <a:gridCol w="1181410">
                  <a:extLst>
                    <a:ext uri="{9D8B030D-6E8A-4147-A177-3AD203B41FA5}"/>
                  </a:extLst>
                </a:gridCol>
                <a:gridCol w="7027502">
                  <a:extLst>
                    <a:ext uri="{9D8B030D-6E8A-4147-A177-3AD203B41FA5}"/>
                  </a:extLst>
                </a:gridCol>
              </a:tblGrid>
              <a:tr h="695597">
                <a:tc>
                  <a:txBody>
                    <a:bodyPr/>
                    <a:lstStyle/>
                    <a:p>
                      <a:r>
                        <a:rPr lang="en-GB" dirty="0" smtClean="0"/>
                        <a:t>Who</a:t>
                      </a:r>
                      <a:endParaRPr lang="en-GB" dirty="0"/>
                    </a:p>
                  </a:txBody>
                  <a:tcPr/>
                </a:tc>
                <a:tc>
                  <a:txBody>
                    <a:bodyPr/>
                    <a:lstStyle/>
                    <a:p>
                      <a:endParaRPr lang="en-GB" dirty="0" smtClean="0"/>
                    </a:p>
                    <a:p>
                      <a:endParaRPr lang="en-GB" dirty="0"/>
                    </a:p>
                  </a:txBody>
                  <a:tcPr/>
                </a:tc>
                <a:extLst>
                  <a:ext uri="{0D108BD9-81ED-4DB2-BD59-A6C34878D82A}"/>
                </a:extLst>
              </a:tr>
              <a:tr h="695597">
                <a:tc>
                  <a:txBody>
                    <a:bodyPr/>
                    <a:lstStyle/>
                    <a:p>
                      <a:r>
                        <a:rPr lang="en-GB" dirty="0" smtClean="0"/>
                        <a:t>Why</a:t>
                      </a:r>
                      <a:endParaRPr lang="en-GB" dirty="0"/>
                    </a:p>
                  </a:txBody>
                  <a:tcPr/>
                </a:tc>
                <a:tc>
                  <a:txBody>
                    <a:bodyPr/>
                    <a:lstStyle/>
                    <a:p>
                      <a:endParaRPr lang="en-GB" dirty="0" smtClean="0"/>
                    </a:p>
                    <a:p>
                      <a:endParaRPr lang="en-GB" dirty="0" smtClean="0"/>
                    </a:p>
                  </a:txBody>
                  <a:tcPr/>
                </a:tc>
                <a:extLst>
                  <a:ext uri="{0D108BD9-81ED-4DB2-BD59-A6C34878D82A}"/>
                </a:extLst>
              </a:tr>
              <a:tr h="1589937">
                <a:tc>
                  <a:txBody>
                    <a:bodyPr/>
                    <a:lstStyle/>
                    <a:p>
                      <a:r>
                        <a:rPr lang="en-GB" dirty="0" smtClean="0"/>
                        <a:t>What</a:t>
                      </a:r>
                      <a:endParaRPr lang="en-GB" dirty="0"/>
                    </a:p>
                  </a:txBody>
                  <a:tcPr/>
                </a:tc>
                <a:tc>
                  <a:txBody>
                    <a:bodyPr/>
                    <a:lstStyle/>
                    <a:p>
                      <a:endParaRPr lang="en-GB" dirty="0" smtClean="0"/>
                    </a:p>
                    <a:p>
                      <a:endParaRPr lang="en-GB" dirty="0" smtClean="0"/>
                    </a:p>
                    <a:p>
                      <a:endParaRPr lang="en-GB" dirty="0" smtClean="0"/>
                    </a:p>
                    <a:p>
                      <a:endParaRPr lang="en-GB" dirty="0" smtClean="0"/>
                    </a:p>
                    <a:p>
                      <a:endParaRPr lang="en-GB" dirty="0"/>
                    </a:p>
                  </a:txBody>
                  <a:tcPr/>
                </a:tc>
                <a:extLst>
                  <a:ext uri="{0D108BD9-81ED-4DB2-BD59-A6C34878D82A}"/>
                </a:extLst>
              </a:tr>
              <a:tr h="993710">
                <a:tc>
                  <a:txBody>
                    <a:bodyPr/>
                    <a:lstStyle/>
                    <a:p>
                      <a:r>
                        <a:rPr lang="en-GB" dirty="0" smtClean="0"/>
                        <a:t>When</a:t>
                      </a:r>
                      <a:endParaRPr lang="en-GB" dirty="0"/>
                    </a:p>
                  </a:txBody>
                  <a:tcPr/>
                </a:tc>
                <a:tc>
                  <a:txBody>
                    <a:bodyPr/>
                    <a:lstStyle/>
                    <a:p>
                      <a:endParaRPr lang="en-GB" dirty="0" smtClean="0"/>
                    </a:p>
                    <a:p>
                      <a:endParaRPr lang="en-GB" dirty="0" smtClean="0"/>
                    </a:p>
                    <a:p>
                      <a:endParaRPr lang="en-GB" dirty="0"/>
                    </a:p>
                  </a:txBody>
                  <a:tcPr/>
                </a:tc>
                <a:extLst>
                  <a:ext uri="{0D108BD9-81ED-4DB2-BD59-A6C34878D82A}"/>
                </a:extLst>
              </a:tr>
              <a:tr h="993710">
                <a:tc>
                  <a:txBody>
                    <a:bodyPr/>
                    <a:lstStyle/>
                    <a:p>
                      <a:r>
                        <a:rPr lang="en-GB" dirty="0" smtClean="0"/>
                        <a:t>Where</a:t>
                      </a:r>
                      <a:endParaRPr lang="en-GB" dirty="0"/>
                    </a:p>
                  </a:txBody>
                  <a:tcPr/>
                </a:tc>
                <a:tc>
                  <a:txBody>
                    <a:bodyPr/>
                    <a:lstStyle/>
                    <a:p>
                      <a:endParaRPr lang="en-GB" dirty="0" smtClean="0"/>
                    </a:p>
                    <a:p>
                      <a:endParaRPr lang="en-GB" dirty="0" smtClean="0"/>
                    </a:p>
                    <a:p>
                      <a:endParaRPr lang="en-GB" dirty="0"/>
                    </a:p>
                  </a:txBody>
                  <a:tcPr/>
                </a:tc>
                <a:extLst>
                  <a:ext uri="{0D108BD9-81ED-4DB2-BD59-A6C34878D82A}"/>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340768"/>
            <a:ext cx="8229600" cy="1143000"/>
          </a:xfrm>
        </p:spPr>
        <p:txBody>
          <a:bodyPr>
            <a:normAutofit fontScale="90000"/>
          </a:bodyPr>
          <a:lstStyle/>
          <a:p>
            <a:r>
              <a:rPr lang="en-GB" altLang="en-US" dirty="0" smtClean="0">
                <a:hlinkClick r:id="rId2"/>
              </a:rPr>
              <a:t>https://www.youtube.com/watch?v=zzOSf39wR_0</a:t>
            </a:r>
            <a:r>
              <a:rPr lang="en-GB" altLang="en-US" dirty="0" smtClean="0"/>
              <a:t/>
            </a:r>
            <a:br>
              <a:rPr lang="en-GB" altLang="en-US" dirty="0" smtClean="0"/>
            </a:br>
            <a:endParaRPr lang="en-GB"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6" descr="Image result for The Spartacist Uprising – January 1919 barricades of paper"/>
          <p:cNvPicPr>
            <a:picLocks noChangeAspect="1" noChangeArrowheads="1"/>
          </p:cNvPicPr>
          <p:nvPr/>
        </p:nvPicPr>
        <p:blipFill>
          <a:blip r:embed="rId2" cstate="print"/>
          <a:srcRect/>
          <a:stretch>
            <a:fillRect/>
          </a:stretch>
        </p:blipFill>
        <p:spPr bwMode="auto">
          <a:xfrm>
            <a:off x="1259632" y="1052736"/>
            <a:ext cx="5544616" cy="3791319"/>
          </a:xfrm>
          <a:prstGeom prst="rect">
            <a:avLst/>
          </a:prstGeom>
          <a:noFill/>
        </p:spPr>
      </p:pic>
      <p:sp>
        <p:nvSpPr>
          <p:cNvPr id="47107" name="Rectangle 3"/>
          <p:cNvSpPr>
            <a:spLocks noChangeArrowheads="1"/>
          </p:cNvSpPr>
          <p:nvPr/>
        </p:nvSpPr>
        <p:spPr bwMode="auto">
          <a:xfrm>
            <a:off x="1331640" y="324961"/>
            <a:ext cx="3528392"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Exam question 1</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7108" name="Rectangle 4"/>
          <p:cNvSpPr>
            <a:spLocks noChangeArrowheads="1"/>
          </p:cNvSpPr>
          <p:nvPr/>
        </p:nvSpPr>
        <p:spPr bwMode="auto">
          <a:xfrm>
            <a:off x="1115616" y="4509120"/>
            <a:ext cx="7200800"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itchFamily="34" charset="0"/>
                <a:cs typeface="Arial" pitchFamily="34" charset="0"/>
              </a:rPr>
              <a:t/>
            </a:r>
            <a:br>
              <a:rPr kumimoji="0" lang="en-GB" sz="1800" b="0" i="0" u="none" strike="noStrike" cap="none" normalizeH="0" baseline="0" dirty="0" smtClean="0">
                <a:ln>
                  <a:noFill/>
                </a:ln>
                <a:solidFill>
                  <a:schemeClr val="tx1"/>
                </a:solidFill>
                <a:effectLst/>
                <a:latin typeface="Arial" pitchFamily="34" charset="0"/>
                <a:cs typeface="Arial" pitchFamily="34" charset="0"/>
              </a:rPr>
            </a:b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r>
              <a:rPr kumimoji="0" lang="en-GB"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Spartacists</a:t>
            </a:r>
            <a:r>
              <a:rPr kumimoji="0" lang="en-GB" b="0" i="0" u="none" strike="noStrike" cap="none" normalizeH="0" baseline="0" dirty="0" smtClean="0">
                <a:ln>
                  <a:noFill/>
                </a:ln>
                <a:solidFill>
                  <a:schemeClr val="tx1"/>
                </a:solidFill>
                <a:effectLst/>
                <a:latin typeface="Arial" pitchFamily="34" charset="0"/>
                <a:ea typeface="Calibri" pitchFamily="34" charset="0"/>
                <a:cs typeface="Arial" pitchFamily="34" charset="0"/>
              </a:rPr>
              <a:t> outside the governments newspaper offices during their revolt in January 1919]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Arial" pitchFamily="34" charset="0"/>
                <a:ea typeface="Calibri" pitchFamily="34" charset="0"/>
                <a:cs typeface="Arial" pitchFamily="34" charset="0"/>
              </a:rPr>
              <a:t>Use Source D and your own knowledge to describe the </a:t>
            </a:r>
            <a:r>
              <a:rPr kumimoji="0" lang="en-GB"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Spartacist</a:t>
            </a:r>
            <a:r>
              <a:rPr kumimoji="0" lang="en-GB" b="0" i="0" u="none" strike="noStrike" cap="none" normalizeH="0" baseline="0" dirty="0" smtClean="0">
                <a:ln>
                  <a:noFill/>
                </a:ln>
                <a:solidFill>
                  <a:schemeClr val="tx1"/>
                </a:solidFill>
                <a:effectLst/>
                <a:latin typeface="Arial" pitchFamily="34" charset="0"/>
                <a:ea typeface="Calibri" pitchFamily="34" charset="0"/>
                <a:cs typeface="Arial" pitchFamily="34" charset="0"/>
              </a:rPr>
              <a:t> revolt in January 1919. [6] </a:t>
            </a:r>
            <a:endParaRPr kumimoji="0" lang="en-GB"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b="1" dirty="0" smtClean="0">
                <a:latin typeface="Arial" charset="0"/>
                <a:cs typeface="Arial" charset="0"/>
              </a:rPr>
              <a:t>The </a:t>
            </a:r>
            <a:r>
              <a:rPr lang="en-GB" altLang="en-US" b="1" dirty="0" err="1" smtClean="0">
                <a:latin typeface="Arial" charset="0"/>
                <a:cs typeface="Arial" charset="0"/>
              </a:rPr>
              <a:t>Kapp</a:t>
            </a:r>
            <a:r>
              <a:rPr lang="en-GB" altLang="en-US" b="1" dirty="0" smtClean="0">
                <a:latin typeface="Arial" charset="0"/>
                <a:cs typeface="Arial" charset="0"/>
              </a:rPr>
              <a:t> Putsch – 1920</a:t>
            </a:r>
            <a:endParaRPr lang="en-GB" b="1" dirty="0"/>
          </a:p>
        </p:txBody>
      </p:sp>
      <p:sp>
        <p:nvSpPr>
          <p:cNvPr id="3" name="Content Placeholder 2"/>
          <p:cNvSpPr>
            <a:spLocks noGrp="1"/>
          </p:cNvSpPr>
          <p:nvPr>
            <p:ph idx="1"/>
          </p:nvPr>
        </p:nvSpPr>
        <p:spPr>
          <a:xfrm>
            <a:off x="457200" y="1600201"/>
            <a:ext cx="8229600" cy="2764904"/>
          </a:xfrm>
        </p:spPr>
        <p:txBody>
          <a:bodyPr>
            <a:normAutofit/>
          </a:bodyPr>
          <a:lstStyle/>
          <a:p>
            <a:r>
              <a:rPr lang="en-GB" dirty="0" smtClean="0"/>
              <a:t>Having prevented a challenge from the left Ebert now faced on from the right.</a:t>
            </a:r>
          </a:p>
          <a:p>
            <a:r>
              <a:rPr lang="en-GB" dirty="0" smtClean="0"/>
              <a:t>The Weimar announced in March 1920 that the size of the army was to be reduced and the </a:t>
            </a:r>
            <a:r>
              <a:rPr lang="en-GB" dirty="0" err="1" smtClean="0"/>
              <a:t>Freikorps</a:t>
            </a:r>
            <a:r>
              <a:rPr lang="en-GB" dirty="0" smtClean="0"/>
              <a:t> disbanded.</a:t>
            </a:r>
          </a:p>
          <a:p>
            <a:endParaRPr lang="en-GB" dirty="0" smtClean="0"/>
          </a:p>
          <a:p>
            <a:endParaRPr lang="en-GB"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GB" altLang="en-US" b="1" dirty="0" smtClean="0">
                <a:latin typeface="Arial" charset="0"/>
                <a:cs typeface="Arial" charset="0"/>
              </a:rPr>
              <a:t>The </a:t>
            </a:r>
            <a:r>
              <a:rPr lang="en-GB" altLang="en-US" b="1" dirty="0" err="1" smtClean="0">
                <a:latin typeface="Arial" charset="0"/>
                <a:cs typeface="Arial" charset="0"/>
              </a:rPr>
              <a:t>Kapp</a:t>
            </a:r>
            <a:r>
              <a:rPr lang="en-GB" altLang="en-US" b="1" dirty="0" smtClean="0">
                <a:latin typeface="Arial" charset="0"/>
                <a:cs typeface="Arial" charset="0"/>
              </a:rPr>
              <a:t> Putsch – 1920</a:t>
            </a:r>
            <a:endParaRPr lang="en-GB" b="1" dirty="0"/>
          </a:p>
        </p:txBody>
      </p:sp>
      <p:sp>
        <p:nvSpPr>
          <p:cNvPr id="3" name="Content Placeholder 2"/>
          <p:cNvSpPr>
            <a:spLocks noGrp="1"/>
          </p:cNvSpPr>
          <p:nvPr>
            <p:ph idx="1"/>
          </p:nvPr>
        </p:nvSpPr>
        <p:spPr>
          <a:xfrm>
            <a:off x="467544" y="980728"/>
            <a:ext cx="8229600" cy="3052936"/>
          </a:xfrm>
        </p:spPr>
        <p:txBody>
          <a:bodyPr>
            <a:normAutofit lnSpcReduction="10000"/>
          </a:bodyPr>
          <a:lstStyle/>
          <a:p>
            <a:r>
              <a:rPr lang="en-GB" dirty="0" smtClean="0"/>
              <a:t>This led to uproar in Berlin</a:t>
            </a:r>
          </a:p>
          <a:p>
            <a:r>
              <a:rPr lang="en-GB" dirty="0" smtClean="0"/>
              <a:t>The leader of the </a:t>
            </a:r>
            <a:r>
              <a:rPr lang="en-GB" dirty="0" err="1" smtClean="0"/>
              <a:t>Freikorps</a:t>
            </a:r>
            <a:r>
              <a:rPr lang="en-GB" dirty="0" smtClean="0"/>
              <a:t> together with Wolfgang </a:t>
            </a:r>
            <a:r>
              <a:rPr lang="en-GB" dirty="0" err="1" smtClean="0"/>
              <a:t>Kapp</a:t>
            </a:r>
            <a:r>
              <a:rPr lang="en-GB" dirty="0" smtClean="0"/>
              <a:t>, a leading Berlin politician drew up a plan to seize Berlin and form a new right wing government with </a:t>
            </a:r>
            <a:r>
              <a:rPr lang="en-GB" dirty="0" err="1" smtClean="0"/>
              <a:t>Kapp</a:t>
            </a:r>
            <a:r>
              <a:rPr lang="en-GB" dirty="0" smtClean="0"/>
              <a:t> as chancellor.</a:t>
            </a:r>
          </a:p>
          <a:p>
            <a:endParaRPr lang="en-GB" dirty="0" smtClean="0"/>
          </a:p>
          <a:p>
            <a:endParaRPr lang="en-GB" dirty="0"/>
          </a:p>
        </p:txBody>
      </p:sp>
      <p:pic>
        <p:nvPicPr>
          <p:cNvPr id="41986" name="Picture 2" descr="https://www.dhm.de/fileadmin/medien/lemo/images/kapp1.jpg"/>
          <p:cNvPicPr>
            <a:picLocks noChangeAspect="1" noChangeArrowheads="1"/>
          </p:cNvPicPr>
          <p:nvPr/>
        </p:nvPicPr>
        <p:blipFill>
          <a:blip r:embed="rId2" cstate="print"/>
          <a:srcRect/>
          <a:stretch>
            <a:fillRect/>
          </a:stretch>
        </p:blipFill>
        <p:spPr bwMode="auto">
          <a:xfrm>
            <a:off x="3059832" y="3356992"/>
            <a:ext cx="4536504" cy="3256183"/>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b="1" dirty="0" smtClean="0">
                <a:latin typeface="Arial" charset="0"/>
                <a:cs typeface="Arial" charset="0"/>
              </a:rPr>
              <a:t>The </a:t>
            </a:r>
            <a:r>
              <a:rPr lang="en-GB" altLang="en-US" b="1" dirty="0" err="1" smtClean="0">
                <a:latin typeface="Arial" charset="0"/>
                <a:cs typeface="Arial" charset="0"/>
              </a:rPr>
              <a:t>Kapp</a:t>
            </a:r>
            <a:r>
              <a:rPr lang="en-GB" altLang="en-US" b="1" dirty="0" smtClean="0">
                <a:latin typeface="Arial" charset="0"/>
                <a:cs typeface="Arial" charset="0"/>
              </a:rPr>
              <a:t> Putsch – 1920</a:t>
            </a:r>
            <a:endParaRPr lang="en-GB" b="1" dirty="0"/>
          </a:p>
        </p:txBody>
      </p:sp>
      <p:sp>
        <p:nvSpPr>
          <p:cNvPr id="3" name="Content Placeholder 2"/>
          <p:cNvSpPr>
            <a:spLocks noGrp="1"/>
          </p:cNvSpPr>
          <p:nvPr>
            <p:ph idx="1"/>
          </p:nvPr>
        </p:nvSpPr>
        <p:spPr/>
        <p:txBody>
          <a:bodyPr>
            <a:normAutofit fontScale="92500" lnSpcReduction="10000"/>
          </a:bodyPr>
          <a:lstStyle/>
          <a:p>
            <a:r>
              <a:rPr lang="en-GB" dirty="0" err="1" smtClean="0"/>
              <a:t>Kapp</a:t>
            </a:r>
            <a:r>
              <a:rPr lang="en-GB" dirty="0" smtClean="0"/>
              <a:t> successfully seized Berlin on 13</a:t>
            </a:r>
            <a:r>
              <a:rPr lang="en-GB" baseline="30000" dirty="0" smtClean="0"/>
              <a:t>th</a:t>
            </a:r>
            <a:r>
              <a:rPr lang="en-GB" dirty="0" smtClean="0"/>
              <a:t> March 1920</a:t>
            </a:r>
          </a:p>
          <a:p>
            <a:r>
              <a:rPr lang="en-GB" dirty="0" smtClean="0"/>
              <a:t>The regular army refused to put down the rising</a:t>
            </a:r>
          </a:p>
          <a:p>
            <a:r>
              <a:rPr lang="en-GB" dirty="0" smtClean="0"/>
              <a:t>Ebert called on the people of Berlin not to support the </a:t>
            </a:r>
            <a:r>
              <a:rPr lang="en-GB" dirty="0" err="1" smtClean="0"/>
              <a:t>Kapp</a:t>
            </a:r>
            <a:r>
              <a:rPr lang="en-GB" dirty="0" smtClean="0"/>
              <a:t> Putsch and asked them to go on strike</a:t>
            </a:r>
          </a:p>
          <a:p>
            <a:r>
              <a:rPr lang="en-GB" dirty="0" smtClean="0"/>
              <a:t>Trade unionist and civil servants supported the government and the Putsch collapsed</a:t>
            </a:r>
          </a:p>
          <a:p>
            <a:r>
              <a:rPr lang="en-GB" dirty="0" smtClean="0"/>
              <a:t>Very few people were punished.</a:t>
            </a:r>
          </a:p>
          <a:p>
            <a:pPr>
              <a:buFont typeface="Arial" charset="0"/>
              <a:buNone/>
            </a:pPr>
            <a:endParaRPr lang="en-GB" dirty="0" smtClean="0"/>
          </a:p>
          <a:p>
            <a:endParaRPr lang="en-GB" dirty="0" smtClean="0"/>
          </a:p>
          <a:p>
            <a:endParaRPr lang="en-GB"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39552" y="1052736"/>
          <a:ext cx="7920880" cy="5256588"/>
        </p:xfrm>
        <a:graphic>
          <a:graphicData uri="http://schemas.openxmlformats.org/drawingml/2006/table">
            <a:tbl>
              <a:tblPr/>
              <a:tblGrid>
                <a:gridCol w="1735508"/>
                <a:gridCol w="6185372"/>
              </a:tblGrid>
              <a:tr h="1314147">
                <a:tc>
                  <a:txBody>
                    <a:bodyPr/>
                    <a:lstStyle/>
                    <a:p>
                      <a:pPr algn="ctr">
                        <a:lnSpc>
                          <a:spcPct val="115000"/>
                        </a:lnSpc>
                        <a:spcAft>
                          <a:spcPts val="1000"/>
                        </a:spcAft>
                      </a:pPr>
                      <a:r>
                        <a:rPr lang="en-GB" sz="1100" b="1">
                          <a:latin typeface="Arial"/>
                          <a:ea typeface="Calibri"/>
                          <a:cs typeface="Times New Roman"/>
                        </a:rPr>
                        <a:t>Who was Wolfgang Kapp?</a:t>
                      </a:r>
                      <a:endParaRPr lang="en-GB" sz="1000">
                        <a:latin typeface="Calibri"/>
                        <a:ea typeface="Calibri"/>
                        <a:cs typeface="Times New Roman"/>
                      </a:endParaRPr>
                    </a:p>
                  </a:txBody>
                  <a:tcPr marL="86095" marR="86095" marT="43047" marB="430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n-GB" sz="1000">
                        <a:latin typeface="Calibri"/>
                        <a:ea typeface="Calibri"/>
                        <a:cs typeface="Times New Roman"/>
                      </a:endParaRPr>
                    </a:p>
                  </a:txBody>
                  <a:tcPr marL="86095" marR="86095" marT="43047" marB="430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4147">
                <a:tc>
                  <a:txBody>
                    <a:bodyPr/>
                    <a:lstStyle/>
                    <a:p>
                      <a:pPr algn="ctr">
                        <a:lnSpc>
                          <a:spcPct val="115000"/>
                        </a:lnSpc>
                        <a:spcAft>
                          <a:spcPts val="1000"/>
                        </a:spcAft>
                      </a:pPr>
                      <a:r>
                        <a:rPr lang="en-GB" sz="1100" b="1">
                          <a:latin typeface="Arial"/>
                          <a:ea typeface="Calibri"/>
                          <a:cs typeface="Times New Roman"/>
                        </a:rPr>
                        <a:t>Why did he call a revolt?</a:t>
                      </a:r>
                      <a:endParaRPr lang="en-GB" sz="1000">
                        <a:latin typeface="Calibri"/>
                        <a:ea typeface="Calibri"/>
                        <a:cs typeface="Times New Roman"/>
                      </a:endParaRPr>
                    </a:p>
                  </a:txBody>
                  <a:tcPr marL="86095" marR="86095" marT="43047" marB="430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n-GB" sz="1000">
                        <a:latin typeface="Calibri"/>
                        <a:ea typeface="Calibri"/>
                        <a:cs typeface="Times New Roman"/>
                      </a:endParaRPr>
                    </a:p>
                  </a:txBody>
                  <a:tcPr marL="86095" marR="86095" marT="43047" marB="430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4147">
                <a:tc>
                  <a:txBody>
                    <a:bodyPr/>
                    <a:lstStyle/>
                    <a:p>
                      <a:pPr algn="ctr">
                        <a:lnSpc>
                          <a:spcPct val="115000"/>
                        </a:lnSpc>
                        <a:spcAft>
                          <a:spcPts val="1000"/>
                        </a:spcAft>
                      </a:pPr>
                      <a:r>
                        <a:rPr lang="en-GB" sz="1100" b="1">
                          <a:latin typeface="Arial"/>
                          <a:ea typeface="Calibri"/>
                          <a:cs typeface="Times New Roman"/>
                        </a:rPr>
                        <a:t>What was his plan?</a:t>
                      </a:r>
                      <a:endParaRPr lang="en-GB" sz="1000">
                        <a:latin typeface="Calibri"/>
                        <a:ea typeface="Calibri"/>
                        <a:cs typeface="Times New Roman"/>
                      </a:endParaRPr>
                    </a:p>
                  </a:txBody>
                  <a:tcPr marL="86095" marR="86095" marT="43047" marB="430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n-GB" sz="1000">
                        <a:latin typeface="Calibri"/>
                        <a:ea typeface="Calibri"/>
                        <a:cs typeface="Times New Roman"/>
                      </a:endParaRPr>
                    </a:p>
                  </a:txBody>
                  <a:tcPr marL="86095" marR="86095" marT="43047" marB="430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4147">
                <a:tc>
                  <a:txBody>
                    <a:bodyPr/>
                    <a:lstStyle/>
                    <a:p>
                      <a:pPr algn="ctr">
                        <a:lnSpc>
                          <a:spcPct val="115000"/>
                        </a:lnSpc>
                        <a:spcAft>
                          <a:spcPts val="1000"/>
                        </a:spcAft>
                      </a:pPr>
                      <a:r>
                        <a:rPr lang="en-GB" sz="1100" b="1">
                          <a:latin typeface="Arial"/>
                          <a:ea typeface="Calibri"/>
                          <a:cs typeface="Times New Roman"/>
                        </a:rPr>
                        <a:t>How was the revolt put down?</a:t>
                      </a:r>
                      <a:endParaRPr lang="en-GB" sz="1000">
                        <a:latin typeface="Calibri"/>
                        <a:ea typeface="Calibri"/>
                        <a:cs typeface="Times New Roman"/>
                      </a:endParaRPr>
                    </a:p>
                  </a:txBody>
                  <a:tcPr marL="86095" marR="86095" marT="43047" marB="430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n-GB" sz="1000" dirty="0">
                        <a:latin typeface="Calibri"/>
                        <a:ea typeface="Calibri"/>
                        <a:cs typeface="Times New Roman"/>
                      </a:endParaRPr>
                    </a:p>
                  </a:txBody>
                  <a:tcPr marL="86095" marR="86095" marT="43047" marB="430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TextBox 2"/>
          <p:cNvSpPr txBox="1"/>
          <p:nvPr/>
        </p:nvSpPr>
        <p:spPr>
          <a:xfrm>
            <a:off x="1259632" y="260648"/>
            <a:ext cx="5040560" cy="369332"/>
          </a:xfrm>
          <a:prstGeom prst="rect">
            <a:avLst/>
          </a:prstGeom>
          <a:noFill/>
        </p:spPr>
        <p:txBody>
          <a:bodyPr wrap="square" rtlCol="0">
            <a:spAutoFit/>
          </a:bodyPr>
          <a:lstStyle/>
          <a:p>
            <a:r>
              <a:rPr lang="en-GB" smtClean="0"/>
              <a:t>TASK</a:t>
            </a:r>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7355160" cy="1143000"/>
          </a:xfrm>
        </p:spPr>
        <p:txBody>
          <a:bodyPr>
            <a:noAutofit/>
          </a:bodyPr>
          <a:lstStyle/>
          <a:p>
            <a:r>
              <a:rPr lang="en-GB" altLang="en-US" sz="5400" b="1" dirty="0" smtClean="0"/>
              <a:t>Learning Outcomes</a:t>
            </a:r>
            <a:r>
              <a:rPr lang="en-GB" altLang="en-US" sz="5400" b="1" dirty="0" smtClean="0">
                <a:solidFill>
                  <a:srgbClr val="5B0091"/>
                </a:solidFill>
              </a:rPr>
              <a:t/>
            </a:r>
            <a:br>
              <a:rPr lang="en-GB" altLang="en-US" sz="5400" b="1" dirty="0" smtClean="0">
                <a:solidFill>
                  <a:srgbClr val="5B0091"/>
                </a:solidFill>
              </a:rPr>
            </a:br>
            <a:endParaRPr lang="en-GB" sz="5400" b="1" dirty="0"/>
          </a:p>
        </p:txBody>
      </p:sp>
      <p:sp>
        <p:nvSpPr>
          <p:cNvPr id="3" name="Content Placeholder 2"/>
          <p:cNvSpPr>
            <a:spLocks noGrp="1"/>
          </p:cNvSpPr>
          <p:nvPr>
            <p:ph idx="1"/>
          </p:nvPr>
        </p:nvSpPr>
        <p:spPr>
          <a:xfrm>
            <a:off x="467544" y="980728"/>
            <a:ext cx="8496944" cy="2880320"/>
          </a:xfrm>
        </p:spPr>
        <p:txBody>
          <a:bodyPr>
            <a:normAutofit lnSpcReduction="10000"/>
          </a:bodyPr>
          <a:lstStyle/>
          <a:p>
            <a:r>
              <a:rPr lang="en-GB" sz="4400" dirty="0" smtClean="0"/>
              <a:t>To investigate the  </a:t>
            </a:r>
            <a:r>
              <a:rPr lang="en-GB" sz="4400" dirty="0" err="1" smtClean="0"/>
              <a:t>Spartacist</a:t>
            </a:r>
            <a:r>
              <a:rPr lang="en-GB" sz="4400" dirty="0" smtClean="0"/>
              <a:t> and </a:t>
            </a:r>
            <a:r>
              <a:rPr lang="en-GB" sz="4400" dirty="0" err="1" smtClean="0"/>
              <a:t>Kapp</a:t>
            </a:r>
            <a:r>
              <a:rPr lang="en-GB" sz="4400" dirty="0" smtClean="0"/>
              <a:t> Putsches </a:t>
            </a:r>
          </a:p>
          <a:p>
            <a:r>
              <a:rPr lang="en-GB" sz="4400" dirty="0" smtClean="0"/>
              <a:t>To consider their </a:t>
            </a:r>
            <a:r>
              <a:rPr lang="en-GB" sz="4400" b="1" dirty="0" smtClean="0"/>
              <a:t>causes, events </a:t>
            </a:r>
            <a:r>
              <a:rPr lang="en-GB" sz="4400" dirty="0" smtClean="0"/>
              <a:t>and</a:t>
            </a:r>
            <a:r>
              <a:rPr lang="en-GB" sz="4400" b="1" dirty="0" smtClean="0"/>
              <a:t> consequences </a:t>
            </a:r>
          </a:p>
        </p:txBody>
      </p:sp>
      <p:sp>
        <p:nvSpPr>
          <p:cNvPr id="11266" name="AutoShape 2" descr="Image result for weimar republi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1268" name="AutoShape 4" descr="Image result for weimar republi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1270" name="AutoShape 6" descr="Image result for weimar republi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4340" name="Picture 4" descr="Image result for spartacist putsch"/>
          <p:cNvPicPr>
            <a:picLocks noChangeAspect="1" noChangeArrowheads="1"/>
          </p:cNvPicPr>
          <p:nvPr/>
        </p:nvPicPr>
        <p:blipFill>
          <a:blip r:embed="rId2" cstate="print"/>
          <a:srcRect/>
          <a:stretch>
            <a:fillRect/>
          </a:stretch>
        </p:blipFill>
        <p:spPr bwMode="auto">
          <a:xfrm>
            <a:off x="2411760" y="3501008"/>
            <a:ext cx="4320480" cy="3179604"/>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48680"/>
            <a:ext cx="8229600" cy="6120680"/>
          </a:xfrm>
        </p:spPr>
        <p:txBody>
          <a:bodyPr>
            <a:normAutofit lnSpcReduction="10000"/>
          </a:bodyPr>
          <a:lstStyle/>
          <a:p>
            <a:r>
              <a:rPr lang="en-GB" sz="4000" b="1" dirty="0" smtClean="0"/>
              <a:t>The Weimar was initially unpopular with many Germans because it:</a:t>
            </a:r>
          </a:p>
          <a:p>
            <a:r>
              <a:rPr lang="en-GB" sz="4000" dirty="0" smtClean="0"/>
              <a:t>Surrendered to the allies </a:t>
            </a:r>
          </a:p>
          <a:p>
            <a:r>
              <a:rPr lang="en-GB" sz="4000" dirty="0" smtClean="0"/>
              <a:t>Established a weak </a:t>
            </a:r>
            <a:r>
              <a:rPr lang="en-GB" sz="4000" b="1" dirty="0" smtClean="0"/>
              <a:t>constitution</a:t>
            </a:r>
          </a:p>
          <a:p>
            <a:r>
              <a:rPr lang="en-GB" sz="4000" dirty="0" smtClean="0"/>
              <a:t>Failed to end food shortages</a:t>
            </a:r>
          </a:p>
          <a:p>
            <a:r>
              <a:rPr lang="en-GB" sz="4000" dirty="0" smtClean="0"/>
              <a:t>The Weimar faced constant threats from the </a:t>
            </a:r>
            <a:r>
              <a:rPr lang="en-GB" sz="4000" b="1" dirty="0" smtClean="0"/>
              <a:t>left</a:t>
            </a:r>
            <a:r>
              <a:rPr lang="en-GB" sz="4000" dirty="0" smtClean="0"/>
              <a:t> and </a:t>
            </a:r>
            <a:r>
              <a:rPr lang="en-GB" sz="4000" b="1" dirty="0" smtClean="0"/>
              <a:t>right</a:t>
            </a:r>
            <a:r>
              <a:rPr lang="en-GB" sz="4000" dirty="0" smtClean="0"/>
              <a:t> and there were several uprisings across Germany that threatened the Governments existence.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6851104" cy="1143000"/>
          </a:xfrm>
        </p:spPr>
        <p:txBody>
          <a:bodyPr>
            <a:normAutofit fontScale="90000"/>
          </a:bodyPr>
          <a:lstStyle/>
          <a:p>
            <a:r>
              <a:rPr lang="en-GB" altLang="en-US" b="1" dirty="0" smtClean="0">
                <a:latin typeface="Arial" charset="0"/>
                <a:cs typeface="Arial" charset="0"/>
              </a:rPr>
              <a:t>The </a:t>
            </a:r>
            <a:r>
              <a:rPr lang="en-GB" altLang="en-US" b="1" dirty="0" err="1" smtClean="0">
                <a:latin typeface="Arial" charset="0"/>
                <a:cs typeface="Arial" charset="0"/>
              </a:rPr>
              <a:t>Spartacist</a:t>
            </a:r>
            <a:r>
              <a:rPr lang="en-GB" altLang="en-US" b="1" dirty="0" smtClean="0">
                <a:latin typeface="Arial" charset="0"/>
                <a:cs typeface="Arial" charset="0"/>
              </a:rPr>
              <a:t> Rising  </a:t>
            </a:r>
            <a:br>
              <a:rPr lang="en-GB" altLang="en-US" b="1" dirty="0" smtClean="0">
                <a:latin typeface="Arial" charset="0"/>
                <a:cs typeface="Arial" charset="0"/>
              </a:rPr>
            </a:br>
            <a:r>
              <a:rPr lang="en-GB" altLang="en-US" b="1" dirty="0" smtClean="0">
                <a:latin typeface="Arial" charset="0"/>
                <a:cs typeface="Arial" charset="0"/>
              </a:rPr>
              <a:t>January 1919</a:t>
            </a:r>
            <a:endParaRPr lang="en-GB" b="1" dirty="0"/>
          </a:p>
        </p:txBody>
      </p:sp>
      <p:sp>
        <p:nvSpPr>
          <p:cNvPr id="3" name="Content Placeholder 2"/>
          <p:cNvSpPr>
            <a:spLocks noGrp="1"/>
          </p:cNvSpPr>
          <p:nvPr>
            <p:ph idx="1"/>
          </p:nvPr>
        </p:nvSpPr>
        <p:spPr>
          <a:xfrm>
            <a:off x="179512" y="1556792"/>
            <a:ext cx="6336704" cy="2520280"/>
          </a:xfrm>
        </p:spPr>
        <p:txBody>
          <a:bodyPr>
            <a:normAutofit/>
          </a:bodyPr>
          <a:lstStyle/>
          <a:p>
            <a:pPr>
              <a:buNone/>
            </a:pPr>
            <a:r>
              <a:rPr lang="en-GB" sz="3600" dirty="0" smtClean="0"/>
              <a:t>During the war, several groups emerged from the German Social Democratic Party (SPD)</a:t>
            </a:r>
          </a:p>
          <a:p>
            <a:endParaRPr lang="en-GB" sz="3900" dirty="0" smtClean="0"/>
          </a:p>
          <a:p>
            <a:endParaRPr lang="en-GB" dirty="0"/>
          </a:p>
        </p:txBody>
      </p:sp>
      <p:pic>
        <p:nvPicPr>
          <p:cNvPr id="29698" name="Picture 2" descr="Image result for the spartacist league"/>
          <p:cNvPicPr>
            <a:picLocks noChangeAspect="1" noChangeArrowheads="1"/>
          </p:cNvPicPr>
          <p:nvPr/>
        </p:nvPicPr>
        <p:blipFill>
          <a:blip r:embed="rId2" cstate="print"/>
          <a:srcRect/>
          <a:stretch>
            <a:fillRect/>
          </a:stretch>
        </p:blipFill>
        <p:spPr bwMode="auto">
          <a:xfrm>
            <a:off x="6444207" y="116632"/>
            <a:ext cx="2554719" cy="3456384"/>
          </a:xfrm>
          <a:prstGeom prst="rect">
            <a:avLst/>
          </a:prstGeom>
          <a:noFill/>
        </p:spPr>
      </p:pic>
      <p:sp>
        <p:nvSpPr>
          <p:cNvPr id="5" name="TextBox 4"/>
          <p:cNvSpPr txBox="1"/>
          <p:nvPr/>
        </p:nvSpPr>
        <p:spPr>
          <a:xfrm>
            <a:off x="251520" y="3501008"/>
            <a:ext cx="8640960" cy="3693319"/>
          </a:xfrm>
          <a:prstGeom prst="rect">
            <a:avLst/>
          </a:prstGeom>
          <a:noFill/>
        </p:spPr>
        <p:txBody>
          <a:bodyPr wrap="square" rtlCol="0">
            <a:spAutoFit/>
          </a:bodyPr>
          <a:lstStyle/>
          <a:p>
            <a:r>
              <a:rPr lang="en-GB" sz="3600" dirty="0" smtClean="0"/>
              <a:t>The most radical was the </a:t>
            </a:r>
            <a:r>
              <a:rPr lang="en-GB" sz="3600" dirty="0" err="1" smtClean="0"/>
              <a:t>Spartacist</a:t>
            </a:r>
            <a:r>
              <a:rPr lang="en-GB" sz="3600" dirty="0" smtClean="0"/>
              <a:t> league, named after a famous Roman gladiator who led a revolt in ancient Rome. Their leaders were Karl Liebknecht and Rosa Luxemburg who wanted to create a state based on communist ideals.</a:t>
            </a:r>
          </a:p>
          <a:p>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548680"/>
            <a:ext cx="4320480" cy="1354162"/>
          </a:xfrm>
        </p:spPr>
        <p:txBody>
          <a:bodyPr>
            <a:normAutofit/>
          </a:bodyPr>
          <a:lstStyle/>
          <a:p>
            <a:r>
              <a:rPr lang="en-GB" dirty="0" smtClean="0"/>
              <a:t>Karl Liebknecht</a:t>
            </a:r>
            <a:endParaRPr lang="en-GB" dirty="0"/>
          </a:p>
        </p:txBody>
      </p:sp>
      <p:sp>
        <p:nvSpPr>
          <p:cNvPr id="4" name="Rounded Rectangle 3"/>
          <p:cNvSpPr/>
          <p:nvPr/>
        </p:nvSpPr>
        <p:spPr>
          <a:xfrm>
            <a:off x="250825" y="2780928"/>
            <a:ext cx="8208963" cy="3888432"/>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GB" sz="2400" dirty="0" smtClean="0">
                <a:solidFill>
                  <a:schemeClr val="tx1"/>
                </a:solidFill>
              </a:rPr>
              <a:t>Liebknecht became a communist while studying at the universities of Leipzig and Berlin. Liebknecht was very opposed to Germany fighting in WWI, though he was essentially a lone voice in Germany as few shared his belief. One who did was Rosa Luxemburg and they formed an underground organisation called the ‘Spartacus League’ which printed an illegal newspaper called the “Spartacus Letters”. They got the name Spartacus after the slave who lead a failed revolt against the mighty Roman Army.</a:t>
            </a:r>
            <a:endParaRPr lang="en-GB" sz="2400" b="1" dirty="0">
              <a:solidFill>
                <a:schemeClr val="tx1"/>
              </a:solidFill>
            </a:endParaRPr>
          </a:p>
        </p:txBody>
      </p:sp>
      <p:pic>
        <p:nvPicPr>
          <p:cNvPr id="38914" name="Picture 2" descr="Image result for Karl Liebknecht"/>
          <p:cNvPicPr>
            <a:picLocks noChangeAspect="1" noChangeArrowheads="1"/>
          </p:cNvPicPr>
          <p:nvPr/>
        </p:nvPicPr>
        <p:blipFill>
          <a:blip r:embed="rId2" cstate="print"/>
          <a:srcRect/>
          <a:stretch>
            <a:fillRect/>
          </a:stretch>
        </p:blipFill>
        <p:spPr bwMode="auto">
          <a:xfrm>
            <a:off x="6948264" y="188640"/>
            <a:ext cx="1791676" cy="251842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548680"/>
            <a:ext cx="4320480" cy="1354162"/>
          </a:xfrm>
        </p:spPr>
        <p:txBody>
          <a:bodyPr>
            <a:normAutofit fontScale="90000"/>
          </a:bodyPr>
          <a:lstStyle/>
          <a:p>
            <a:r>
              <a:rPr lang="en-GB" altLang="en-US" dirty="0" smtClean="0">
                <a:latin typeface="Arial" charset="0"/>
                <a:cs typeface="Arial" charset="0"/>
              </a:rPr>
              <a:t>Rosa Luxemburg</a:t>
            </a:r>
            <a:endParaRPr lang="en-GB" dirty="0"/>
          </a:p>
        </p:txBody>
      </p:sp>
      <p:sp>
        <p:nvSpPr>
          <p:cNvPr id="4" name="Rounded Rectangle 3"/>
          <p:cNvSpPr/>
          <p:nvPr/>
        </p:nvSpPr>
        <p:spPr>
          <a:xfrm>
            <a:off x="250825" y="3429000"/>
            <a:ext cx="8208963" cy="324036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GB" sz="2800" b="1" dirty="0" smtClean="0">
                <a:solidFill>
                  <a:schemeClr val="tx1"/>
                </a:solidFill>
              </a:rPr>
              <a:t>Rosa Luxemburg was a revolutionary who had fled form Poland.  She was a brilliant speaker and writer and was leading socialist in Germany and was known a Red Rosa.</a:t>
            </a:r>
          </a:p>
          <a:p>
            <a:r>
              <a:rPr lang="en-GB" sz="2800" b="1" dirty="0" smtClean="0">
                <a:solidFill>
                  <a:schemeClr val="tx1"/>
                </a:solidFill>
              </a:rPr>
              <a:t>She was imprisoned during WWI for spreading anti war propaganda and went Berlin once released to lead the </a:t>
            </a:r>
            <a:r>
              <a:rPr lang="en-GB" sz="2800" b="1" dirty="0" err="1" smtClean="0">
                <a:solidFill>
                  <a:schemeClr val="tx1"/>
                </a:solidFill>
              </a:rPr>
              <a:t>Spartacists</a:t>
            </a:r>
            <a:endParaRPr lang="en-GB" sz="2800" b="1" dirty="0">
              <a:solidFill>
                <a:schemeClr val="tx1"/>
              </a:solidFill>
            </a:endParaRPr>
          </a:p>
        </p:txBody>
      </p:sp>
      <p:pic>
        <p:nvPicPr>
          <p:cNvPr id="5" name="Picture 2" descr="Image result for rosa luxemburg"/>
          <p:cNvPicPr>
            <a:picLocks noGrp="1" noChangeAspect="1" noChangeArrowheads="1"/>
          </p:cNvPicPr>
          <p:nvPr>
            <p:ph idx="1"/>
          </p:nvPr>
        </p:nvPicPr>
        <p:blipFill>
          <a:blip r:embed="rId2" cstate="print"/>
          <a:srcRect/>
          <a:stretch>
            <a:fillRect/>
          </a:stretch>
        </p:blipFill>
        <p:spPr bwMode="auto">
          <a:xfrm>
            <a:off x="4644008" y="188640"/>
            <a:ext cx="4032447" cy="30243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ltLang="en-US" b="1" dirty="0" smtClean="0">
                <a:latin typeface="Arial" charset="0"/>
                <a:cs typeface="Arial" charset="0"/>
              </a:rPr>
              <a:t>The </a:t>
            </a:r>
            <a:r>
              <a:rPr lang="en-GB" altLang="en-US" b="1" dirty="0" err="1" smtClean="0">
                <a:latin typeface="Arial" charset="0"/>
                <a:cs typeface="Arial" charset="0"/>
              </a:rPr>
              <a:t>Spartacist</a:t>
            </a:r>
            <a:r>
              <a:rPr lang="en-GB" altLang="en-US" b="1" dirty="0" smtClean="0">
                <a:latin typeface="Arial" charset="0"/>
                <a:cs typeface="Arial" charset="0"/>
              </a:rPr>
              <a:t> Rising – January 1919</a:t>
            </a:r>
            <a:endParaRPr lang="en-GB" b="1" dirty="0"/>
          </a:p>
        </p:txBody>
      </p:sp>
      <p:sp>
        <p:nvSpPr>
          <p:cNvPr id="3" name="Content Placeholder 2"/>
          <p:cNvSpPr>
            <a:spLocks noGrp="1"/>
          </p:cNvSpPr>
          <p:nvPr>
            <p:ph idx="1"/>
          </p:nvPr>
        </p:nvSpPr>
        <p:spPr>
          <a:xfrm>
            <a:off x="457200" y="1600201"/>
            <a:ext cx="8229600" cy="3484984"/>
          </a:xfrm>
        </p:spPr>
        <p:txBody>
          <a:bodyPr>
            <a:normAutofit fontScale="92500" lnSpcReduction="20000"/>
          </a:bodyPr>
          <a:lstStyle/>
          <a:p>
            <a:r>
              <a:rPr lang="en-GB" dirty="0" smtClean="0"/>
              <a:t>In December 1918 the </a:t>
            </a:r>
            <a:r>
              <a:rPr lang="en-GB" dirty="0" err="1" smtClean="0"/>
              <a:t>Spartacists</a:t>
            </a:r>
            <a:r>
              <a:rPr lang="en-GB" dirty="0" smtClean="0"/>
              <a:t> demonstrations against the government led to clashes with the army and resulted in the deaths of 16 </a:t>
            </a:r>
            <a:r>
              <a:rPr lang="en-GB" dirty="0" err="1" smtClean="0"/>
              <a:t>Spartacists</a:t>
            </a:r>
            <a:r>
              <a:rPr lang="en-GB" dirty="0" smtClean="0"/>
              <a:t>.  </a:t>
            </a:r>
          </a:p>
          <a:p>
            <a:endParaRPr lang="en-GB" dirty="0" smtClean="0"/>
          </a:p>
          <a:p>
            <a:r>
              <a:rPr lang="en-GB" dirty="0" smtClean="0"/>
              <a:t>At the end of the month </a:t>
            </a:r>
          </a:p>
          <a:p>
            <a:pPr>
              <a:buNone/>
            </a:pPr>
            <a:r>
              <a:rPr lang="en-GB" dirty="0" smtClean="0"/>
              <a:t>    they formed the </a:t>
            </a:r>
            <a:r>
              <a:rPr lang="en-GB" dirty="0" smtClean="0">
                <a:solidFill>
                  <a:srgbClr val="FF0000"/>
                </a:solidFill>
              </a:rPr>
              <a:t>German </a:t>
            </a:r>
          </a:p>
          <a:p>
            <a:pPr>
              <a:buNone/>
            </a:pPr>
            <a:r>
              <a:rPr lang="en-GB" dirty="0" smtClean="0">
                <a:solidFill>
                  <a:srgbClr val="FF0000"/>
                </a:solidFill>
              </a:rPr>
              <a:t>    Communist Party KPD</a:t>
            </a:r>
          </a:p>
          <a:p>
            <a:endParaRPr lang="en-GB" dirty="0"/>
          </a:p>
        </p:txBody>
      </p:sp>
      <p:sp>
        <p:nvSpPr>
          <p:cNvPr id="4" name="Rectangle 3"/>
          <p:cNvSpPr/>
          <p:nvPr/>
        </p:nvSpPr>
        <p:spPr>
          <a:xfrm>
            <a:off x="2286000" y="2274838"/>
            <a:ext cx="4572000" cy="369332"/>
          </a:xfrm>
          <a:prstGeom prst="rect">
            <a:avLst/>
          </a:prstGeom>
        </p:spPr>
        <p:txBody>
          <a:bodyPr>
            <a:spAutoFit/>
          </a:bodyPr>
          <a:lstStyle/>
          <a:p>
            <a:endParaRPr lang="en-GB" dirty="0">
              <a:solidFill>
                <a:srgbClr val="FF0000"/>
              </a:solidFill>
            </a:endParaRPr>
          </a:p>
        </p:txBody>
      </p:sp>
      <p:pic>
        <p:nvPicPr>
          <p:cNvPr id="30722" name="Picture 2" descr="Image result for the spartacist uprisings"/>
          <p:cNvPicPr>
            <a:picLocks noChangeAspect="1" noChangeArrowheads="1"/>
          </p:cNvPicPr>
          <p:nvPr/>
        </p:nvPicPr>
        <p:blipFill>
          <a:blip r:embed="rId2" cstate="print"/>
          <a:srcRect/>
          <a:stretch>
            <a:fillRect/>
          </a:stretch>
        </p:blipFill>
        <p:spPr bwMode="auto">
          <a:xfrm>
            <a:off x="4860032" y="2996952"/>
            <a:ext cx="4176464" cy="3350139"/>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a:bodyPr>
          <a:lstStyle/>
          <a:p>
            <a:r>
              <a:rPr lang="en-GB" altLang="en-US" sz="3200" b="1" dirty="0" smtClean="0">
                <a:latin typeface="Arial" charset="0"/>
                <a:cs typeface="Arial" charset="0"/>
              </a:rPr>
              <a:t>The </a:t>
            </a:r>
            <a:r>
              <a:rPr lang="en-GB" altLang="en-US" sz="3200" b="1" dirty="0" err="1" smtClean="0">
                <a:latin typeface="Arial" charset="0"/>
                <a:cs typeface="Arial" charset="0"/>
              </a:rPr>
              <a:t>Spartacist</a:t>
            </a:r>
            <a:r>
              <a:rPr lang="en-GB" altLang="en-US" sz="3200" b="1" dirty="0" smtClean="0">
                <a:latin typeface="Arial" charset="0"/>
                <a:cs typeface="Arial" charset="0"/>
              </a:rPr>
              <a:t> Rising – January 1919</a:t>
            </a:r>
            <a:endParaRPr lang="en-GB" sz="3200" b="1" dirty="0"/>
          </a:p>
        </p:txBody>
      </p:sp>
      <p:sp>
        <p:nvSpPr>
          <p:cNvPr id="3" name="Content Placeholder 2"/>
          <p:cNvSpPr>
            <a:spLocks noGrp="1"/>
          </p:cNvSpPr>
          <p:nvPr>
            <p:ph idx="1"/>
          </p:nvPr>
        </p:nvSpPr>
        <p:spPr>
          <a:xfrm>
            <a:off x="539552" y="836712"/>
            <a:ext cx="8229600" cy="3600399"/>
          </a:xfrm>
        </p:spPr>
        <p:txBody>
          <a:bodyPr>
            <a:normAutofit lnSpcReduction="10000"/>
          </a:bodyPr>
          <a:lstStyle/>
          <a:p>
            <a:r>
              <a:rPr lang="en-GB" dirty="0" smtClean="0"/>
              <a:t>On the 6</a:t>
            </a:r>
            <a:r>
              <a:rPr lang="en-GB" baseline="30000" dirty="0" smtClean="0"/>
              <a:t>th</a:t>
            </a:r>
            <a:r>
              <a:rPr lang="en-GB" dirty="0" smtClean="0"/>
              <a:t> January the </a:t>
            </a:r>
            <a:r>
              <a:rPr lang="en-GB" dirty="0" err="1" smtClean="0"/>
              <a:t>Spartacists</a:t>
            </a:r>
            <a:r>
              <a:rPr lang="en-GB" dirty="0" smtClean="0"/>
              <a:t> began their attempt to overthrow Ebert and the Weimar Government to create a communist state.  </a:t>
            </a:r>
          </a:p>
          <a:p>
            <a:r>
              <a:rPr lang="en-GB" dirty="0" smtClean="0"/>
              <a:t>They captured the headquarters of the governments newspaper and telegraph bureau, but they did not capture any other buildings.</a:t>
            </a:r>
          </a:p>
          <a:p>
            <a:endParaRPr lang="en-GB" dirty="0" smtClean="0"/>
          </a:p>
        </p:txBody>
      </p:sp>
      <p:sp>
        <p:nvSpPr>
          <p:cNvPr id="4" name="Rectangle 3"/>
          <p:cNvSpPr/>
          <p:nvPr/>
        </p:nvSpPr>
        <p:spPr>
          <a:xfrm>
            <a:off x="2286000" y="2274838"/>
            <a:ext cx="4572000" cy="369332"/>
          </a:xfrm>
          <a:prstGeom prst="rect">
            <a:avLst/>
          </a:prstGeom>
        </p:spPr>
        <p:txBody>
          <a:bodyPr>
            <a:spAutoFit/>
          </a:bodyPr>
          <a:lstStyle/>
          <a:p>
            <a:endParaRPr lang="en-GB" dirty="0">
              <a:solidFill>
                <a:srgbClr val="FF0000"/>
              </a:solidFill>
            </a:endParaRPr>
          </a:p>
        </p:txBody>
      </p:sp>
      <p:pic>
        <p:nvPicPr>
          <p:cNvPr id="6" name="Picture 6" descr="Image result for The Spartacist Uprising – January 1919 barricades of paper"/>
          <p:cNvPicPr>
            <a:picLocks noChangeAspect="1" noChangeArrowheads="1"/>
          </p:cNvPicPr>
          <p:nvPr/>
        </p:nvPicPr>
        <p:blipFill>
          <a:blip r:embed="rId2" cstate="print"/>
          <a:srcRect/>
          <a:stretch>
            <a:fillRect/>
          </a:stretch>
        </p:blipFill>
        <p:spPr bwMode="auto">
          <a:xfrm>
            <a:off x="2987824" y="3645024"/>
            <a:ext cx="4392488" cy="2998366"/>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ltLang="en-US" b="1" dirty="0" smtClean="0">
                <a:latin typeface="Arial" charset="0"/>
                <a:cs typeface="Arial" charset="0"/>
              </a:rPr>
              <a:t>The </a:t>
            </a:r>
            <a:r>
              <a:rPr lang="en-GB" altLang="en-US" b="1" dirty="0" err="1" smtClean="0">
                <a:latin typeface="Arial" charset="0"/>
                <a:cs typeface="Arial" charset="0"/>
              </a:rPr>
              <a:t>Spartacist</a:t>
            </a:r>
            <a:r>
              <a:rPr lang="en-GB" altLang="en-US" b="1" dirty="0" smtClean="0">
                <a:latin typeface="Arial" charset="0"/>
                <a:cs typeface="Arial" charset="0"/>
              </a:rPr>
              <a:t> Rising – January 1919</a:t>
            </a:r>
            <a:endParaRPr lang="en-GB" b="1" dirty="0"/>
          </a:p>
        </p:txBody>
      </p:sp>
      <p:sp>
        <p:nvSpPr>
          <p:cNvPr id="3" name="Content Placeholder 2"/>
          <p:cNvSpPr>
            <a:spLocks noGrp="1"/>
          </p:cNvSpPr>
          <p:nvPr>
            <p:ph idx="1"/>
          </p:nvPr>
        </p:nvSpPr>
        <p:spPr>
          <a:xfrm>
            <a:off x="467544" y="1628800"/>
            <a:ext cx="8229600" cy="4853135"/>
          </a:xfrm>
        </p:spPr>
        <p:txBody>
          <a:bodyPr>
            <a:normAutofit/>
          </a:bodyPr>
          <a:lstStyle/>
          <a:p>
            <a:r>
              <a:rPr lang="en-GB" dirty="0" smtClean="0"/>
              <a:t>Ebert used the regular army and the Berlin </a:t>
            </a:r>
            <a:r>
              <a:rPr lang="en-GB" dirty="0" err="1" smtClean="0"/>
              <a:t>Freikorps</a:t>
            </a:r>
            <a:r>
              <a:rPr lang="en-GB" dirty="0" smtClean="0"/>
              <a:t> to put down the rebellion. </a:t>
            </a:r>
            <a:endParaRPr lang="en-GB" dirty="0"/>
          </a:p>
        </p:txBody>
      </p:sp>
      <p:sp>
        <p:nvSpPr>
          <p:cNvPr id="4" name="Rectangle 3"/>
          <p:cNvSpPr/>
          <p:nvPr/>
        </p:nvSpPr>
        <p:spPr>
          <a:xfrm>
            <a:off x="2286000" y="2274838"/>
            <a:ext cx="4572000" cy="369332"/>
          </a:xfrm>
          <a:prstGeom prst="rect">
            <a:avLst/>
          </a:prstGeom>
        </p:spPr>
        <p:txBody>
          <a:bodyPr>
            <a:spAutoFit/>
          </a:bodyPr>
          <a:lstStyle/>
          <a:p>
            <a:endParaRPr lang="en-GB" dirty="0">
              <a:solidFill>
                <a:srgbClr val="FF0000"/>
              </a:solidFill>
            </a:endParaRPr>
          </a:p>
        </p:txBody>
      </p:sp>
      <p:pic>
        <p:nvPicPr>
          <p:cNvPr id="32770" name="Picture 2" descr="Image result for the spartacist uprisings"/>
          <p:cNvPicPr>
            <a:picLocks noChangeAspect="1" noChangeArrowheads="1"/>
          </p:cNvPicPr>
          <p:nvPr/>
        </p:nvPicPr>
        <p:blipFill>
          <a:blip r:embed="rId2" cstate="print"/>
          <a:srcRect/>
          <a:stretch>
            <a:fillRect/>
          </a:stretch>
        </p:blipFill>
        <p:spPr bwMode="auto">
          <a:xfrm>
            <a:off x="1331640" y="2708920"/>
            <a:ext cx="6552728" cy="3895552"/>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TotalTime>
  <Words>557</Words>
  <Application>Microsoft Office PowerPoint</Application>
  <PresentationFormat>On-screen Show (4:3)</PresentationFormat>
  <Paragraphs>70</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Political Instability of the Weimar</vt:lpstr>
      <vt:lpstr>Learning Outcomes </vt:lpstr>
      <vt:lpstr>Slide 3</vt:lpstr>
      <vt:lpstr>The Spartacist Rising   January 1919</vt:lpstr>
      <vt:lpstr>Karl Liebknecht</vt:lpstr>
      <vt:lpstr>Rosa Luxemburg</vt:lpstr>
      <vt:lpstr>The Spartacist Rising – January 1919</vt:lpstr>
      <vt:lpstr>The Spartacist Rising – January 1919</vt:lpstr>
      <vt:lpstr>The Spartacist Rising – January 1919</vt:lpstr>
      <vt:lpstr>The Spartacist Rising – January 1919</vt:lpstr>
      <vt:lpstr>The Spartacist Rising – January 1919</vt:lpstr>
      <vt:lpstr>The Spartacist Rising – January 1919</vt:lpstr>
      <vt:lpstr>https://www.youtube.com/watch?v=zzOSf39wR_0 </vt:lpstr>
      <vt:lpstr>Slide 14</vt:lpstr>
      <vt:lpstr>The Kapp Putsch – 1920</vt:lpstr>
      <vt:lpstr>The Kapp Putsch – 1920</vt:lpstr>
      <vt:lpstr>The Kapp Putsch – 1920</vt:lpstr>
      <vt:lpstr>Slide 18</vt:lpstr>
    </vt:vector>
  </TitlesOfParts>
  <Company>Flintshire County Council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ict</dc:creator>
  <cp:lastModifiedBy>ict</cp:lastModifiedBy>
  <cp:revision>23</cp:revision>
  <dcterms:created xsi:type="dcterms:W3CDTF">2017-03-31T07:54:49Z</dcterms:created>
  <dcterms:modified xsi:type="dcterms:W3CDTF">2017-04-03T10:18:27Z</dcterms:modified>
</cp:coreProperties>
</file>