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0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8" r:id="rId16"/>
    <p:sldId id="285" r:id="rId17"/>
    <p:sldId id="286" r:id="rId18"/>
    <p:sldId id="287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60"/>
  </p:normalViewPr>
  <p:slideViewPr>
    <p:cSldViewPr>
      <p:cViewPr varScale="1">
        <p:scale>
          <a:sx n="102" d="100"/>
          <a:sy n="102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C9435-28DB-42B7-9EC4-5CC784899C9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D9D28-C0B2-43CD-841B-5D6FB48FB6E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D9D28-C0B2-43CD-841B-5D6FB48FB6E6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91BA-E8A8-4AF1-87DE-05D37D3864DA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6FE7-3A5C-463E-84EB-3628351D954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55160" cy="1143000"/>
          </a:xfrm>
        </p:spPr>
        <p:txBody>
          <a:bodyPr>
            <a:noAutofit/>
          </a:bodyPr>
          <a:lstStyle/>
          <a:p>
            <a:r>
              <a:rPr lang="en-GB" altLang="en-US" sz="5400" b="1" dirty="0" smtClean="0"/>
              <a:t>Learning Outcomes</a:t>
            </a:r>
            <a:r>
              <a:rPr lang="en-GB" altLang="en-US" sz="5400" b="1" dirty="0" smtClean="0">
                <a:solidFill>
                  <a:srgbClr val="5B0091"/>
                </a:solidFill>
              </a:rPr>
              <a:t/>
            </a:r>
            <a:br>
              <a:rPr lang="en-GB" altLang="en-US" sz="5400" b="1" dirty="0" smtClean="0">
                <a:solidFill>
                  <a:srgbClr val="5B0091"/>
                </a:solidFill>
              </a:rPr>
            </a:b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2880320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sz="4400" dirty="0" smtClean="0"/>
              <a:t>To investigate events surrounding the occupation of the Ruhr in 1923</a:t>
            </a:r>
          </a:p>
          <a:p>
            <a:pPr>
              <a:spcBef>
                <a:spcPct val="50000"/>
              </a:spcBef>
            </a:pPr>
            <a:r>
              <a:rPr lang="en-GB" altLang="en-US" sz="4400" dirty="0" smtClean="0"/>
              <a:t>To consider the impact of the occupation</a:t>
            </a:r>
            <a:endParaRPr lang="en-GB" altLang="en-US" sz="4400" dirty="0"/>
          </a:p>
        </p:txBody>
      </p:sp>
      <p:sp>
        <p:nvSpPr>
          <p:cNvPr id="11266" name="AutoShape 2" descr="Image result for weimar re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68" name="AutoShape 4" descr="Image result for weimar re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0" name="AutoShape 6" descr="Image result for weimar republ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Image result for invasion of ru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4550196" cy="30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u="sng" dirty="0" smtClean="0"/>
              <a:t>Response from the German Government</a:t>
            </a:r>
            <a:br>
              <a:rPr lang="en-GB" altLang="en-US" b="1" u="sng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48464" cy="352839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 Weimar government ordered the workers in the Ruhr to go on strike and it ordered all people in the Ruhr to passively resist the French and Belgium soldiers.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sz="2800" dirty="0" smtClean="0"/>
          </a:p>
          <a:p>
            <a:pPr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They were not to openly confront the French and Belgium soldiers, but they were not to help them in any way whatsoever.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This led to violence and over the next 8 months of the occupation, 132 people were killed and over 150,000 Ruhr Germans expelled from their homes.</a:t>
            </a:r>
          </a:p>
          <a:p>
            <a:endParaRPr lang="en-GB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2232397" cy="13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b="1" u="sng" dirty="0" smtClean="0"/>
              <a:t>Germany economy suffers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48464" cy="352839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 order for workers to go on a general strike may have been patriotic but it had disastrous consequences for Germany as a whole.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 Ruhr was Germany’s richest economic area and produced a great deal of wealth for the country as a whole. The huge </a:t>
            </a:r>
            <a:r>
              <a:rPr lang="en-US" altLang="en-US" sz="2800" dirty="0" err="1" smtClean="0"/>
              <a:t>Krupps</a:t>
            </a:r>
            <a:r>
              <a:rPr lang="en-US" altLang="en-US" sz="2800" dirty="0" smtClean="0"/>
              <a:t> steelworks was there.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By not producing any goods whatsoever, </a:t>
            </a:r>
            <a:br>
              <a:rPr lang="en-US" altLang="en-US" sz="2800" dirty="0" smtClean="0"/>
            </a:br>
            <a:r>
              <a:rPr lang="en-US" altLang="en-US" sz="2800" dirty="0" smtClean="0"/>
              <a:t>Germany’s economy started to suffer.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The striking workers had to be paid and the </a:t>
            </a:r>
            <a:br>
              <a:rPr lang="en-US" altLang="en-US" sz="2800" dirty="0" smtClean="0"/>
            </a:br>
            <a:r>
              <a:rPr lang="en-US" altLang="en-US" sz="2800" dirty="0" smtClean="0"/>
              <a:t>people expelled from their homes had to be</a:t>
            </a:r>
            <a:br>
              <a:rPr lang="en-US" altLang="en-US" sz="2800" dirty="0" smtClean="0"/>
            </a:br>
            <a:r>
              <a:rPr lang="en-US" altLang="en-US" sz="2800" dirty="0" smtClean="0"/>
              <a:t>looked after. </a:t>
            </a:r>
          </a:p>
          <a:p>
            <a:endParaRPr lang="en-GB" sz="2800" dirty="0"/>
          </a:p>
        </p:txBody>
      </p:sp>
      <p:pic>
        <p:nvPicPr>
          <p:cNvPr id="23554" name="Picture 2" descr="Image result for suffering economy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89040"/>
            <a:ext cx="194421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b="1" u="sng" dirty="0" smtClean="0"/>
              <a:t>Germany economy suffers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48464" cy="352839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To pay the striking workers and look after the homeless the government did the worst thing possible - it printed money to cover the cost.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This showed other countries that Germany did not have enough money to pay for her day-to-day needs.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 smtClean="0"/>
              <a:t>Whatever money which had been invested in Germany was removed by the foreign investors.</a:t>
            </a:r>
          </a:p>
          <a:p>
            <a:endParaRPr lang="en-GB" sz="2800" dirty="0"/>
          </a:p>
        </p:txBody>
      </p:sp>
      <p:pic>
        <p:nvPicPr>
          <p:cNvPr id="22530" name="Picture 2" descr="Image result for printing money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365104"/>
            <a:ext cx="3600400" cy="2395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b="1" u="sng" dirty="0" smtClean="0"/>
              <a:t>Hyperinflation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176464" cy="525658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altLang="en-US" sz="2800" dirty="0" smtClean="0"/>
              <a:t>This drop in confidence also caused a crisis in Weimar Germany  when prices started to rise to match inflation. </a:t>
            </a:r>
          </a:p>
          <a:p>
            <a:pPr>
              <a:buFontTx/>
              <a:buChar char="•"/>
            </a:pPr>
            <a:r>
              <a:rPr lang="en-US" altLang="en-US" sz="2800" dirty="0" smtClean="0"/>
              <a:t>Very quickly, things got out of control and what is known as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hyperinflation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set in. </a:t>
            </a:r>
          </a:p>
          <a:p>
            <a:pPr>
              <a:buFontTx/>
              <a:buChar char="•"/>
            </a:pPr>
            <a:endParaRPr lang="en-US" altLang="en-US" sz="1800" dirty="0" smtClean="0"/>
          </a:p>
        </p:txBody>
      </p:sp>
      <p:pic>
        <p:nvPicPr>
          <p:cNvPr id="26626" name="Picture 2" descr="Image result for hyperinflation germany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1823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b="1" u="sng" dirty="0" smtClean="0"/>
              <a:t>Hyperinflation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4392488" cy="6048672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en-US" sz="2800" dirty="0" smtClean="0"/>
          </a:p>
          <a:p>
            <a:pPr>
              <a:buFontTx/>
              <a:buChar char="•"/>
            </a:pPr>
            <a:r>
              <a:rPr lang="en-US" altLang="en-US" sz="2800" dirty="0" smtClean="0"/>
              <a:t>Prices went up quicker than people could spend their money.</a:t>
            </a:r>
          </a:p>
          <a:p>
            <a:r>
              <a:rPr lang="en-US" altLang="en-US" sz="2800" dirty="0" smtClean="0"/>
              <a:t>In 1922, a loaf of bread - 163 marks. </a:t>
            </a:r>
          </a:p>
          <a:p>
            <a:r>
              <a:rPr lang="en-US" altLang="en-US" sz="2800" dirty="0" smtClean="0"/>
              <a:t>By September 1923, this figure had reached 1,500,000 marks. </a:t>
            </a:r>
          </a:p>
          <a:p>
            <a:r>
              <a:rPr lang="en-US" altLang="en-US" sz="2800" dirty="0" smtClean="0"/>
              <a:t>At the peak of hyperinflation, November 1923,  a loaf of bread cost 200,000,000,000 marks.</a:t>
            </a:r>
          </a:p>
          <a:p>
            <a:endParaRPr lang="en-GB" sz="2800" dirty="0"/>
          </a:p>
        </p:txBody>
      </p:sp>
      <p:pic>
        <p:nvPicPr>
          <p:cNvPr id="25602" name="Picture 2" descr="Image result for hyperinflation germany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255674" cy="518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erman hyperinf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04813"/>
            <a:ext cx="4248150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GB" altLang="en-US" sz="3600" dirty="0" smtClean="0"/>
              <a:t>Look at both posters carefully.  Which poster do you think is British and which is German? Explain your choice.</a:t>
            </a:r>
            <a:br>
              <a:rPr lang="en-GB" altLang="en-US" sz="3600" dirty="0" smtClean="0"/>
            </a:br>
            <a:endParaRPr lang="en-GB" sz="36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2194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168352" cy="47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48680"/>
            <a:ext cx="4045371" cy="534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79512" y="1556792"/>
            <a:ext cx="14401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dirty="0"/>
              <a:t>What can we see in the background?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128" y="1844824"/>
            <a:ext cx="2808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/>
              <a:t>Which country does the figure portray?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80112" y="3717032"/>
            <a:ext cx="356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/>
              <a:t>What is she sitting on?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3068960"/>
            <a:ext cx="1008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dirty="0"/>
              <a:t>What is written behind the women?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614988" y="476672"/>
            <a:ext cx="3529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 dirty="0"/>
              <a:t>Here I am – Here I stay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6632"/>
            <a:ext cx="3728878" cy="55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407696" y="692696"/>
            <a:ext cx="2736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/>
              <a:t>Which country does the figure portray?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444208" y="2420888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400" smtClean="0"/>
              <a:t>What is she holding?</a:t>
            </a:r>
            <a:endParaRPr lang="en-GB" alt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47664" y="573325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 smtClean="0"/>
              <a:t>What type of buildings can you see?</a:t>
            </a:r>
          </a:p>
          <a:p>
            <a:r>
              <a:rPr lang="en-GB" altLang="en-US" sz="2400" dirty="0" smtClean="0"/>
              <a:t>How important were they to Germany after the war?</a:t>
            </a:r>
            <a:endParaRPr lang="en-GB" altLang="en-US" sz="2400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23528" y="3501008"/>
            <a:ext cx="2176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200" dirty="0"/>
              <a:t>What does the military helmet represent?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604448" cy="65253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9600" dirty="0" smtClean="0"/>
              <a:t>Study the source below and then answer the question which</a:t>
            </a:r>
          </a:p>
          <a:p>
            <a:pPr>
              <a:buNone/>
            </a:pPr>
            <a:r>
              <a:rPr lang="en-GB" sz="9600" dirty="0" smtClean="0"/>
              <a:t>follows. </a:t>
            </a:r>
          </a:p>
          <a:p>
            <a:pPr>
              <a:buNone/>
            </a:pPr>
            <a:r>
              <a:rPr lang="en-GB" sz="5900" b="1" dirty="0" smtClean="0"/>
              <a:t>Source B</a:t>
            </a:r>
            <a:endParaRPr lang="en-GB" sz="59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sz="8000" dirty="0" smtClean="0"/>
          </a:p>
          <a:p>
            <a:pPr>
              <a:buNone/>
            </a:pPr>
            <a:r>
              <a:rPr lang="en-GB" sz="8000" dirty="0" smtClean="0"/>
              <a:t>What was the purpose of Source B? [8] </a:t>
            </a:r>
          </a:p>
          <a:p>
            <a:pPr>
              <a:buNone/>
            </a:pPr>
            <a:r>
              <a:rPr lang="en-GB" sz="8000" dirty="0" smtClean="0"/>
              <a:t> </a:t>
            </a:r>
          </a:p>
          <a:p>
            <a:pPr>
              <a:buNone/>
            </a:pPr>
            <a:r>
              <a:rPr lang="en-GB" sz="8000" i="1" dirty="0" smtClean="0"/>
              <a:t>[Use details from Source B and your own knowledge and understanding of the</a:t>
            </a:r>
          </a:p>
          <a:p>
            <a:pPr>
              <a:buNone/>
            </a:pPr>
            <a:r>
              <a:rPr lang="en-GB" sz="8000" i="1" dirty="0" smtClean="0"/>
              <a:t>historical context to answer the question.] </a:t>
            </a:r>
            <a:endParaRPr lang="en-GB" sz="8000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3096344" cy="410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6136" y="162880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[A British cartoon from </a:t>
            </a:r>
            <a:r>
              <a:rPr lang="en-GB" i="1" dirty="0" smtClean="0"/>
              <a:t>Punch</a:t>
            </a:r>
            <a:r>
              <a:rPr lang="en-GB" dirty="0" smtClean="0"/>
              <a:t> 1923, the writing translates ‘Here I am – Here I stay’]                           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dirty="0" smtClean="0"/>
              <a:t>Events in the Ruhr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600" dirty="0" smtClean="0">
                <a:latin typeface="Arial" pitchFamily="34" charset="0"/>
                <a:cs typeface="Arial" pitchFamily="34" charset="0"/>
              </a:rPr>
              <a:t>The problems facing the Weimar Republic worsened in 1923 due to the French occupation of the Ruhr and effects of hyperinflation  </a:t>
            </a:r>
            <a:endParaRPr lang="en-GB" alt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invasion of ru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5400774" cy="309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4288"/>
            <a:ext cx="62769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nvasion of ru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804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Economic problems: the 1923 crisis</a:t>
            </a:r>
            <a:br>
              <a:rPr lang="en-GB" altLang="en-US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348498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/>
              <a:t>Germany were expected to pay reparations of £6,600 million at £100 million per year. 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/>
              <a:t>The Weimar claimed that it could not pay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The Allies did not believe that the Germans could not afford to pay - especially France where anger towards Germany still ran deep.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reparations treaty of versail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61048"/>
            <a:ext cx="5040560" cy="283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Economic problems: the 1923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The German government was accused of trying to get out of paying the reparations.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dirty="0" smtClean="0"/>
              <a:t>This was only four years after the end of the war, and Britain and France still did not trust Germany.</a:t>
            </a:r>
          </a:p>
        </p:txBody>
      </p:sp>
      <p:pic>
        <p:nvPicPr>
          <p:cNvPr id="4" name="Picture 2" descr="WHAT’S THE MESSAGE OF THIS CARTOON?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4248472" cy="318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Economic problems: the 1923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/>
              <a:t>The Weimar government began to print more money in order to pay France and Belgium as well as its own workers 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/>
              <a:t>The value of the currency started to drop rapidly</a:t>
            </a:r>
          </a:p>
          <a:p>
            <a:endParaRPr lang="en-GB" dirty="0"/>
          </a:p>
        </p:txBody>
      </p:sp>
      <p:pic>
        <p:nvPicPr>
          <p:cNvPr id="17412" name="Picture 4" descr="REPARATIONS&#10; Germany had to pay for the damages&#10;caused by the war&#10; 269 billion gold Reichmarks – paid through&#10;ongoing p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4320480" cy="324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Economic problems: the 1923 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/>
              <a:t>In 1921 Germany failed to make a reparation payment and so France sent troops into the Ruhr, Germany's main industrial area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/>
              <a:t>The Ruhr is sited in the Rhineland so there we no German troops to stop the invading troops.</a:t>
            </a:r>
          </a:p>
          <a:p>
            <a:endParaRPr lang="en-GB" dirty="0"/>
          </a:p>
        </p:txBody>
      </p:sp>
      <p:pic>
        <p:nvPicPr>
          <p:cNvPr id="19458" name="Picture 2" descr="Image result for french invasion of the ru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320480" cy="288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Invasion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90465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4000" dirty="0" smtClean="0"/>
              <a:t>A further occupation by French and Belgium troops took place in January 1923 when Germany failed again to pay reparations to both these countries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dirty="0" smtClean="0"/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40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4000" dirty="0" smtClean="0"/>
              <a:t>The French and Belgium troops took over the iron and steel factories, coal mines and railways. </a:t>
            </a:r>
          </a:p>
          <a:p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7432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:Lage des Ruhrgebi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8162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32856"/>
            <a:ext cx="18351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Invasion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73630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Those Germans who lived in the Ruhr and did not do as the French told them to were imprisoned. Food was taken</a:t>
            </a:r>
            <a:endParaRPr lang="en-GB" dirty="0"/>
          </a:p>
        </p:txBody>
      </p:sp>
      <p:pic>
        <p:nvPicPr>
          <p:cNvPr id="20482" name="Picture 2" descr="Image result for french invasion of the ru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6264696" cy="378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695</Words>
  <Application>Microsoft Office PowerPoint</Application>
  <PresentationFormat>On-screen Show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Learning Outcomes </vt:lpstr>
      <vt:lpstr>Events in the Ruhr</vt:lpstr>
      <vt:lpstr>Slide 3</vt:lpstr>
      <vt:lpstr>Economic problems: the 1923 crisis </vt:lpstr>
      <vt:lpstr>Economic problems: the 1923 crisis</vt:lpstr>
      <vt:lpstr>Economic problems: the 1923 crisis</vt:lpstr>
      <vt:lpstr>Economic problems: the 1923 crisis</vt:lpstr>
      <vt:lpstr>Invasion</vt:lpstr>
      <vt:lpstr>Invasion</vt:lpstr>
      <vt:lpstr>Response from the German Government </vt:lpstr>
      <vt:lpstr>Germany economy suffers</vt:lpstr>
      <vt:lpstr>Germany economy suffers</vt:lpstr>
      <vt:lpstr>Hyperinflation</vt:lpstr>
      <vt:lpstr>Hyperinflation</vt:lpstr>
      <vt:lpstr>Slide 15</vt:lpstr>
      <vt:lpstr>Look at both posters carefully.  Which poster do you think is British and which is German? Explain your choice. </vt:lpstr>
      <vt:lpstr>Slide 17</vt:lpstr>
      <vt:lpstr>Slide 18</vt:lpstr>
      <vt:lpstr>Slide 19</vt:lpstr>
      <vt:lpstr>Slide 20</vt:lpstr>
    </vt:vector>
  </TitlesOfParts>
  <Company>Flintshire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ict</cp:lastModifiedBy>
  <cp:revision>41</cp:revision>
  <dcterms:created xsi:type="dcterms:W3CDTF">2017-03-31T07:54:49Z</dcterms:created>
  <dcterms:modified xsi:type="dcterms:W3CDTF">2017-04-03T10:26:18Z</dcterms:modified>
</cp:coreProperties>
</file>