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152" y="10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4AC5B-B6C5-42FA-9E35-0EEFE66011CA}" type="datetimeFigureOut">
              <a:rPr lang="en-GB" smtClean="0"/>
              <a:pPr/>
              <a:t>01/02/2015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2C94D-C3C4-4AAA-AD4A-9C3DBFCEB4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221351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4AC5B-B6C5-42FA-9E35-0EEFE66011CA}" type="datetimeFigureOut">
              <a:rPr lang="en-GB" smtClean="0"/>
              <a:pPr/>
              <a:t>01/02/2015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2C94D-C3C4-4AAA-AD4A-9C3DBFCEB4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41846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4AC5B-B6C5-42FA-9E35-0EEFE66011CA}" type="datetimeFigureOut">
              <a:rPr lang="en-GB" smtClean="0"/>
              <a:pPr/>
              <a:t>01/02/2015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2C94D-C3C4-4AAA-AD4A-9C3DBFCEB4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53109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4AC5B-B6C5-42FA-9E35-0EEFE66011CA}" type="datetimeFigureOut">
              <a:rPr lang="en-GB" smtClean="0"/>
              <a:pPr/>
              <a:t>01/02/2015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2C94D-C3C4-4AAA-AD4A-9C3DBFCEB4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15222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4AC5B-B6C5-42FA-9E35-0EEFE66011CA}" type="datetimeFigureOut">
              <a:rPr lang="en-GB" smtClean="0"/>
              <a:pPr/>
              <a:t>01/02/2015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2C94D-C3C4-4AAA-AD4A-9C3DBFCEB4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25166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4AC5B-B6C5-42FA-9E35-0EEFE66011CA}" type="datetimeFigureOut">
              <a:rPr lang="en-GB" smtClean="0"/>
              <a:pPr/>
              <a:t>01/02/2015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2C94D-C3C4-4AAA-AD4A-9C3DBFCEB4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55054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4AC5B-B6C5-42FA-9E35-0EEFE66011CA}" type="datetimeFigureOut">
              <a:rPr lang="en-GB" smtClean="0"/>
              <a:pPr/>
              <a:t>01/02/2015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2C94D-C3C4-4AAA-AD4A-9C3DBFCEB4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94422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4AC5B-B6C5-42FA-9E35-0EEFE66011CA}" type="datetimeFigureOut">
              <a:rPr lang="en-GB" smtClean="0"/>
              <a:pPr/>
              <a:t>01/02/2015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2C94D-C3C4-4AAA-AD4A-9C3DBFCEB4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684871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4AC5B-B6C5-42FA-9E35-0EEFE66011CA}" type="datetimeFigureOut">
              <a:rPr lang="en-GB" smtClean="0"/>
              <a:pPr/>
              <a:t>01/02/2015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2C94D-C3C4-4AAA-AD4A-9C3DBFCEB4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02394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4AC5B-B6C5-42FA-9E35-0EEFE66011CA}" type="datetimeFigureOut">
              <a:rPr lang="en-GB" smtClean="0"/>
              <a:pPr/>
              <a:t>01/02/2015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2C94D-C3C4-4AAA-AD4A-9C3DBFCEB4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46557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4AC5B-B6C5-42FA-9E35-0EEFE66011CA}" type="datetimeFigureOut">
              <a:rPr lang="en-GB" smtClean="0"/>
              <a:pPr/>
              <a:t>01/02/2015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2C94D-C3C4-4AAA-AD4A-9C3DBFCEB4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069063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4AC5B-B6C5-42FA-9E35-0EEFE66011CA}" type="datetimeFigureOut">
              <a:rPr lang="en-GB" smtClean="0"/>
              <a:pPr/>
              <a:t>01/02/2015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2C94D-C3C4-4AAA-AD4A-9C3DBFCEB4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07363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21155327">
            <a:off x="2219301" y="134733"/>
            <a:ext cx="5153451" cy="6281596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 smtClean="0">
                <a:latin typeface="Candy Round BTN" panose="020F0604020102040306" pitchFamily="34" charset="0"/>
              </a:rPr>
              <a:t>Annwyl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gynghorydd</a:t>
            </a:r>
            <a:r>
              <a:rPr lang="en-GB" sz="1400" dirty="0" smtClean="0">
                <a:latin typeface="Candy Round BTN" panose="020F0604020102040306" pitchFamily="34" charset="0"/>
              </a:rPr>
              <a:t>,</a:t>
            </a:r>
          </a:p>
          <a:p>
            <a:r>
              <a:rPr lang="en-GB" sz="1400" dirty="0" smtClean="0">
                <a:latin typeface="Candy Round BTN" panose="020F0604020102040306" pitchFamily="34" charset="0"/>
              </a:rPr>
              <a:t>     </a:t>
            </a:r>
            <a:r>
              <a:rPr lang="en-GB" sz="1400" dirty="0" err="1" smtClean="0">
                <a:latin typeface="Candy Round BTN" panose="020F0604020102040306" pitchFamily="34" charset="0"/>
              </a:rPr>
              <a:t>Gofyn</a:t>
            </a:r>
            <a:r>
              <a:rPr lang="en-GB" sz="1400" dirty="0" smtClean="0">
                <a:latin typeface="Candy Round BTN" panose="020F0604020102040306" pitchFamily="34" charset="0"/>
              </a:rPr>
              <a:t> am </a:t>
            </a:r>
            <a:r>
              <a:rPr lang="en-GB" sz="1400" dirty="0" err="1" smtClean="0">
                <a:latin typeface="Candy Round BTN" panose="020F0604020102040306" pitchFamily="34" charset="0"/>
              </a:rPr>
              <a:t>gymorth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ydw</a:t>
            </a:r>
            <a:r>
              <a:rPr lang="en-GB" sz="1400" dirty="0" smtClean="0">
                <a:latin typeface="Candy Round BTN" panose="020F0604020102040306" pitchFamily="34" charset="0"/>
              </a:rPr>
              <a:t> i.  </a:t>
            </a:r>
            <a:r>
              <a:rPr lang="en-GB" sz="1400" dirty="0" err="1" smtClean="0">
                <a:latin typeface="Candy Round BTN" panose="020F0604020102040306" pitchFamily="34" charset="0"/>
              </a:rPr>
              <a:t>Fel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trethdalwr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cydwybodol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rydw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i’n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cyfrannu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fy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nhreth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cyngor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yn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brydlon</a:t>
            </a:r>
            <a:r>
              <a:rPr lang="en-GB" sz="1400" dirty="0" smtClean="0">
                <a:latin typeface="Candy Round BTN" panose="020F0604020102040306" pitchFamily="34" charset="0"/>
              </a:rPr>
              <a:t> ac felly </a:t>
            </a:r>
            <a:r>
              <a:rPr lang="en-GB" sz="1400" dirty="0" err="1" smtClean="0">
                <a:latin typeface="Candy Round BTN" panose="020F0604020102040306" pitchFamily="34" charset="0"/>
              </a:rPr>
              <a:t>dylwn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fod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yn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gallu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mwynhau’r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cyfleusterau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prin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sy’n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cael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eu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darparu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gan</a:t>
            </a:r>
            <a:r>
              <a:rPr lang="en-GB" sz="1400" dirty="0" smtClean="0">
                <a:latin typeface="Candy Round BTN" panose="020F0604020102040306" pitchFamily="34" charset="0"/>
              </a:rPr>
              <a:t> y </a:t>
            </a:r>
            <a:r>
              <a:rPr lang="en-GB" sz="1400" dirty="0" err="1" smtClean="0">
                <a:latin typeface="Candy Round BTN" panose="020F0604020102040306" pitchFamily="34" charset="0"/>
              </a:rPr>
              <a:t>cyngor</a:t>
            </a:r>
            <a:r>
              <a:rPr lang="en-GB" sz="1400" dirty="0" smtClean="0">
                <a:latin typeface="Candy Round BTN" panose="020F0604020102040306" pitchFamily="34" charset="0"/>
              </a:rPr>
              <a:t>.</a:t>
            </a:r>
          </a:p>
          <a:p>
            <a:r>
              <a:rPr lang="en-GB" sz="1400" dirty="0" smtClean="0">
                <a:latin typeface="Candy Round BTN" panose="020F0604020102040306" pitchFamily="34" charset="0"/>
              </a:rPr>
              <a:t>     </a:t>
            </a:r>
            <a:r>
              <a:rPr lang="en-GB" sz="1400" dirty="0" err="1" smtClean="0">
                <a:latin typeface="Candy Round BTN" panose="020F0604020102040306" pitchFamily="34" charset="0"/>
              </a:rPr>
              <a:t>Siom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o’r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mwyaf</a:t>
            </a:r>
            <a:r>
              <a:rPr lang="en-GB" sz="1400" dirty="0" smtClean="0">
                <a:latin typeface="Candy Round BTN" panose="020F0604020102040306" pitchFamily="34" charset="0"/>
              </a:rPr>
              <a:t>, felly, </a:t>
            </a:r>
            <a:r>
              <a:rPr lang="en-GB" sz="1400" dirty="0" err="1" smtClean="0">
                <a:latin typeface="Candy Round BTN" panose="020F0604020102040306" pitchFamily="34" charset="0"/>
              </a:rPr>
              <a:t>oedd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ymweliad</a:t>
            </a:r>
            <a:r>
              <a:rPr lang="en-GB" sz="1400" dirty="0" smtClean="0">
                <a:latin typeface="Candy Round BTN" panose="020F0604020102040306" pitchFamily="34" charset="0"/>
              </a:rPr>
              <a:t> â </a:t>
            </a:r>
            <a:r>
              <a:rPr lang="en-GB" sz="1400" dirty="0" err="1" smtClean="0">
                <a:latin typeface="Candy Round BTN" panose="020F0604020102040306" pitchFamily="34" charset="0"/>
              </a:rPr>
              <a:t>pharc</a:t>
            </a:r>
            <a:r>
              <a:rPr lang="en-GB" sz="1400" dirty="0" smtClean="0">
                <a:latin typeface="Candy Round BTN" panose="020F0604020102040306" pitchFamily="34" charset="0"/>
              </a:rPr>
              <a:t> y </a:t>
            </a:r>
            <a:r>
              <a:rPr lang="en-GB" sz="1400" dirty="0" err="1" smtClean="0">
                <a:latin typeface="Candy Round BTN" panose="020F0604020102040306" pitchFamily="34" charset="0"/>
              </a:rPr>
              <a:t>dref</a:t>
            </a:r>
            <a:r>
              <a:rPr lang="en-GB" sz="1400" dirty="0" smtClean="0">
                <a:latin typeface="Candy Round BTN" panose="020F0604020102040306" pitchFamily="34" charset="0"/>
              </a:rPr>
              <a:t> yr </a:t>
            </a:r>
            <a:r>
              <a:rPr lang="en-GB" sz="1400" dirty="0" err="1" smtClean="0">
                <a:latin typeface="Candy Round BTN" panose="020F0604020102040306" pitchFamily="34" charset="0"/>
              </a:rPr>
              <a:t>wythnos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smtClean="0">
                <a:latin typeface="Candy Round BTN" panose="020F0604020102040306" pitchFamily="34" charset="0"/>
              </a:rPr>
              <a:t>hon.  Does gen i </a:t>
            </a:r>
            <a:r>
              <a:rPr lang="en-GB" sz="1400" dirty="0" err="1" smtClean="0">
                <a:latin typeface="Candy Round BTN" panose="020F0604020102040306" pitchFamily="34" charset="0"/>
              </a:rPr>
              <a:t>ddim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gwrthwynebiad</a:t>
            </a:r>
            <a:r>
              <a:rPr lang="en-GB" sz="1400" dirty="0" smtClean="0">
                <a:latin typeface="Candy Round BTN" panose="020F0604020102040306" pitchFamily="34" charset="0"/>
              </a:rPr>
              <a:t> i </a:t>
            </a:r>
            <a:r>
              <a:rPr lang="en-GB" sz="1400" dirty="0" err="1" smtClean="0">
                <a:latin typeface="Candy Round BTN" panose="020F0604020102040306" pitchFamily="34" charset="0"/>
              </a:rPr>
              <a:t>berchnogion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cŵn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fynd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â’u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hanifeiliaid</a:t>
            </a:r>
            <a:r>
              <a:rPr lang="en-GB" sz="1400" dirty="0" smtClean="0">
                <a:latin typeface="Candy Round BTN" panose="020F0604020102040306" pitchFamily="34" charset="0"/>
              </a:rPr>
              <a:t> am </a:t>
            </a:r>
            <a:r>
              <a:rPr lang="en-GB" sz="1400" dirty="0" err="1" smtClean="0">
                <a:latin typeface="Candy Round BTN" panose="020F0604020102040306" pitchFamily="34" charset="0"/>
              </a:rPr>
              <a:t>dro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yma</a:t>
            </a:r>
            <a:r>
              <a:rPr lang="en-GB" sz="1400" dirty="0" smtClean="0">
                <a:latin typeface="Candy Round BTN" panose="020F0604020102040306" pitchFamily="34" charset="0"/>
              </a:rPr>
              <a:t>, </a:t>
            </a:r>
            <a:r>
              <a:rPr lang="en-GB" sz="1400" dirty="0" err="1" smtClean="0">
                <a:latin typeface="Candy Round BTN" panose="020F0604020102040306" pitchFamily="34" charset="0"/>
              </a:rPr>
              <a:t>ond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ddylai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hynny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ddim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amharu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ar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fwynhad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eraill</a:t>
            </a:r>
            <a:r>
              <a:rPr lang="en-GB" sz="1400" dirty="0" smtClean="0">
                <a:latin typeface="Candy Round BTN" panose="020F0604020102040306" pitchFamily="34" charset="0"/>
              </a:rPr>
              <a:t>.  Mae </a:t>
            </a:r>
            <a:r>
              <a:rPr lang="en-GB" sz="1400" dirty="0" err="1" smtClean="0">
                <a:latin typeface="Candy Round BTN" panose="020F0604020102040306" pitchFamily="34" charset="0"/>
              </a:rPr>
              <a:t>rhai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perchnogion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cŵn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u="sng" dirty="0" err="1" smtClean="0">
                <a:latin typeface="Candy Round BTN" panose="020F0604020102040306" pitchFamily="34" charset="0"/>
              </a:rPr>
              <a:t>diegwyddor</a:t>
            </a:r>
            <a:r>
              <a:rPr lang="en-GB" sz="1400" u="sng" dirty="0" smtClean="0">
                <a:latin typeface="Candy Round BTN" panose="020F0604020102040306" pitchFamily="34" charset="0"/>
              </a:rPr>
              <a:t> a </a:t>
            </a:r>
            <a:r>
              <a:rPr lang="en-GB" sz="1400" u="sng" dirty="0" err="1" smtClean="0">
                <a:latin typeface="Candy Round BTN" panose="020F0604020102040306" pitchFamily="34" charset="0"/>
              </a:rPr>
              <a:t>diofal</a:t>
            </a:r>
            <a:r>
              <a:rPr lang="en-GB" sz="1400" u="sng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yn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gadael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baw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eu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cŵn</a:t>
            </a:r>
            <a:r>
              <a:rPr lang="en-GB" sz="1400" dirty="0" smtClean="0">
                <a:latin typeface="Candy Round BTN" panose="020F0604020102040306" pitchFamily="34" charset="0"/>
              </a:rPr>
              <a:t> o </a:t>
            </a:r>
            <a:r>
              <a:rPr lang="en-GB" sz="1400" dirty="0" err="1" smtClean="0">
                <a:latin typeface="Candy Round BTN" panose="020F0604020102040306" pitchFamily="34" charset="0"/>
              </a:rPr>
              <a:t>gwmpas</a:t>
            </a:r>
            <a:r>
              <a:rPr lang="en-GB" sz="1400" dirty="0" smtClean="0">
                <a:latin typeface="Candy Round BTN" panose="020F0604020102040306" pitchFamily="34" charset="0"/>
              </a:rPr>
              <a:t> y </a:t>
            </a:r>
            <a:r>
              <a:rPr lang="en-GB" sz="1400" dirty="0" err="1" smtClean="0">
                <a:latin typeface="Candy Round BTN" panose="020F0604020102040306" pitchFamily="34" charset="0"/>
              </a:rPr>
              <a:t>parc</a:t>
            </a:r>
            <a:r>
              <a:rPr lang="en-GB" sz="1400" dirty="0" smtClean="0">
                <a:latin typeface="Candy Round BTN" panose="020F0604020102040306" pitchFamily="34" charset="0"/>
              </a:rPr>
              <a:t> i </a:t>
            </a:r>
            <a:r>
              <a:rPr lang="en-GB" sz="1400" dirty="0" err="1" smtClean="0">
                <a:latin typeface="Candy Round BTN" panose="020F0604020102040306" pitchFamily="34" charset="0"/>
              </a:rPr>
              <a:t>unrhyw</a:t>
            </a:r>
            <a:r>
              <a:rPr lang="en-GB" sz="1400" dirty="0" smtClean="0">
                <a:latin typeface="Candy Round BTN" panose="020F0604020102040306" pitchFamily="34" charset="0"/>
              </a:rPr>
              <a:t> un </a:t>
            </a:r>
            <a:r>
              <a:rPr lang="en-GB" sz="1400" dirty="0" err="1" smtClean="0">
                <a:latin typeface="Candy Round BTN" panose="020F0604020102040306" pitchFamily="34" charset="0"/>
              </a:rPr>
              <a:t>roi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ei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draed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ynddo</a:t>
            </a:r>
            <a:r>
              <a:rPr lang="en-GB" sz="1400" dirty="0" smtClean="0">
                <a:latin typeface="Candy Round BTN" panose="020F0604020102040306" pitchFamily="34" charset="0"/>
              </a:rPr>
              <a:t>.</a:t>
            </a:r>
          </a:p>
          <a:p>
            <a:r>
              <a:rPr lang="en-GB" sz="1400" dirty="0">
                <a:latin typeface="Candy Round BTN" panose="020F0604020102040306" pitchFamily="34" charset="0"/>
              </a:rPr>
              <a:t> </a:t>
            </a:r>
            <a:r>
              <a:rPr lang="en-GB" sz="1400" dirty="0" smtClean="0">
                <a:latin typeface="Candy Round BTN" panose="020F0604020102040306" pitchFamily="34" charset="0"/>
              </a:rPr>
              <a:t>    Mae </a:t>
            </a:r>
            <a:r>
              <a:rPr lang="en-GB" sz="1400" dirty="0" err="1" smtClean="0">
                <a:latin typeface="Candy Round BTN" panose="020F0604020102040306" pitchFamily="34" charset="0"/>
              </a:rPr>
              <a:t>ysgarthion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cŵn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yn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cario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heintiau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fel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tocsacoriasis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sy’n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gallu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achosi</a:t>
            </a:r>
            <a:r>
              <a:rPr lang="en-GB" sz="1400" dirty="0" smtClean="0">
                <a:latin typeface="Candy Round BTN" panose="020F0604020102040306" pitchFamily="34" charset="0"/>
              </a:rPr>
              <a:t> i </a:t>
            </a:r>
            <a:r>
              <a:rPr lang="en-GB" sz="1400" dirty="0" err="1" smtClean="0">
                <a:latin typeface="Candy Round BTN" panose="020F0604020102040306" pitchFamily="34" charset="0"/>
              </a:rPr>
              <a:t>bobl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golli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eu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golwg</a:t>
            </a:r>
            <a:r>
              <a:rPr lang="en-GB" sz="1400" dirty="0" smtClean="0">
                <a:latin typeface="Candy Round BTN" panose="020F0604020102040306" pitchFamily="34" charset="0"/>
              </a:rPr>
              <a:t>.  Mae </a:t>
            </a:r>
            <a:r>
              <a:rPr lang="en-GB" sz="1400" dirty="0" err="1" smtClean="0">
                <a:latin typeface="Candy Round BTN" panose="020F0604020102040306" pitchFamily="34" charset="0"/>
              </a:rPr>
              <a:t>mwy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na</a:t>
            </a:r>
            <a:r>
              <a:rPr lang="en-GB" sz="1400" dirty="0" smtClean="0">
                <a:latin typeface="Candy Round BTN" panose="020F0604020102040306" pitchFamily="34" charset="0"/>
              </a:rPr>
              <a:t> 500,000 o </a:t>
            </a:r>
            <a:r>
              <a:rPr lang="en-GB" sz="1400" dirty="0" err="1" smtClean="0">
                <a:latin typeface="Candy Round BTN" panose="020F0604020102040306" pitchFamily="34" charset="0"/>
              </a:rPr>
              <a:t>gŵn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yng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Nghymru</a:t>
            </a:r>
            <a:r>
              <a:rPr lang="en-GB" sz="1400" dirty="0" smtClean="0">
                <a:latin typeface="Candy Round BTN" panose="020F0604020102040306" pitchFamily="34" charset="0"/>
              </a:rPr>
              <a:t>, ac </a:t>
            </a:r>
            <a:r>
              <a:rPr lang="en-GB" sz="1400" dirty="0" err="1" smtClean="0">
                <a:latin typeface="Candy Round BTN" panose="020F0604020102040306" pitchFamily="34" charset="0"/>
              </a:rPr>
              <a:t>maent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yn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cynhyrchu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mwy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na</a:t>
            </a:r>
            <a:r>
              <a:rPr lang="en-GB" sz="1400" dirty="0" smtClean="0">
                <a:latin typeface="Candy Round BTN" panose="020F0604020102040306" pitchFamily="34" charset="0"/>
              </a:rPr>
              <a:t> 80 </a:t>
            </a:r>
            <a:r>
              <a:rPr lang="en-GB" sz="1400" dirty="0" err="1" smtClean="0">
                <a:latin typeface="Candy Round BTN" panose="020F0604020102040306" pitchFamily="34" charset="0"/>
              </a:rPr>
              <a:t>tunnell</a:t>
            </a:r>
            <a:r>
              <a:rPr lang="en-GB" sz="1400" dirty="0" smtClean="0">
                <a:latin typeface="Candy Round BTN" panose="020F0604020102040306" pitchFamily="34" charset="0"/>
              </a:rPr>
              <a:t> o </a:t>
            </a:r>
            <a:r>
              <a:rPr lang="en-GB" sz="1400" dirty="0" err="1" smtClean="0">
                <a:latin typeface="Candy Round BTN" panose="020F0604020102040306" pitchFamily="34" charset="0"/>
              </a:rPr>
              <a:t>ysgarthion</a:t>
            </a:r>
            <a:r>
              <a:rPr lang="en-GB" sz="1400" dirty="0" smtClean="0">
                <a:latin typeface="Candy Round BTN" panose="020F0604020102040306" pitchFamily="34" charset="0"/>
              </a:rPr>
              <a:t>.  </a:t>
            </a:r>
            <a:r>
              <a:rPr lang="en-GB" sz="1400" dirty="0" err="1" smtClean="0">
                <a:latin typeface="Candy Round BTN" panose="020F0604020102040306" pitchFamily="34" charset="0"/>
              </a:rPr>
              <a:t>Os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yw’r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baw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yn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cael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ei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adael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ar</a:t>
            </a:r>
            <a:r>
              <a:rPr lang="en-GB" sz="1400" dirty="0" smtClean="0">
                <a:latin typeface="Candy Round BTN" panose="020F0604020102040306" pitchFamily="34" charset="0"/>
              </a:rPr>
              <a:t> y </a:t>
            </a:r>
            <a:r>
              <a:rPr lang="en-GB" sz="1400" dirty="0" err="1" smtClean="0">
                <a:latin typeface="Candy Round BTN" panose="020F0604020102040306" pitchFamily="34" charset="0"/>
              </a:rPr>
              <a:t>llawr</a:t>
            </a:r>
            <a:r>
              <a:rPr lang="en-GB" sz="1400" dirty="0" smtClean="0">
                <a:latin typeface="Candy Round BTN" panose="020F0604020102040306" pitchFamily="34" charset="0"/>
              </a:rPr>
              <a:t> ac </a:t>
            </a:r>
            <a:r>
              <a:rPr lang="en-GB" sz="1400" dirty="0" err="1" smtClean="0">
                <a:latin typeface="Candy Round BTN" panose="020F0604020102040306" pitchFamily="34" charset="0"/>
              </a:rPr>
              <a:t>yn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cael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ei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sathru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mae’n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cyrraedd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swyddfeydd</a:t>
            </a:r>
            <a:r>
              <a:rPr lang="en-GB" sz="1400" dirty="0" smtClean="0">
                <a:latin typeface="Candy Round BTN" panose="020F0604020102040306" pitchFamily="34" charset="0"/>
              </a:rPr>
              <a:t>, </a:t>
            </a:r>
            <a:r>
              <a:rPr lang="en-GB" sz="1400" dirty="0" err="1" smtClean="0">
                <a:latin typeface="Candy Round BTN" panose="020F0604020102040306" pitchFamily="34" charset="0"/>
              </a:rPr>
              <a:t>siopau</a:t>
            </a:r>
            <a:r>
              <a:rPr lang="en-GB" sz="1400" dirty="0" smtClean="0">
                <a:latin typeface="Candy Round BTN" panose="020F0604020102040306" pitchFamily="34" charset="0"/>
              </a:rPr>
              <a:t> a </a:t>
            </a:r>
            <a:r>
              <a:rPr lang="en-GB" sz="1400" dirty="0" err="1" smtClean="0">
                <a:latin typeface="Candy Round BTN" panose="020F0604020102040306" pitchFamily="34" charset="0"/>
              </a:rPr>
              <a:t>thai</a:t>
            </a:r>
            <a:r>
              <a:rPr lang="en-GB" sz="1400" dirty="0" smtClean="0">
                <a:latin typeface="Candy Round BTN" panose="020F0604020102040306" pitchFamily="34" charset="0"/>
              </a:rPr>
              <a:t> ac </a:t>
            </a:r>
            <a:r>
              <a:rPr lang="en-GB" sz="1400" dirty="0" err="1" smtClean="0">
                <a:latin typeface="Candy Round BTN" panose="020F0604020102040306" pitchFamily="34" charset="0"/>
              </a:rPr>
              <a:t>yn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gwasgaru’r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perygl</a:t>
            </a:r>
            <a:r>
              <a:rPr lang="en-GB" sz="1400" dirty="0" smtClean="0">
                <a:latin typeface="Candy Round BTN" panose="020F0604020102040306" pitchFamily="34" charset="0"/>
              </a:rPr>
              <a:t>.  </a:t>
            </a:r>
            <a:r>
              <a:rPr lang="en-GB" sz="1400" dirty="0" err="1" smtClean="0">
                <a:latin typeface="Candy Round BTN" panose="020F0604020102040306" pitchFamily="34" charset="0"/>
              </a:rPr>
              <a:t>Os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yw’n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cael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ei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roi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yn</a:t>
            </a:r>
            <a:r>
              <a:rPr lang="en-GB" sz="1400" dirty="0" smtClean="0">
                <a:latin typeface="Candy Round BTN" panose="020F0604020102040306" pitchFamily="34" charset="0"/>
              </a:rPr>
              <a:t> y </a:t>
            </a:r>
            <a:r>
              <a:rPr lang="en-GB" sz="1400" dirty="0" err="1" smtClean="0">
                <a:latin typeface="Candy Round BTN" panose="020F0604020102040306" pitchFamily="34" charset="0"/>
              </a:rPr>
              <a:t>geg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mae’r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parasit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sydd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ynddo’n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medru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peri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salwch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difrifol</a:t>
            </a:r>
            <a:r>
              <a:rPr lang="en-GB" sz="1400" dirty="0" smtClean="0">
                <a:latin typeface="Candy Round BTN" panose="020F0604020102040306" pitchFamily="34" charset="0"/>
              </a:rPr>
              <a:t>.  Mae plant </a:t>
            </a:r>
            <a:r>
              <a:rPr lang="en-GB" sz="1400" dirty="0" err="1" smtClean="0">
                <a:latin typeface="Candy Round BTN" panose="020F0604020102040306" pitchFamily="34" charset="0"/>
              </a:rPr>
              <a:t>yn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chwarae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yn</a:t>
            </a:r>
            <a:r>
              <a:rPr lang="en-GB" sz="1400" dirty="0" smtClean="0">
                <a:latin typeface="Candy Round BTN" panose="020F0604020102040306" pitchFamily="34" charset="0"/>
              </a:rPr>
              <a:t> y </a:t>
            </a:r>
            <a:r>
              <a:rPr lang="en-GB" sz="1400" dirty="0" err="1" smtClean="0">
                <a:latin typeface="Candy Round BTN" panose="020F0604020102040306" pitchFamily="34" charset="0"/>
              </a:rPr>
              <a:t>parc</a:t>
            </a:r>
            <a:r>
              <a:rPr lang="en-GB" sz="1400" dirty="0" smtClean="0">
                <a:latin typeface="Candy Round BTN" panose="020F0604020102040306" pitchFamily="34" charset="0"/>
              </a:rPr>
              <a:t>.  </a:t>
            </a:r>
            <a:r>
              <a:rPr lang="en-GB" sz="1400" dirty="0" err="1" smtClean="0">
                <a:latin typeface="Candy Round BTN" panose="020F0604020102040306" pitchFamily="34" charset="0"/>
              </a:rPr>
              <a:t>Dydy</a:t>
            </a:r>
            <a:r>
              <a:rPr lang="en-GB" sz="1400" dirty="0" smtClean="0">
                <a:latin typeface="Candy Round BTN" panose="020F0604020102040306" pitchFamily="34" charset="0"/>
              </a:rPr>
              <a:t> hi </a:t>
            </a:r>
            <a:r>
              <a:rPr lang="en-GB" sz="1400" dirty="0" err="1" smtClean="0">
                <a:latin typeface="Candy Round BTN" panose="020F0604020102040306" pitchFamily="34" charset="0"/>
              </a:rPr>
              <a:t>ddim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yn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deg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iddynt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gael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eu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peryglu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fel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hyn</a:t>
            </a:r>
            <a:r>
              <a:rPr lang="en-GB" sz="1400" dirty="0" smtClean="0">
                <a:latin typeface="Candy Round BTN" panose="020F0604020102040306" pitchFamily="34" charset="0"/>
              </a:rPr>
              <a:t>.  </a:t>
            </a:r>
            <a:r>
              <a:rPr lang="en-GB" sz="1400" dirty="0" err="1" smtClean="0">
                <a:latin typeface="Candy Round BTN" panose="020F0604020102040306" pitchFamily="34" charset="0"/>
              </a:rPr>
              <a:t>Mae’n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debyg</a:t>
            </a:r>
            <a:r>
              <a:rPr lang="en-GB" sz="1400" dirty="0" smtClean="0">
                <a:latin typeface="Candy Round BTN" panose="020F0604020102040306" pitchFamily="34" charset="0"/>
              </a:rPr>
              <a:t> bod </a:t>
            </a:r>
            <a:r>
              <a:rPr lang="en-GB" sz="1400" dirty="0" err="1" smtClean="0">
                <a:latin typeface="Candy Round BTN" panose="020F0604020102040306" pitchFamily="34" charset="0"/>
              </a:rPr>
              <a:t>mwy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na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hanner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yr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achosion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difrifol</a:t>
            </a:r>
            <a:r>
              <a:rPr lang="en-GB" sz="1400" dirty="0" smtClean="0">
                <a:latin typeface="Candy Round BTN" panose="020F0604020102040306" pitchFamily="34" charset="0"/>
              </a:rPr>
              <a:t> o </a:t>
            </a:r>
            <a:r>
              <a:rPr lang="en-GB" sz="1400" dirty="0" err="1" smtClean="0">
                <a:latin typeface="Candy Round BTN" panose="020F0604020102040306" pitchFamily="34" charset="0"/>
              </a:rPr>
              <a:t>tocsicariasis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yn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digwydd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mewn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teuluoedd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nad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ydynt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wedi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cadw</a:t>
            </a:r>
            <a:r>
              <a:rPr lang="en-GB" sz="1400" dirty="0" smtClean="0">
                <a:latin typeface="Candy Round BTN" panose="020F0604020102040306" pitchFamily="34" charset="0"/>
              </a:rPr>
              <a:t> ci </a:t>
            </a:r>
            <a:r>
              <a:rPr lang="en-GB" sz="1400" dirty="0" err="1" smtClean="0">
                <a:latin typeface="Candy Round BTN" panose="020F0604020102040306" pitchFamily="34" charset="0"/>
              </a:rPr>
              <a:t>erioed</a:t>
            </a:r>
            <a:r>
              <a:rPr lang="en-GB" sz="1400" dirty="0" smtClean="0">
                <a:latin typeface="Candy Round BTN" panose="020F0604020102040306" pitchFamily="34" charset="0"/>
              </a:rPr>
              <a:t>!</a:t>
            </a:r>
          </a:p>
          <a:p>
            <a:r>
              <a:rPr lang="en-GB" sz="1400" dirty="0">
                <a:latin typeface="Candy Round BTN" panose="020F0604020102040306" pitchFamily="34" charset="0"/>
              </a:rPr>
              <a:t> </a:t>
            </a:r>
            <a:r>
              <a:rPr lang="en-GB" sz="1400" dirty="0" smtClean="0">
                <a:latin typeface="Candy Round BTN" panose="020F0604020102040306" pitchFamily="34" charset="0"/>
              </a:rPr>
              <a:t>    </a:t>
            </a:r>
            <a:r>
              <a:rPr lang="en-GB" sz="1400" dirty="0" err="1" smtClean="0">
                <a:latin typeface="Candy Round BTN" panose="020F0604020102040306" pitchFamily="34" charset="0"/>
              </a:rPr>
              <a:t>Gellir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dirwyo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perchnogion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cŵn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hyd</a:t>
            </a:r>
            <a:r>
              <a:rPr lang="en-GB" sz="1400" dirty="0" smtClean="0">
                <a:latin typeface="Candy Round BTN" panose="020F0604020102040306" pitchFamily="34" charset="0"/>
              </a:rPr>
              <a:t> at £1,000 am </a:t>
            </a:r>
            <a:r>
              <a:rPr lang="en-GB" sz="1400" dirty="0" err="1" smtClean="0">
                <a:latin typeface="Candy Round BTN" panose="020F0604020102040306" pitchFamily="34" charset="0"/>
              </a:rPr>
              <a:t>adael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carthion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eu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cŵn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ar</a:t>
            </a:r>
            <a:r>
              <a:rPr lang="en-GB" sz="1400" dirty="0" smtClean="0">
                <a:latin typeface="Candy Round BTN" panose="020F0604020102040306" pitchFamily="34" charset="0"/>
              </a:rPr>
              <a:t> y </a:t>
            </a:r>
            <a:r>
              <a:rPr lang="en-GB" sz="1400" dirty="0" err="1" smtClean="0">
                <a:latin typeface="Candy Round BTN" panose="020F0604020102040306" pitchFamily="34" charset="0"/>
              </a:rPr>
              <a:t>llawr</a:t>
            </a:r>
            <a:r>
              <a:rPr lang="en-GB" sz="1400" dirty="0" smtClean="0">
                <a:latin typeface="Candy Round BTN" panose="020F0604020102040306" pitchFamily="34" charset="0"/>
              </a:rPr>
              <a:t>.  </a:t>
            </a:r>
            <a:r>
              <a:rPr lang="en-GB" sz="1400" dirty="0" err="1" smtClean="0">
                <a:latin typeface="Candy Round BTN" panose="020F0604020102040306" pitchFamily="34" charset="0"/>
              </a:rPr>
              <a:t>Wn</a:t>
            </a:r>
            <a:r>
              <a:rPr lang="en-GB" sz="1400" dirty="0" smtClean="0">
                <a:latin typeface="Candy Round BTN" panose="020F0604020102040306" pitchFamily="34" charset="0"/>
              </a:rPr>
              <a:t> i </a:t>
            </a:r>
            <a:r>
              <a:rPr lang="en-GB" sz="1400" dirty="0" err="1" smtClean="0">
                <a:latin typeface="Candy Round BTN" panose="020F0604020102040306" pitchFamily="34" charset="0"/>
              </a:rPr>
              <a:t>ddim</a:t>
            </a:r>
            <a:r>
              <a:rPr lang="en-GB" sz="1400" dirty="0" smtClean="0">
                <a:latin typeface="Candy Round BTN" panose="020F0604020102040306" pitchFamily="34" charset="0"/>
              </a:rPr>
              <a:t> am neb </a:t>
            </a:r>
            <a:r>
              <a:rPr lang="en-GB" sz="1400" dirty="0" err="1" smtClean="0">
                <a:latin typeface="Candy Round BTN" panose="020F0604020102040306" pitchFamily="34" charset="0"/>
              </a:rPr>
              <a:t>sydd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wedi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cael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ei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gosbi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erioed</a:t>
            </a:r>
            <a:r>
              <a:rPr lang="en-GB" sz="1400" dirty="0" smtClean="0">
                <a:latin typeface="Candy Round BTN" panose="020F0604020102040306" pitchFamily="34" charset="0"/>
              </a:rPr>
              <a:t>!  </a:t>
            </a:r>
            <a:r>
              <a:rPr lang="en-GB" sz="1400" dirty="0" err="1" smtClean="0">
                <a:latin typeface="Candy Round BTN" panose="020F0604020102040306" pitchFamily="34" charset="0"/>
              </a:rPr>
              <a:t>Mae’n</a:t>
            </a:r>
            <a:r>
              <a:rPr lang="en-GB" sz="1400" dirty="0" smtClean="0">
                <a:latin typeface="Candy Round BTN" panose="020F0604020102040306" pitchFamily="34" charset="0"/>
              </a:rPr>
              <a:t> hen </a:t>
            </a:r>
            <a:r>
              <a:rPr lang="en-GB" sz="1400" dirty="0" err="1" smtClean="0">
                <a:latin typeface="Candy Round BTN" panose="020F0604020102040306" pitchFamily="34" charset="0"/>
              </a:rPr>
              <a:t>bryd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i’r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cyngor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weithredu’r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bygythiadau</a:t>
            </a:r>
            <a:r>
              <a:rPr lang="en-GB" sz="1400" dirty="0" smtClean="0">
                <a:latin typeface="Candy Round BTN" panose="020F0604020102040306" pitchFamily="34" charset="0"/>
              </a:rPr>
              <a:t> a </a:t>
            </a:r>
            <a:r>
              <a:rPr lang="en-GB" sz="1400" dirty="0" err="1" smtClean="0">
                <a:latin typeface="Candy Round BTN" panose="020F0604020102040306" pitchFamily="34" charset="0"/>
              </a:rPr>
              <a:t>gwneud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esiampl</a:t>
            </a:r>
            <a:r>
              <a:rPr lang="en-GB" sz="1400" dirty="0" smtClean="0">
                <a:latin typeface="Candy Round BTN" panose="020F0604020102040306" pitchFamily="34" charset="0"/>
              </a:rPr>
              <a:t> o </a:t>
            </a:r>
            <a:r>
              <a:rPr lang="en-GB" sz="1400" dirty="0" err="1" smtClean="0">
                <a:latin typeface="Candy Round BTN" panose="020F0604020102040306" pitchFamily="34" charset="0"/>
              </a:rPr>
              <a:t>berchnogion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diegwyddor</a:t>
            </a:r>
            <a:r>
              <a:rPr lang="en-GB" sz="1400" dirty="0" smtClean="0">
                <a:latin typeface="Candy Round BTN" panose="020F0604020102040306" pitchFamily="34" charset="0"/>
              </a:rPr>
              <a:t>.  </a:t>
            </a:r>
            <a:r>
              <a:rPr lang="en-GB" sz="1400" dirty="0" err="1" smtClean="0">
                <a:latin typeface="Candy Round BTN" panose="020F0604020102040306" pitchFamily="34" charset="0"/>
              </a:rPr>
              <a:t>Mae’n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bryd</a:t>
            </a:r>
            <a:r>
              <a:rPr lang="en-GB" sz="1400" dirty="0" smtClean="0">
                <a:latin typeface="Candy Round BTN" panose="020F0604020102040306" pitchFamily="34" charset="0"/>
              </a:rPr>
              <a:t> i </a:t>
            </a:r>
            <a:r>
              <a:rPr lang="en-GB" sz="1400" dirty="0" err="1" smtClean="0">
                <a:latin typeface="Candy Round BTN" panose="020F0604020102040306" pitchFamily="34" charset="0"/>
              </a:rPr>
              <a:t>ni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gael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gwerth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o’n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treth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cyngor</a:t>
            </a:r>
            <a:r>
              <a:rPr lang="en-GB" sz="1400" dirty="0" smtClean="0">
                <a:latin typeface="Candy Round BTN" panose="020F0604020102040306" pitchFamily="34" charset="0"/>
              </a:rPr>
              <a:t>!</a:t>
            </a:r>
          </a:p>
          <a:p>
            <a:r>
              <a:rPr lang="en-GB" sz="1400" dirty="0" err="1" smtClean="0">
                <a:latin typeface="Candy Round BTN" panose="020F0604020102040306" pitchFamily="34" charset="0"/>
              </a:rPr>
              <a:t>Yn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gywir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ond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yn</a:t>
            </a:r>
            <a:r>
              <a:rPr lang="en-GB" sz="1400" dirty="0" smtClean="0">
                <a:latin typeface="Candy Round BTN" panose="020F0604020102040306" pitchFamily="34" charset="0"/>
              </a:rPr>
              <a:t> </a:t>
            </a:r>
            <a:r>
              <a:rPr lang="en-GB" sz="1400" dirty="0" err="1" smtClean="0">
                <a:latin typeface="Candy Round BTN" panose="020F0604020102040306" pitchFamily="34" charset="0"/>
              </a:rPr>
              <a:t>flin</a:t>
            </a:r>
            <a:r>
              <a:rPr lang="en-GB" sz="1400" dirty="0" smtClean="0">
                <a:latin typeface="Candy Round BTN" panose="020F0604020102040306" pitchFamily="34" charset="0"/>
              </a:rPr>
              <a:t>,</a:t>
            </a:r>
          </a:p>
          <a:p>
            <a:r>
              <a:rPr lang="en-GB" sz="1400" dirty="0" smtClean="0">
                <a:latin typeface="Candy Round BTN" panose="020F0604020102040306" pitchFamily="34" charset="0"/>
              </a:rPr>
              <a:t>Mrs E </a:t>
            </a:r>
            <a:r>
              <a:rPr lang="en-GB" sz="1400" dirty="0" smtClean="0">
                <a:latin typeface="Candy Round BTN" panose="020F0604020102040306" pitchFamily="34" charset="0"/>
              </a:rPr>
              <a:t>Williams</a:t>
            </a:r>
            <a:endParaRPr lang="en-GB" sz="1400" dirty="0" smtClean="0">
              <a:latin typeface="Candy Round BTN" panose="020F0604020102040306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15482" y="35447"/>
            <a:ext cx="1692010" cy="1161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7416798" y="1456277"/>
            <a:ext cx="1583369" cy="131356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7488402" y="1498965"/>
            <a:ext cx="144016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err="1" smtClean="0"/>
              <a:t>Sut</a:t>
            </a:r>
            <a:r>
              <a:rPr lang="en-GB" sz="1400" dirty="0" smtClean="0"/>
              <a:t> </a:t>
            </a:r>
            <a:r>
              <a:rPr lang="en-GB" sz="1400" dirty="0" err="1" smtClean="0"/>
              <a:t>mae’r</a:t>
            </a:r>
            <a:r>
              <a:rPr lang="en-GB" sz="1400" dirty="0"/>
              <a:t> </a:t>
            </a:r>
            <a:r>
              <a:rPr lang="en-GB" sz="1400" dirty="0" err="1" smtClean="0"/>
              <a:t>awdur</a:t>
            </a:r>
            <a:r>
              <a:rPr lang="en-GB" sz="1400" dirty="0" smtClean="0"/>
              <a:t> </a:t>
            </a:r>
            <a:r>
              <a:rPr lang="en-GB" sz="1400" dirty="0" err="1" smtClean="0"/>
              <a:t>yn</a:t>
            </a:r>
            <a:r>
              <a:rPr lang="en-GB" sz="1400" dirty="0" smtClean="0"/>
              <a:t> </a:t>
            </a:r>
            <a:r>
              <a:rPr lang="en-GB" sz="1400" dirty="0" err="1" smtClean="0"/>
              <a:t>teimlo</a:t>
            </a:r>
            <a:r>
              <a:rPr lang="en-GB" sz="1400" dirty="0" smtClean="0"/>
              <a:t>?  Beth </a:t>
            </a:r>
            <a:r>
              <a:rPr lang="en-GB" sz="1400" dirty="0" err="1" smtClean="0"/>
              <a:t>yn</a:t>
            </a:r>
            <a:r>
              <a:rPr lang="en-GB" sz="1400" dirty="0" smtClean="0"/>
              <a:t> y darn </a:t>
            </a:r>
            <a:r>
              <a:rPr lang="en-GB" sz="1400" dirty="0" err="1" smtClean="0"/>
              <a:t>sy’n</a:t>
            </a:r>
            <a:r>
              <a:rPr lang="en-GB" sz="1400" dirty="0" smtClean="0"/>
              <a:t> </a:t>
            </a:r>
            <a:r>
              <a:rPr lang="en-GB" sz="1400" dirty="0" err="1" smtClean="0"/>
              <a:t>awgrymu</a:t>
            </a:r>
            <a:r>
              <a:rPr lang="en-GB" sz="1400" dirty="0" smtClean="0"/>
              <a:t> </a:t>
            </a:r>
            <a:r>
              <a:rPr lang="en-GB" sz="1400" dirty="0" err="1" smtClean="0"/>
              <a:t>hynny</a:t>
            </a:r>
            <a:r>
              <a:rPr lang="en-GB" sz="1400" dirty="0" smtClean="0"/>
              <a:t> i chi?</a:t>
            </a:r>
            <a:endParaRPr lang="en-GB" sz="1400" dirty="0"/>
          </a:p>
        </p:txBody>
      </p:sp>
      <p:sp>
        <p:nvSpPr>
          <p:cNvPr id="7" name="Rounded Rectangle 6"/>
          <p:cNvSpPr/>
          <p:nvPr/>
        </p:nvSpPr>
        <p:spPr>
          <a:xfrm>
            <a:off x="179512" y="5639533"/>
            <a:ext cx="2160240" cy="102514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51520" y="5639533"/>
            <a:ext cx="20162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Pa </a:t>
            </a:r>
            <a:r>
              <a:rPr lang="en-GB" sz="1400" dirty="0" err="1" smtClean="0"/>
              <a:t>fath</a:t>
            </a:r>
            <a:r>
              <a:rPr lang="en-GB" sz="1400" dirty="0" smtClean="0"/>
              <a:t> o </a:t>
            </a:r>
            <a:r>
              <a:rPr lang="en-GB" sz="1400" dirty="0" err="1" smtClean="0"/>
              <a:t>ysgrifennu</a:t>
            </a:r>
            <a:r>
              <a:rPr lang="en-GB" sz="1400" dirty="0" smtClean="0"/>
              <a:t> </a:t>
            </a:r>
            <a:r>
              <a:rPr lang="en-GB" sz="1400" dirty="0" err="1" smtClean="0"/>
              <a:t>sydd</a:t>
            </a:r>
            <a:r>
              <a:rPr lang="en-GB" sz="1400" dirty="0" smtClean="0"/>
              <a:t> </a:t>
            </a:r>
            <a:r>
              <a:rPr lang="en-GB" sz="1400" dirty="0" err="1" smtClean="0"/>
              <a:t>yma</a:t>
            </a:r>
            <a:r>
              <a:rPr lang="en-GB" sz="1400" dirty="0" smtClean="0"/>
              <a:t>?  </a:t>
            </a:r>
            <a:r>
              <a:rPr lang="en-GB" sz="1400" dirty="0" err="1" smtClean="0"/>
              <a:t>Sut</a:t>
            </a:r>
            <a:r>
              <a:rPr lang="en-GB" sz="1400" dirty="0" smtClean="0"/>
              <a:t> </a:t>
            </a:r>
            <a:r>
              <a:rPr lang="en-GB" sz="1400" dirty="0" err="1" smtClean="0"/>
              <a:t>ydych</a:t>
            </a:r>
            <a:r>
              <a:rPr lang="en-GB" sz="1400" dirty="0" smtClean="0"/>
              <a:t> </a:t>
            </a:r>
            <a:r>
              <a:rPr lang="en-GB" sz="1400" dirty="0" err="1" smtClean="0"/>
              <a:t>chi’n</a:t>
            </a:r>
            <a:r>
              <a:rPr lang="en-GB" sz="1400" dirty="0" smtClean="0"/>
              <a:t> </a:t>
            </a:r>
            <a:r>
              <a:rPr lang="en-GB" sz="1400" dirty="0" err="1" smtClean="0"/>
              <a:t>gwybod</a:t>
            </a:r>
            <a:r>
              <a:rPr lang="en-GB" sz="1400" dirty="0" smtClean="0"/>
              <a:t>?  </a:t>
            </a:r>
            <a:r>
              <a:rPr lang="en-GB" sz="1400" dirty="0" err="1" smtClean="0"/>
              <a:t>Gallwch</a:t>
            </a:r>
            <a:r>
              <a:rPr lang="en-GB" sz="1400" dirty="0" smtClean="0"/>
              <a:t> </a:t>
            </a:r>
            <a:r>
              <a:rPr lang="en-GB" sz="1400" dirty="0" err="1" smtClean="0"/>
              <a:t>drafod</a:t>
            </a:r>
            <a:r>
              <a:rPr lang="en-GB" sz="1400" dirty="0" smtClean="0"/>
              <a:t> </a:t>
            </a:r>
            <a:r>
              <a:rPr lang="en-GB" sz="1400" dirty="0" err="1" smtClean="0"/>
              <a:t>ffurf</a:t>
            </a:r>
            <a:r>
              <a:rPr lang="en-GB" sz="1400" dirty="0" smtClean="0"/>
              <a:t> a </a:t>
            </a:r>
            <a:r>
              <a:rPr lang="en-GB" sz="1400" dirty="0" err="1" smtClean="0"/>
              <a:t>bwriad</a:t>
            </a:r>
            <a:r>
              <a:rPr lang="en-GB" sz="1400" dirty="0" smtClean="0"/>
              <a:t> y darn.</a:t>
            </a:r>
            <a:endParaRPr lang="en-GB" sz="1400" dirty="0"/>
          </a:p>
        </p:txBody>
      </p:sp>
      <p:sp>
        <p:nvSpPr>
          <p:cNvPr id="9" name="Rounded Rectangle 8"/>
          <p:cNvSpPr/>
          <p:nvPr/>
        </p:nvSpPr>
        <p:spPr>
          <a:xfrm>
            <a:off x="133077" y="260648"/>
            <a:ext cx="1702619" cy="361143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133077" y="332656"/>
            <a:ext cx="158336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Pam </a:t>
            </a:r>
            <a:r>
              <a:rPr lang="en-GB" sz="1400" dirty="0" err="1" smtClean="0"/>
              <a:t>fod</a:t>
            </a:r>
            <a:r>
              <a:rPr lang="en-GB" sz="1400" dirty="0" smtClean="0"/>
              <a:t> </a:t>
            </a:r>
            <a:r>
              <a:rPr lang="en-GB" sz="1400" dirty="0" err="1" smtClean="0"/>
              <a:t>yr</a:t>
            </a:r>
            <a:r>
              <a:rPr lang="en-GB" sz="1400" dirty="0" smtClean="0"/>
              <a:t> </a:t>
            </a:r>
            <a:r>
              <a:rPr lang="en-GB" sz="1400" dirty="0" err="1" smtClean="0"/>
              <a:t>awdur</a:t>
            </a:r>
            <a:r>
              <a:rPr lang="en-GB" sz="1400" dirty="0" smtClean="0"/>
              <a:t> </a:t>
            </a:r>
            <a:r>
              <a:rPr lang="en-GB" sz="1400" dirty="0" err="1" smtClean="0"/>
              <a:t>yn</a:t>
            </a:r>
            <a:r>
              <a:rPr lang="en-GB" sz="1400" dirty="0" smtClean="0"/>
              <a:t> </a:t>
            </a:r>
            <a:r>
              <a:rPr lang="en-GB" sz="1400" dirty="0" err="1" smtClean="0"/>
              <a:t>ysgrifennu</a:t>
            </a:r>
            <a:r>
              <a:rPr lang="en-GB" sz="1400" dirty="0" smtClean="0"/>
              <a:t> at y person </a:t>
            </a:r>
            <a:r>
              <a:rPr lang="en-GB" sz="1400" dirty="0" err="1" smtClean="0"/>
              <a:t>hwn</a:t>
            </a:r>
            <a:r>
              <a:rPr lang="en-GB" sz="1400" dirty="0" smtClean="0"/>
              <a:t>?</a:t>
            </a:r>
          </a:p>
          <a:p>
            <a:r>
              <a:rPr lang="en-GB" sz="1400" dirty="0" err="1" smtClean="0"/>
              <a:t>Meddyliwch</a:t>
            </a:r>
            <a:r>
              <a:rPr lang="en-GB" sz="1400" dirty="0" smtClean="0"/>
              <a:t> pa un </a:t>
            </a:r>
            <a:r>
              <a:rPr lang="en-GB" sz="1400" dirty="0" err="1" smtClean="0"/>
              <a:t>o’r</a:t>
            </a:r>
            <a:r>
              <a:rPr lang="en-GB" sz="1400" dirty="0" smtClean="0"/>
              <a:t> </a:t>
            </a:r>
            <a:r>
              <a:rPr lang="en-GB" sz="1400" dirty="0" err="1" smtClean="0"/>
              <a:t>rhain</a:t>
            </a:r>
            <a:r>
              <a:rPr lang="en-GB" sz="1400" dirty="0" smtClean="0"/>
              <a:t> </a:t>
            </a:r>
            <a:r>
              <a:rPr lang="en-GB" sz="1400" dirty="0" err="1" smtClean="0"/>
              <a:t>sydd</a:t>
            </a:r>
            <a:r>
              <a:rPr lang="en-GB" sz="1400" dirty="0" smtClean="0"/>
              <a:t> </a:t>
            </a:r>
            <a:r>
              <a:rPr lang="en-GB" sz="1400" dirty="0" err="1" smtClean="0"/>
              <a:t>fwyaf</a:t>
            </a:r>
            <a:r>
              <a:rPr lang="en-GB" sz="1400" dirty="0" smtClean="0"/>
              <a:t> </a:t>
            </a:r>
            <a:r>
              <a:rPr lang="en-GB" sz="1400" dirty="0" err="1" smtClean="0"/>
              <a:t>addas</a:t>
            </a:r>
            <a:r>
              <a:rPr lang="en-GB" sz="14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i</a:t>
            </a:r>
            <a:r>
              <a:rPr lang="en-GB" sz="1400" dirty="0" smtClean="0"/>
              <a:t> </a:t>
            </a:r>
            <a:r>
              <a:rPr lang="en-GB" sz="1400" dirty="0" err="1" smtClean="0"/>
              <a:t>gael</a:t>
            </a:r>
            <a:r>
              <a:rPr lang="en-GB" sz="1400" dirty="0" smtClean="0"/>
              <a:t> </a:t>
            </a:r>
            <a:r>
              <a:rPr lang="en-GB" sz="1400" dirty="0" err="1" smtClean="0"/>
              <a:t>ei</a:t>
            </a:r>
            <a:r>
              <a:rPr lang="en-GB" sz="1400" dirty="0" smtClean="0"/>
              <a:t> </a:t>
            </a:r>
            <a:r>
              <a:rPr lang="en-GB" sz="1400" dirty="0" err="1" smtClean="0"/>
              <a:t>gydymdeimlad</a:t>
            </a:r>
            <a:r>
              <a:rPr lang="en-GB" sz="1400" dirty="0" smtClean="0"/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i </a:t>
            </a:r>
            <a:r>
              <a:rPr lang="en-GB" sz="1400" dirty="0" err="1" smtClean="0"/>
              <a:t>anghytuno</a:t>
            </a:r>
            <a:r>
              <a:rPr lang="en-GB" sz="1400" dirty="0" smtClean="0"/>
              <a:t> â </a:t>
            </a:r>
            <a:r>
              <a:rPr lang="en-GB" sz="1400" dirty="0" err="1" smtClean="0"/>
              <a:t>fo</a:t>
            </a:r>
            <a:r>
              <a:rPr lang="en-GB" sz="14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i </a:t>
            </a:r>
            <a:r>
              <a:rPr lang="en-GB" sz="1400" dirty="0" err="1" smtClean="0"/>
              <a:t>gael</a:t>
            </a:r>
            <a:r>
              <a:rPr lang="en-GB" sz="1400" dirty="0" smtClean="0"/>
              <a:t> </a:t>
            </a:r>
            <a:r>
              <a:rPr lang="en-GB" sz="1400" dirty="0" err="1" smtClean="0"/>
              <a:t>ei</a:t>
            </a:r>
            <a:r>
              <a:rPr lang="en-GB" sz="1400" dirty="0" smtClean="0"/>
              <a:t> </a:t>
            </a:r>
            <a:r>
              <a:rPr lang="en-GB" sz="1400" dirty="0" err="1" smtClean="0"/>
              <a:t>gytundeb</a:t>
            </a:r>
            <a:r>
              <a:rPr lang="en-GB" sz="1400" dirty="0" smtClean="0"/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err="1" smtClean="0"/>
              <a:t>i’w</a:t>
            </a:r>
            <a:r>
              <a:rPr lang="en-GB" sz="1400" dirty="0" smtClean="0"/>
              <a:t> </a:t>
            </a:r>
            <a:r>
              <a:rPr lang="en-GB" sz="1400" dirty="0" err="1" smtClean="0"/>
              <a:t>annog</a:t>
            </a:r>
            <a:r>
              <a:rPr lang="en-GB" sz="1400" dirty="0" smtClean="0"/>
              <a:t> i </a:t>
            </a:r>
            <a:r>
              <a:rPr lang="en-GB" sz="1400" dirty="0" err="1" smtClean="0"/>
              <a:t>weithredu</a:t>
            </a:r>
            <a:r>
              <a:rPr lang="en-GB" sz="1400" dirty="0" smtClean="0"/>
              <a:t>.</a:t>
            </a:r>
          </a:p>
          <a:p>
            <a:r>
              <a:rPr lang="en-GB" sz="1400" dirty="0" err="1" smtClean="0"/>
              <a:t>Cyfiawnhewch</a:t>
            </a:r>
            <a:r>
              <a:rPr lang="en-GB" sz="1400" dirty="0" smtClean="0"/>
              <a:t> </a:t>
            </a:r>
            <a:r>
              <a:rPr lang="en-GB" sz="1400" dirty="0" err="1" smtClean="0"/>
              <a:t>eich</a:t>
            </a:r>
            <a:r>
              <a:rPr lang="en-GB" sz="1400" dirty="0" smtClean="0"/>
              <a:t> </a:t>
            </a:r>
            <a:r>
              <a:rPr lang="en-GB" sz="1400" dirty="0" err="1" smtClean="0"/>
              <a:t>dewis</a:t>
            </a:r>
            <a:r>
              <a:rPr lang="en-GB" sz="1400" dirty="0" smtClean="0"/>
              <a:t>! </a:t>
            </a:r>
            <a:endParaRPr lang="en-GB" sz="1400" dirty="0"/>
          </a:p>
        </p:txBody>
      </p:sp>
      <p:sp>
        <p:nvSpPr>
          <p:cNvPr id="11" name="Rounded Rectangle 10"/>
          <p:cNvSpPr/>
          <p:nvPr/>
        </p:nvSpPr>
        <p:spPr>
          <a:xfrm>
            <a:off x="308180" y="4165341"/>
            <a:ext cx="1383164" cy="129614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372318" y="4228638"/>
            <a:ext cx="122413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Pa </a:t>
            </a:r>
            <a:r>
              <a:rPr lang="en-GB" sz="1400" dirty="0" err="1" smtClean="0"/>
              <a:t>eiriau</a:t>
            </a:r>
            <a:r>
              <a:rPr lang="en-GB" sz="1400" dirty="0" smtClean="0"/>
              <a:t> </a:t>
            </a:r>
            <a:r>
              <a:rPr lang="en-GB" sz="1400" dirty="0" err="1" smtClean="0"/>
              <a:t>eraill</a:t>
            </a:r>
            <a:r>
              <a:rPr lang="en-GB" sz="1400" dirty="0" smtClean="0"/>
              <a:t> </a:t>
            </a:r>
            <a:r>
              <a:rPr lang="en-GB" sz="1400" dirty="0" err="1" smtClean="0"/>
              <a:t>allai’r</a:t>
            </a:r>
            <a:r>
              <a:rPr lang="en-GB" sz="1400" dirty="0" smtClean="0"/>
              <a:t> </a:t>
            </a:r>
            <a:r>
              <a:rPr lang="en-GB" sz="1400" dirty="0" err="1" smtClean="0"/>
              <a:t>awdur</a:t>
            </a:r>
            <a:r>
              <a:rPr lang="en-GB" sz="1400" dirty="0" smtClean="0"/>
              <a:t> </a:t>
            </a:r>
            <a:r>
              <a:rPr lang="en-GB" sz="1400" dirty="0" err="1" smtClean="0"/>
              <a:t>fod</a:t>
            </a:r>
            <a:r>
              <a:rPr lang="en-GB" sz="1400" dirty="0" smtClean="0"/>
              <a:t> </a:t>
            </a:r>
            <a:r>
              <a:rPr lang="en-GB" sz="1400" dirty="0" err="1" smtClean="0"/>
              <a:t>wedi’u</a:t>
            </a:r>
            <a:r>
              <a:rPr lang="en-GB" sz="1400" dirty="0" smtClean="0"/>
              <a:t> </a:t>
            </a:r>
            <a:r>
              <a:rPr lang="en-GB" sz="1400" dirty="0" err="1" smtClean="0"/>
              <a:t>dewis</a:t>
            </a:r>
            <a:r>
              <a:rPr lang="en-GB" sz="1400" dirty="0" smtClean="0"/>
              <a:t> </a:t>
            </a:r>
            <a:r>
              <a:rPr lang="en-GB" sz="1400" dirty="0" err="1" smtClean="0"/>
              <a:t>yn</a:t>
            </a:r>
            <a:r>
              <a:rPr lang="en-GB" sz="1400" dirty="0" smtClean="0"/>
              <a:t> </a:t>
            </a:r>
            <a:r>
              <a:rPr lang="en-GB" sz="1400" dirty="0" err="1" smtClean="0"/>
              <a:t>lle’r</a:t>
            </a:r>
            <a:r>
              <a:rPr lang="en-GB" sz="1400" dirty="0" smtClean="0"/>
              <a:t> </a:t>
            </a:r>
            <a:r>
              <a:rPr lang="en-GB" sz="1400" dirty="0" err="1" smtClean="0"/>
              <a:t>rhain</a:t>
            </a:r>
            <a:r>
              <a:rPr lang="en-GB" sz="1400" dirty="0" smtClean="0"/>
              <a:t>?</a:t>
            </a:r>
            <a:endParaRPr lang="en-GB" sz="1400" dirty="0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1691344" y="2564904"/>
            <a:ext cx="1152464" cy="167360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7741160" y="3068960"/>
            <a:ext cx="1295336" cy="174445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7812360" y="3212976"/>
            <a:ext cx="122413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Pa </a:t>
            </a:r>
            <a:r>
              <a:rPr lang="en-GB" sz="1400" dirty="0" err="1" smtClean="0"/>
              <a:t>mor</a:t>
            </a:r>
            <a:r>
              <a:rPr lang="en-GB" sz="1400" dirty="0" smtClean="0"/>
              <a:t> </a:t>
            </a:r>
            <a:r>
              <a:rPr lang="en-GB" sz="1400" dirty="0" err="1" smtClean="0"/>
              <a:t>effeithiol</a:t>
            </a:r>
            <a:r>
              <a:rPr lang="en-GB" sz="1400" dirty="0" smtClean="0"/>
              <a:t> </a:t>
            </a:r>
            <a:r>
              <a:rPr lang="en-GB" sz="1400" dirty="0" err="1" smtClean="0"/>
              <a:t>yw’r</a:t>
            </a:r>
            <a:r>
              <a:rPr lang="en-GB" sz="1400" dirty="0" smtClean="0"/>
              <a:t> </a:t>
            </a:r>
            <a:r>
              <a:rPr lang="en-GB" sz="1400" dirty="0" err="1" smtClean="0"/>
              <a:t>nodweddion</a:t>
            </a:r>
            <a:r>
              <a:rPr lang="en-GB" sz="1400" dirty="0" smtClean="0"/>
              <a:t> </a:t>
            </a:r>
            <a:r>
              <a:rPr lang="en-GB" sz="1400" dirty="0" err="1" smtClean="0"/>
              <a:t>arddull</a:t>
            </a:r>
            <a:r>
              <a:rPr lang="en-GB" sz="1400" dirty="0" smtClean="0"/>
              <a:t> </a:t>
            </a:r>
            <a:r>
              <a:rPr lang="en-GB" sz="1400" dirty="0" err="1" smtClean="0"/>
              <a:t>mae’r</a:t>
            </a:r>
            <a:r>
              <a:rPr lang="en-GB" sz="1400" dirty="0" smtClean="0"/>
              <a:t> </a:t>
            </a:r>
            <a:r>
              <a:rPr lang="en-GB" sz="1400" dirty="0" err="1" smtClean="0"/>
              <a:t>awdur</a:t>
            </a:r>
            <a:r>
              <a:rPr lang="en-GB" sz="1400" dirty="0" smtClean="0"/>
              <a:t> </a:t>
            </a:r>
            <a:r>
              <a:rPr lang="en-GB" sz="1400" dirty="0" err="1" smtClean="0"/>
              <a:t>wedi’u</a:t>
            </a:r>
            <a:r>
              <a:rPr lang="en-GB" sz="1400" dirty="0" smtClean="0"/>
              <a:t> </a:t>
            </a:r>
            <a:r>
              <a:rPr lang="en-GB" sz="1400" dirty="0" err="1" smtClean="0"/>
              <a:t>defnyddio</a:t>
            </a:r>
            <a:r>
              <a:rPr lang="en-GB" sz="1400" dirty="0" smtClean="0"/>
              <a:t> </a:t>
            </a:r>
            <a:r>
              <a:rPr lang="en-GB" sz="1400" dirty="0" err="1" smtClean="0"/>
              <a:t>yma</a:t>
            </a:r>
            <a:r>
              <a:rPr lang="en-GB" sz="1400" dirty="0" smtClean="0"/>
              <a:t>? </a:t>
            </a:r>
            <a:endParaRPr lang="en-GB" sz="1400" dirty="0"/>
          </a:p>
        </p:txBody>
      </p:sp>
      <p:sp>
        <p:nvSpPr>
          <p:cNvPr id="17" name="Rounded Rectangle 16"/>
          <p:cNvSpPr/>
          <p:nvPr/>
        </p:nvSpPr>
        <p:spPr>
          <a:xfrm>
            <a:off x="7380310" y="5885983"/>
            <a:ext cx="1656185" cy="88073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7524328" y="5949280"/>
            <a:ext cx="147583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err="1" smtClean="0"/>
              <a:t>Cynlluniwch</a:t>
            </a:r>
            <a:r>
              <a:rPr lang="en-GB" sz="1400" b="1" dirty="0" smtClean="0"/>
              <a:t> </a:t>
            </a:r>
            <a:r>
              <a:rPr lang="en-GB" sz="1400" b="1" dirty="0" err="1" smtClean="0"/>
              <a:t>ateb</a:t>
            </a:r>
            <a:r>
              <a:rPr lang="en-GB" sz="1400" b="1" dirty="0" smtClean="0"/>
              <a:t> y </a:t>
            </a:r>
            <a:r>
              <a:rPr lang="en-GB" sz="1400" b="1" dirty="0" err="1" smtClean="0"/>
              <a:t>cynghorydd</a:t>
            </a:r>
            <a:r>
              <a:rPr lang="en-GB" sz="1400" b="1" dirty="0" smtClean="0"/>
              <a:t> i Mrs. Williams.</a:t>
            </a:r>
            <a:endParaRPr lang="en-GB" sz="1400" b="1" dirty="0"/>
          </a:p>
        </p:txBody>
      </p:sp>
    </p:spTree>
    <p:extLst>
      <p:ext uri="{BB962C8B-B14F-4D97-AF65-F5344CB8AC3E}">
        <p14:creationId xmlns:p14="http://schemas.microsoft.com/office/powerpoint/2010/main" xmlns="" val="109131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403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Ysgol Tryfan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T Llwyd</dc:creator>
  <cp:lastModifiedBy>Alun Llwyd</cp:lastModifiedBy>
  <cp:revision>8</cp:revision>
  <dcterms:created xsi:type="dcterms:W3CDTF">2015-01-06T11:53:24Z</dcterms:created>
  <dcterms:modified xsi:type="dcterms:W3CDTF">2015-02-01T16:30:05Z</dcterms:modified>
</cp:coreProperties>
</file>