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6" r:id="rId2"/>
    <p:sldId id="258" r:id="rId3"/>
    <p:sldId id="278" r:id="rId4"/>
    <p:sldId id="279" r:id="rId5"/>
    <p:sldId id="280" r:id="rId6"/>
    <p:sldId id="281" r:id="rId7"/>
    <p:sldId id="282" r:id="rId8"/>
    <p:sldId id="283" r:id="rId9"/>
    <p:sldId id="285" r:id="rId10"/>
    <p:sldId id="286" r:id="rId11"/>
    <p:sldId id="287" r:id="rId12"/>
    <p:sldId id="288" r:id="rId13"/>
    <p:sldId id="290" r:id="rId14"/>
    <p:sldId id="289" r:id="rId15"/>
    <p:sldId id="291" r:id="rId16"/>
    <p:sldId id="292" r:id="rId17"/>
    <p:sldId id="293" r:id="rId18"/>
    <p:sldId id="294" r:id="rId19"/>
    <p:sldId id="301" r:id="rId20"/>
    <p:sldId id="302" r:id="rId21"/>
    <p:sldId id="295" r:id="rId22"/>
    <p:sldId id="297" r:id="rId23"/>
    <p:sldId id="298" r:id="rId24"/>
    <p:sldId id="303" r:id="rId25"/>
    <p:sldId id="300"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0" autoAdjust="0"/>
    <p:restoredTop sz="94660"/>
  </p:normalViewPr>
  <p:slideViewPr>
    <p:cSldViewPr>
      <p:cViewPr varScale="1">
        <p:scale>
          <a:sx n="102" d="100"/>
          <a:sy n="102" d="100"/>
        </p:scale>
        <p:origin x="52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C9435-28DB-42B7-9EC4-5CC784899C9A}" type="datetimeFigureOut">
              <a:rPr lang="en-GB" smtClean="0"/>
              <a:pPr/>
              <a:t>05/04/2017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D9D28-C0B2-43CD-841B-5D6FB48FB6E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91BA-E8A8-4AF1-87DE-05D37D3864DA}" type="datetimeFigureOut">
              <a:rPr lang="en-GB" smtClean="0"/>
              <a:pPr/>
              <a:t>05/04/2017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6FE7-3A5C-463E-84EB-3628351D95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DvD8bbCiAV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npo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773238"/>
            <a:ext cx="300196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0" name="WordArt 4"/>
          <p:cNvSpPr>
            <a:spLocks noChangeArrowheads="1" noChangeShapeType="1" noTextEdit="1"/>
          </p:cNvSpPr>
          <p:nvPr/>
        </p:nvSpPr>
        <p:spPr bwMode="auto">
          <a:xfrm>
            <a:off x="323850" y="260350"/>
            <a:ext cx="8569325" cy="1296988"/>
          </a:xfrm>
          <a:prstGeom prst="rect">
            <a:avLst/>
          </a:prstGeom>
        </p:spPr>
        <p:txBody>
          <a:bodyPr wrap="none" fromWordArt="1">
            <a:prstTxWarp prst="textPlain">
              <a:avLst>
                <a:gd name="adj" fmla="val 50000"/>
              </a:avLst>
            </a:prstTxWarp>
          </a:bodyPr>
          <a:lstStyle/>
          <a:p>
            <a:pPr algn="ctr"/>
            <a:r>
              <a:rPr lang="en-GB" sz="3600" i="1" kern="10">
                <a:ln w="38100">
                  <a:solidFill>
                    <a:srgbClr val="000000"/>
                  </a:solidFill>
                  <a:round/>
                  <a:headEnd/>
                  <a:tailEnd/>
                </a:ln>
                <a:gradFill rotWithShape="1">
                  <a:gsLst>
                    <a:gs pos="0">
                      <a:srgbClr val="FF0000"/>
                    </a:gs>
                    <a:gs pos="50000">
                      <a:srgbClr val="FFFFFF"/>
                    </a:gs>
                    <a:gs pos="100000">
                      <a:srgbClr val="FF0000"/>
                    </a:gs>
                  </a:gsLst>
                  <a:lin ang="5400000" scaled="1"/>
                </a:gradFill>
                <a:latin typeface="Arial Black" panose="020B0A04020102020204" pitchFamily="34" charset="0"/>
              </a:rPr>
              <a:t>The Munich Putsch</a:t>
            </a:r>
          </a:p>
        </p:txBody>
      </p:sp>
      <p:sp>
        <p:nvSpPr>
          <p:cNvPr id="34821" name="WordArt 5"/>
          <p:cNvSpPr>
            <a:spLocks noChangeArrowheads="1" noChangeShapeType="1" noTextEdit="1"/>
          </p:cNvSpPr>
          <p:nvPr/>
        </p:nvSpPr>
        <p:spPr bwMode="auto">
          <a:xfrm>
            <a:off x="3995738" y="2205038"/>
            <a:ext cx="3600450" cy="2951162"/>
          </a:xfrm>
          <a:prstGeom prst="rect">
            <a:avLst/>
          </a:prstGeom>
        </p:spPr>
        <p:txBody>
          <a:bodyPr wrap="none" fromWordArt="1">
            <a:prstTxWarp prst="textPlain">
              <a:avLst>
                <a:gd name="adj" fmla="val 50000"/>
              </a:avLst>
            </a:prstTxWarp>
          </a:bodyPr>
          <a:lstStyle/>
          <a:p>
            <a:pPr algn="ctr"/>
            <a:r>
              <a:rPr lang="en-GB" sz="3600" i="1" kern="10">
                <a:ln w="28575">
                  <a:solidFill>
                    <a:schemeClr val="accent2"/>
                  </a:solidFill>
                  <a:round/>
                  <a:headEnd/>
                  <a:tailEnd/>
                </a:ln>
                <a:solidFill>
                  <a:srgbClr val="FF0000"/>
                </a:solidFill>
                <a:latin typeface="Arial Black" panose="020B0A04020102020204" pitchFamily="34" charset="0"/>
              </a:rPr>
              <a:t>8 - 9th </a:t>
            </a:r>
          </a:p>
          <a:p>
            <a:pPr algn="ctr"/>
            <a:r>
              <a:rPr lang="en-GB" sz="3600" i="1" kern="10">
                <a:ln w="28575">
                  <a:solidFill>
                    <a:schemeClr val="accent2"/>
                  </a:solidFill>
                  <a:round/>
                  <a:headEnd/>
                  <a:tailEnd/>
                </a:ln>
                <a:solidFill>
                  <a:srgbClr val="FF0000"/>
                </a:solidFill>
                <a:latin typeface="Arial Black" panose="020B0A04020102020204" pitchFamily="34" charset="0"/>
              </a:rPr>
              <a:t>November</a:t>
            </a:r>
          </a:p>
          <a:p>
            <a:pPr algn="ctr"/>
            <a:r>
              <a:rPr lang="en-GB" sz="3600" i="1" kern="10">
                <a:ln w="28575">
                  <a:solidFill>
                    <a:schemeClr val="accent2"/>
                  </a:solidFill>
                  <a:round/>
                  <a:headEnd/>
                  <a:tailEnd/>
                </a:ln>
                <a:solidFill>
                  <a:srgbClr val="FF0000"/>
                </a:solidFill>
                <a:latin typeface="Arial Black" panose="020B0A04020102020204" pitchFamily="34" charset="0"/>
              </a:rPr>
              <a:t>1923</a:t>
            </a:r>
          </a:p>
        </p:txBody>
      </p:sp>
      <p:sp>
        <p:nvSpPr>
          <p:cNvPr id="34822" name="TextBox 5"/>
          <p:cNvSpPr txBox="1">
            <a:spLocks noChangeArrowheads="1"/>
          </p:cNvSpPr>
          <p:nvPr/>
        </p:nvSpPr>
        <p:spPr bwMode="auto">
          <a:xfrm>
            <a:off x="4211960" y="5821106"/>
            <a:ext cx="4321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hlinkClick r:id="rId3"/>
              </a:rPr>
              <a:t>http://www.youtube.com/watch?v=DvD8bbCiAVE</a:t>
            </a:r>
            <a:endParaRPr lang="en-GB" altLang="en-US" sz="1800" dirty="0"/>
          </a:p>
        </p:txBody>
      </p:sp>
    </p:spTree>
    <p:extLst>
      <p:ext uri="{BB962C8B-B14F-4D97-AF65-F5344CB8AC3E}">
        <p14:creationId xmlns:p14="http://schemas.microsoft.com/office/powerpoint/2010/main" val="1106049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why Hitler felt strong enough to attempt his Putsch</a:t>
            </a:r>
            <a:endParaRPr lang="en-GB" dirty="0"/>
          </a:p>
        </p:txBody>
      </p:sp>
      <p:sp>
        <p:nvSpPr>
          <p:cNvPr id="3" name="Content Placeholder 2"/>
          <p:cNvSpPr>
            <a:spLocks noGrp="1"/>
          </p:cNvSpPr>
          <p:nvPr>
            <p:ph idx="1"/>
          </p:nvPr>
        </p:nvSpPr>
        <p:spPr>
          <a:xfrm>
            <a:off x="457200" y="1600200"/>
            <a:ext cx="3466728" cy="4781128"/>
          </a:xfrm>
        </p:spPr>
        <p:txBody>
          <a:bodyPr>
            <a:normAutofit lnSpcReduction="10000"/>
          </a:bodyPr>
          <a:lstStyle/>
          <a:p>
            <a:r>
              <a:rPr lang="en-GB" altLang="en-US" dirty="0" smtClean="0"/>
              <a:t>Hitler had won the support of general Ludendorff, the former army Commander-in-Chief.   Ludendorff was extremely popular.</a:t>
            </a:r>
            <a:endParaRPr lang="en-GB" dirty="0"/>
          </a:p>
        </p:txBody>
      </p:sp>
      <p:pic>
        <p:nvPicPr>
          <p:cNvPr id="43010" name="Picture 2" descr="Image result for general ludendorff"/>
          <p:cNvPicPr>
            <a:picLocks noChangeAspect="1" noChangeArrowheads="1"/>
          </p:cNvPicPr>
          <p:nvPr/>
        </p:nvPicPr>
        <p:blipFill>
          <a:blip r:embed="rId2" cstate="print"/>
          <a:srcRect/>
          <a:stretch>
            <a:fillRect/>
          </a:stretch>
        </p:blipFill>
        <p:spPr bwMode="auto">
          <a:xfrm>
            <a:off x="4211960" y="1412776"/>
            <a:ext cx="3888432" cy="515104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why Hitler felt strong enough to attempt his Putsch</a:t>
            </a:r>
            <a:endParaRPr lang="en-GB" dirty="0"/>
          </a:p>
        </p:txBody>
      </p:sp>
      <p:sp>
        <p:nvSpPr>
          <p:cNvPr id="3" name="Content Placeholder 2"/>
          <p:cNvSpPr>
            <a:spLocks noGrp="1"/>
          </p:cNvSpPr>
          <p:nvPr>
            <p:ph idx="1"/>
          </p:nvPr>
        </p:nvSpPr>
        <p:spPr>
          <a:xfrm>
            <a:off x="457200" y="1600200"/>
            <a:ext cx="3466728" cy="4781128"/>
          </a:xfrm>
        </p:spPr>
        <p:txBody>
          <a:bodyPr>
            <a:normAutofit fontScale="92500" lnSpcReduction="10000"/>
          </a:bodyPr>
          <a:lstStyle/>
          <a:p>
            <a:r>
              <a:rPr lang="en-GB" altLang="en-US" dirty="0" smtClean="0"/>
              <a:t>Hitler was confident that von </a:t>
            </a:r>
            <a:r>
              <a:rPr lang="en-GB" altLang="en-US" dirty="0" err="1" smtClean="0"/>
              <a:t>Kahr</a:t>
            </a:r>
            <a:r>
              <a:rPr lang="en-GB" altLang="en-US" dirty="0" smtClean="0"/>
              <a:t> and the army in Bavaria would support him.</a:t>
            </a:r>
          </a:p>
          <a:p>
            <a:r>
              <a:rPr lang="en-GB" altLang="en-US" dirty="0" smtClean="0"/>
              <a:t>Hitler believed people across Germany would support him instead of he Weimar</a:t>
            </a:r>
            <a:endParaRPr lang="en-GB" dirty="0" smtClean="0"/>
          </a:p>
          <a:p>
            <a:endParaRPr lang="en-GB" dirty="0"/>
          </a:p>
        </p:txBody>
      </p:sp>
      <p:pic>
        <p:nvPicPr>
          <p:cNvPr id="44036" name="Picture 4" descr="Image result for von kahr munich putsch"/>
          <p:cNvPicPr>
            <a:picLocks noChangeAspect="1" noChangeArrowheads="1"/>
          </p:cNvPicPr>
          <p:nvPr/>
        </p:nvPicPr>
        <p:blipFill>
          <a:blip r:embed="rId2" cstate="print"/>
          <a:srcRect/>
          <a:stretch>
            <a:fillRect/>
          </a:stretch>
        </p:blipFill>
        <p:spPr bwMode="auto">
          <a:xfrm>
            <a:off x="4139952" y="1700808"/>
            <a:ext cx="3672408" cy="46036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are the main interpretations of the Munich Beer Hall Putsch?</a:t>
            </a:r>
            <a:endParaRPr lang="en-GB" dirty="0"/>
          </a:p>
        </p:txBody>
      </p:sp>
      <p:sp>
        <p:nvSpPr>
          <p:cNvPr id="3" name="Content Placeholder 2"/>
          <p:cNvSpPr>
            <a:spLocks noGrp="1"/>
          </p:cNvSpPr>
          <p:nvPr>
            <p:ph idx="1"/>
          </p:nvPr>
        </p:nvSpPr>
        <p:spPr>
          <a:xfrm>
            <a:off x="467544" y="1700808"/>
            <a:ext cx="8147248" cy="1252736"/>
          </a:xfrm>
          <a:solidFill>
            <a:srgbClr val="FFC000"/>
          </a:solidFill>
          <a:ln w="38100">
            <a:solidFill>
              <a:schemeClr val="tx1"/>
            </a:solidFill>
          </a:ln>
        </p:spPr>
        <p:txBody>
          <a:bodyPr>
            <a:normAutofit fontScale="92500" lnSpcReduction="20000"/>
          </a:bodyPr>
          <a:lstStyle/>
          <a:p>
            <a:pPr marL="0" indent="0" algn="ctr">
              <a:buNone/>
            </a:pPr>
            <a:r>
              <a:rPr lang="en-GB" dirty="0" smtClean="0"/>
              <a:t>The Putsch was a badly organised fiasco which was easily put down and showed how weak the Nazis were.</a:t>
            </a:r>
          </a:p>
          <a:p>
            <a:pPr marL="0" indent="0" algn="ctr">
              <a:buNone/>
            </a:pPr>
            <a:endParaRPr lang="en-GB" dirty="0" smtClean="0"/>
          </a:p>
          <a:p>
            <a:pPr marL="0" indent="0" algn="ctr">
              <a:buNone/>
            </a:pPr>
            <a:endParaRPr lang="en-GB" dirty="0" smtClean="0"/>
          </a:p>
        </p:txBody>
      </p:sp>
      <p:sp>
        <p:nvSpPr>
          <p:cNvPr id="4" name="Content Placeholder 2"/>
          <p:cNvSpPr txBox="1">
            <a:spLocks/>
          </p:cNvSpPr>
          <p:nvPr/>
        </p:nvSpPr>
        <p:spPr>
          <a:xfrm>
            <a:off x="467544" y="3212976"/>
            <a:ext cx="8136904" cy="1584176"/>
          </a:xfrm>
          <a:prstGeom prst="rect">
            <a:avLst/>
          </a:prstGeom>
          <a:solidFill>
            <a:srgbClr val="00B050"/>
          </a:solidFill>
          <a:ln w="38100">
            <a:solidFill>
              <a:schemeClr val="tx1"/>
            </a:solidFill>
          </a:ln>
        </p:spPr>
        <p:txBody>
          <a:bodyPr vert="horz" lIns="91440" tIns="45720" rIns="91440" bIns="45720" rtlCol="0">
            <a:normAutofit/>
          </a:bodyPr>
          <a:lstStyle/>
          <a:p>
            <a:pPr algn="ctr"/>
            <a:r>
              <a:rPr lang="en-GB" sz="3200" dirty="0" smtClean="0"/>
              <a:t>The Putsch was a success for the Nazis as it put them on the national map and made Hitler famous.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899592" y="5013176"/>
            <a:ext cx="7344816" cy="1200329"/>
          </a:xfrm>
          <a:prstGeom prst="rect">
            <a:avLst/>
          </a:prstGeom>
          <a:solidFill>
            <a:srgbClr val="00B0F0"/>
          </a:solidFill>
          <a:ln w="38100">
            <a:solidFill>
              <a:schemeClr val="tx1"/>
            </a:solidFill>
          </a:ln>
        </p:spPr>
        <p:txBody>
          <a:bodyPr wrap="square">
            <a:spAutoFit/>
          </a:bodyPr>
          <a:lstStyle/>
          <a:p>
            <a:pPr algn="ctr"/>
            <a:r>
              <a:rPr lang="en-GB" sz="3600" b="1" i="1" dirty="0" smtClean="0"/>
              <a:t>In this lesson, you will decide which interpretation is the most accurate.</a:t>
            </a:r>
            <a:endParaRPr lang="en-GB" sz="36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3000"/>
          </a:xfrm>
        </p:spPr>
        <p:txBody>
          <a:bodyPr>
            <a:normAutofit/>
          </a:bodyPr>
          <a:lstStyle/>
          <a:p>
            <a:pPr marL="0" indent="0"/>
            <a:r>
              <a:rPr lang="en-GB" sz="4000" b="1" dirty="0" smtClean="0"/>
              <a:t>Key People</a:t>
            </a:r>
            <a:endParaRPr lang="en-GB" sz="4000" b="1" dirty="0"/>
          </a:p>
        </p:txBody>
      </p:sp>
      <p:sp>
        <p:nvSpPr>
          <p:cNvPr id="4" name="TextBox 3"/>
          <p:cNvSpPr txBox="1"/>
          <p:nvPr/>
        </p:nvSpPr>
        <p:spPr>
          <a:xfrm>
            <a:off x="827584" y="332656"/>
            <a:ext cx="7992888" cy="707886"/>
          </a:xfrm>
          <a:prstGeom prst="rect">
            <a:avLst/>
          </a:prstGeom>
          <a:noFill/>
        </p:spPr>
        <p:txBody>
          <a:bodyPr wrap="square" rtlCol="0">
            <a:spAutoFit/>
          </a:bodyPr>
          <a:lstStyle/>
          <a:p>
            <a:r>
              <a:rPr lang="en-GB" sz="4000" b="1" dirty="0" smtClean="0"/>
              <a:t>The events of the Munich Putsch</a:t>
            </a:r>
            <a:endParaRPr lang="en-GB" sz="4000" b="1" dirty="0"/>
          </a:p>
        </p:txBody>
      </p:sp>
      <p:pic>
        <p:nvPicPr>
          <p:cNvPr id="45060" name="Picture 4" descr="Image result for von seisser"/>
          <p:cNvPicPr>
            <a:picLocks noChangeAspect="1" noChangeArrowheads="1"/>
          </p:cNvPicPr>
          <p:nvPr/>
        </p:nvPicPr>
        <p:blipFill>
          <a:blip r:embed="rId2" cstate="print"/>
          <a:srcRect/>
          <a:stretch>
            <a:fillRect/>
          </a:stretch>
        </p:blipFill>
        <p:spPr bwMode="auto">
          <a:xfrm>
            <a:off x="827584" y="2060848"/>
            <a:ext cx="7272808" cy="3329722"/>
          </a:xfrm>
          <a:prstGeom prst="rect">
            <a:avLst/>
          </a:prstGeom>
          <a:noFill/>
        </p:spPr>
      </p:pic>
      <p:sp>
        <p:nvSpPr>
          <p:cNvPr id="10" name="TextBox 9"/>
          <p:cNvSpPr txBox="1"/>
          <p:nvPr/>
        </p:nvSpPr>
        <p:spPr>
          <a:xfrm>
            <a:off x="899592" y="5517232"/>
            <a:ext cx="2232248" cy="646331"/>
          </a:xfrm>
          <a:prstGeom prst="rect">
            <a:avLst/>
          </a:prstGeom>
          <a:noFill/>
          <a:ln w="28575">
            <a:solidFill>
              <a:schemeClr val="tx1"/>
            </a:solidFill>
          </a:ln>
        </p:spPr>
        <p:txBody>
          <a:bodyPr wrap="square" rtlCol="0">
            <a:spAutoFit/>
          </a:bodyPr>
          <a:lstStyle/>
          <a:p>
            <a:r>
              <a:rPr lang="en-GB" dirty="0" smtClean="0"/>
              <a:t>Head of the Bavarian Government </a:t>
            </a:r>
            <a:endParaRPr lang="en-GB" dirty="0"/>
          </a:p>
        </p:txBody>
      </p:sp>
      <p:sp>
        <p:nvSpPr>
          <p:cNvPr id="11" name="TextBox 10"/>
          <p:cNvSpPr txBox="1"/>
          <p:nvPr/>
        </p:nvSpPr>
        <p:spPr>
          <a:xfrm>
            <a:off x="3419872" y="5517232"/>
            <a:ext cx="2232248" cy="369332"/>
          </a:xfrm>
          <a:prstGeom prst="rect">
            <a:avLst/>
          </a:prstGeom>
          <a:noFill/>
          <a:ln w="28575">
            <a:solidFill>
              <a:schemeClr val="tx1"/>
            </a:solidFill>
          </a:ln>
        </p:spPr>
        <p:txBody>
          <a:bodyPr wrap="square" rtlCol="0">
            <a:spAutoFit/>
          </a:bodyPr>
          <a:lstStyle/>
          <a:p>
            <a:r>
              <a:rPr lang="en-GB" dirty="0" smtClean="0"/>
              <a:t>Army chief</a:t>
            </a:r>
            <a:endParaRPr lang="en-GB" dirty="0"/>
          </a:p>
        </p:txBody>
      </p:sp>
      <p:sp>
        <p:nvSpPr>
          <p:cNvPr id="12" name="TextBox 11"/>
          <p:cNvSpPr txBox="1"/>
          <p:nvPr/>
        </p:nvSpPr>
        <p:spPr>
          <a:xfrm>
            <a:off x="5868144" y="5517232"/>
            <a:ext cx="2232248" cy="369332"/>
          </a:xfrm>
          <a:prstGeom prst="rect">
            <a:avLst/>
          </a:prstGeom>
          <a:noFill/>
          <a:ln w="28575">
            <a:solidFill>
              <a:schemeClr val="tx1"/>
            </a:solidFill>
          </a:ln>
        </p:spPr>
        <p:txBody>
          <a:bodyPr wrap="square" rtlCol="0">
            <a:spAutoFit/>
          </a:bodyPr>
          <a:lstStyle/>
          <a:p>
            <a:r>
              <a:rPr lang="en-GB" dirty="0" smtClean="0"/>
              <a:t>Police chief</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573016"/>
            <a:ext cx="8229600" cy="1143000"/>
          </a:xfrm>
        </p:spPr>
        <p:txBody>
          <a:bodyPr>
            <a:normAutofit fontScale="90000"/>
          </a:bodyPr>
          <a:lstStyle/>
          <a:p>
            <a:pPr marL="0" indent="0" algn="l"/>
            <a:r>
              <a:rPr lang="en-GB" sz="3100" dirty="0" smtClean="0"/>
              <a:t>Von </a:t>
            </a:r>
            <a:r>
              <a:rPr lang="en-GB" sz="3100" dirty="0" err="1" smtClean="0"/>
              <a:t>Kahr</a:t>
            </a:r>
            <a:r>
              <a:rPr lang="en-GB" sz="3100" dirty="0" smtClean="0"/>
              <a:t>, von </a:t>
            </a:r>
            <a:r>
              <a:rPr lang="en-GB" sz="3100" dirty="0" err="1" smtClean="0"/>
              <a:t>Seisser</a:t>
            </a:r>
            <a:r>
              <a:rPr lang="en-GB" sz="3100" dirty="0" smtClean="0"/>
              <a:t> and von </a:t>
            </a:r>
            <a:r>
              <a:rPr lang="en-GB" sz="3100" dirty="0" err="1" smtClean="0"/>
              <a:t>Lossow</a:t>
            </a:r>
            <a:r>
              <a:rPr lang="en-GB" sz="3100" dirty="0" smtClean="0"/>
              <a:t> were attending a meeting at the </a:t>
            </a:r>
            <a:r>
              <a:rPr lang="en-GB" sz="3100" dirty="0" err="1" smtClean="0"/>
              <a:t>Burgerbraukeller</a:t>
            </a:r>
            <a:r>
              <a:rPr lang="en-GB" sz="3100" dirty="0" smtClean="0"/>
              <a:t> on the evening of the 8</a:t>
            </a:r>
            <a:r>
              <a:rPr lang="en-GB" sz="3100" baseline="30000" dirty="0" smtClean="0"/>
              <a:t>th</a:t>
            </a:r>
            <a:r>
              <a:rPr lang="en-GB" sz="3100" dirty="0" smtClean="0"/>
              <a:t> November 1923</a:t>
            </a:r>
            <a:br>
              <a:rPr lang="en-GB" sz="3100" dirty="0" smtClean="0"/>
            </a:br>
            <a:r>
              <a:rPr lang="en-GB" sz="3100" dirty="0" smtClean="0"/>
              <a:t/>
            </a:r>
            <a:br>
              <a:rPr lang="en-GB" sz="3100" dirty="0" smtClean="0"/>
            </a:br>
            <a:r>
              <a:rPr lang="en-GB" sz="3100" dirty="0" smtClean="0"/>
              <a:t>Hitler’s plan was to seize </a:t>
            </a:r>
            <a:r>
              <a:rPr lang="en-GB" sz="3100" dirty="0" err="1" smtClean="0"/>
              <a:t>Kahr</a:t>
            </a:r>
            <a:r>
              <a:rPr lang="en-GB" sz="3100" dirty="0" smtClean="0"/>
              <a:t>, </a:t>
            </a:r>
            <a:r>
              <a:rPr lang="en-GB" sz="3100" dirty="0" err="1" smtClean="0"/>
              <a:t>Lossow</a:t>
            </a:r>
            <a:r>
              <a:rPr lang="en-GB" sz="3100" dirty="0" smtClean="0"/>
              <a:t> and </a:t>
            </a:r>
            <a:r>
              <a:rPr lang="en-GB" sz="3100" dirty="0" err="1" smtClean="0"/>
              <a:t>Seisser</a:t>
            </a:r>
            <a:r>
              <a:rPr lang="en-GB" sz="3100" dirty="0" smtClean="0"/>
              <a:t> to persuade them to support the Nazis in overthrowing the government and replacing it with a strong, central government.</a:t>
            </a:r>
            <a:br>
              <a:rPr lang="en-GB" sz="3100" dirty="0" smtClean="0"/>
            </a:br>
            <a:r>
              <a:rPr lang="en-GB" sz="3100" dirty="0" smtClean="0"/>
              <a:t/>
            </a:r>
            <a:br>
              <a:rPr lang="en-GB" sz="3100" dirty="0" smtClean="0"/>
            </a:br>
            <a:r>
              <a:rPr lang="en-GB" sz="3100" dirty="0" smtClean="0"/>
              <a:t>Hitler with 600 SA troops stormed the meeting and took </a:t>
            </a:r>
            <a:r>
              <a:rPr lang="en-GB" sz="3100" dirty="0" err="1" smtClean="0"/>
              <a:t>Kahr</a:t>
            </a:r>
            <a:r>
              <a:rPr lang="en-GB" sz="3100" dirty="0" smtClean="0"/>
              <a:t>, </a:t>
            </a:r>
            <a:r>
              <a:rPr lang="en-GB" sz="3100" dirty="0" err="1" smtClean="0"/>
              <a:t>Lossow</a:t>
            </a:r>
            <a:r>
              <a:rPr lang="en-GB" sz="3100" dirty="0" smtClean="0"/>
              <a:t> and </a:t>
            </a:r>
            <a:r>
              <a:rPr lang="en-GB" sz="3100" dirty="0" err="1" smtClean="0"/>
              <a:t>Seisser</a:t>
            </a:r>
            <a:r>
              <a:rPr lang="en-GB" sz="3100" dirty="0" smtClean="0"/>
              <a:t> into  a side room at pistol point forcing them to agree to his planned uprising the next day.</a:t>
            </a:r>
            <a:r>
              <a:rPr lang="en-GB" sz="2800" dirty="0" smtClean="0"/>
              <a:t/>
            </a:r>
            <a:br>
              <a:rPr lang="en-GB" sz="2800" dirty="0" smtClean="0"/>
            </a:br>
            <a:r>
              <a:rPr lang="en-GB" sz="3100" dirty="0" smtClean="0"/>
              <a:t/>
            </a:r>
            <a:br>
              <a:rPr lang="en-GB" sz="3100" dirty="0" smtClean="0"/>
            </a:br>
            <a:endParaRPr lang="en-GB" sz="2200" dirty="0"/>
          </a:p>
        </p:txBody>
      </p:sp>
      <p:sp>
        <p:nvSpPr>
          <p:cNvPr id="4" name="TextBox 3"/>
          <p:cNvSpPr txBox="1"/>
          <p:nvPr/>
        </p:nvSpPr>
        <p:spPr>
          <a:xfrm>
            <a:off x="827584" y="332656"/>
            <a:ext cx="7992888" cy="707886"/>
          </a:xfrm>
          <a:prstGeom prst="rect">
            <a:avLst/>
          </a:prstGeom>
          <a:noFill/>
        </p:spPr>
        <p:txBody>
          <a:bodyPr wrap="square" rtlCol="0">
            <a:spAutoFit/>
          </a:bodyPr>
          <a:lstStyle/>
          <a:p>
            <a:r>
              <a:rPr lang="en-GB" sz="4000" b="1" dirty="0" smtClean="0"/>
              <a:t>The events of the Munich Putsch</a:t>
            </a:r>
            <a:endParaRPr lang="en-GB" sz="4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events of the Munich Putsch</a:t>
            </a:r>
            <a:br>
              <a:rPr lang="en-GB" b="1" dirty="0" smtClean="0"/>
            </a:br>
            <a:endParaRPr lang="en-GB" dirty="0"/>
          </a:p>
        </p:txBody>
      </p:sp>
      <p:sp>
        <p:nvSpPr>
          <p:cNvPr id="3" name="Content Placeholder 2"/>
          <p:cNvSpPr>
            <a:spLocks noGrp="1"/>
          </p:cNvSpPr>
          <p:nvPr>
            <p:ph idx="1"/>
          </p:nvPr>
        </p:nvSpPr>
        <p:spPr/>
        <p:txBody>
          <a:bodyPr/>
          <a:lstStyle/>
          <a:p>
            <a:r>
              <a:rPr lang="en-GB" dirty="0" smtClean="0"/>
              <a:t>Von </a:t>
            </a:r>
            <a:r>
              <a:rPr lang="en-GB" dirty="0" err="1" smtClean="0"/>
              <a:t>Kahr</a:t>
            </a:r>
            <a:r>
              <a:rPr lang="en-GB" dirty="0" smtClean="0"/>
              <a:t>, von </a:t>
            </a:r>
            <a:r>
              <a:rPr lang="en-GB" dirty="0" err="1" smtClean="0"/>
              <a:t>Seisser</a:t>
            </a:r>
            <a:r>
              <a:rPr lang="en-GB" dirty="0" smtClean="0"/>
              <a:t> and von </a:t>
            </a:r>
            <a:r>
              <a:rPr lang="en-GB" dirty="0" err="1" smtClean="0"/>
              <a:t>Lossow</a:t>
            </a:r>
            <a:r>
              <a:rPr lang="en-GB" dirty="0" smtClean="0"/>
              <a:t> were allowed to leave the building and then changed their minds and organised troops and police to resist Hitler's planned armed march through Munich.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events of the Munich Putsch</a:t>
            </a:r>
            <a:br>
              <a:rPr lang="en-GB" b="1" dirty="0" smtClean="0"/>
            </a:br>
            <a:endParaRPr lang="en-GB" dirty="0"/>
          </a:p>
        </p:txBody>
      </p:sp>
      <p:sp>
        <p:nvSpPr>
          <p:cNvPr id="3" name="Content Placeholder 2"/>
          <p:cNvSpPr>
            <a:spLocks noGrp="1"/>
          </p:cNvSpPr>
          <p:nvPr>
            <p:ph idx="1"/>
          </p:nvPr>
        </p:nvSpPr>
        <p:spPr>
          <a:xfrm>
            <a:off x="395536" y="1124744"/>
            <a:ext cx="8229600" cy="2764904"/>
          </a:xfrm>
        </p:spPr>
        <p:txBody>
          <a:bodyPr>
            <a:normAutofit/>
          </a:bodyPr>
          <a:lstStyle/>
          <a:p>
            <a:r>
              <a:rPr lang="en-GB" dirty="0" smtClean="0"/>
              <a:t>Despite his plans falling part Hitler continued with the march through Munich.</a:t>
            </a:r>
          </a:p>
          <a:p>
            <a:r>
              <a:rPr lang="en-GB" dirty="0" smtClean="0"/>
              <a:t>However, the Nazis had only about 2000 rifles and when they were challenged they were no math for the well armed police force.</a:t>
            </a:r>
          </a:p>
        </p:txBody>
      </p:sp>
      <p:pic>
        <p:nvPicPr>
          <p:cNvPr id="49154" name="Picture 2" descr="Wilhelm Frick, Hermann Kriebel, Erich Ludendorff, Adolf Hitler, Wilhelm Brückner and Ernst Roehm in 1923"/>
          <p:cNvPicPr>
            <a:picLocks noChangeAspect="1" noChangeArrowheads="1"/>
          </p:cNvPicPr>
          <p:nvPr/>
        </p:nvPicPr>
        <p:blipFill>
          <a:blip r:embed="rId2" cstate="print"/>
          <a:srcRect/>
          <a:stretch>
            <a:fillRect/>
          </a:stretch>
        </p:blipFill>
        <p:spPr bwMode="auto">
          <a:xfrm>
            <a:off x="2123728" y="3789040"/>
            <a:ext cx="4953000" cy="2781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events of the Munich Putsch</a:t>
            </a:r>
            <a:br>
              <a:rPr lang="en-GB" b="1" dirty="0" smtClean="0"/>
            </a:br>
            <a:endParaRPr lang="en-GB" dirty="0"/>
          </a:p>
        </p:txBody>
      </p:sp>
      <p:sp>
        <p:nvSpPr>
          <p:cNvPr id="3" name="Content Placeholder 2"/>
          <p:cNvSpPr>
            <a:spLocks noGrp="1"/>
          </p:cNvSpPr>
          <p:nvPr>
            <p:ph idx="1"/>
          </p:nvPr>
        </p:nvSpPr>
        <p:spPr>
          <a:xfrm>
            <a:off x="323528" y="836712"/>
            <a:ext cx="8229600" cy="4525963"/>
          </a:xfrm>
        </p:spPr>
        <p:txBody>
          <a:bodyPr>
            <a:normAutofit/>
          </a:bodyPr>
          <a:lstStyle/>
          <a:p>
            <a:r>
              <a:rPr lang="en-GB" dirty="0" smtClean="0"/>
              <a:t>As the two opposing forces met, shots were fired and sixteen Nazis and four policeman were killed</a:t>
            </a:r>
          </a:p>
          <a:p>
            <a:r>
              <a:rPr lang="en-GB" dirty="0" smtClean="0"/>
              <a:t>The incident was soon over and the Nazis scattered.</a:t>
            </a:r>
          </a:p>
          <a:p>
            <a:r>
              <a:rPr lang="en-GB" dirty="0" smtClean="0"/>
              <a:t>Hitler disappeared but was arrested two days later, the same day that he Nazi party was banned. </a:t>
            </a:r>
            <a:endParaRPr lang="en-GB" dirty="0"/>
          </a:p>
        </p:txBody>
      </p:sp>
      <p:pic>
        <p:nvPicPr>
          <p:cNvPr id="48130" name="Picture 2" descr="Image result for munich beer hall putsch"/>
          <p:cNvPicPr>
            <a:picLocks noChangeAspect="1" noChangeArrowheads="1"/>
          </p:cNvPicPr>
          <p:nvPr/>
        </p:nvPicPr>
        <p:blipFill>
          <a:blip r:embed="rId2" cstate="print"/>
          <a:srcRect/>
          <a:stretch>
            <a:fillRect/>
          </a:stretch>
        </p:blipFill>
        <p:spPr bwMode="auto">
          <a:xfrm>
            <a:off x="2555776" y="4581128"/>
            <a:ext cx="3096344" cy="21597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Hitler’s trial and imprisonment </a:t>
            </a:r>
            <a:endParaRPr lang="en-GB" b="1" dirty="0"/>
          </a:p>
        </p:txBody>
      </p:sp>
      <p:sp>
        <p:nvSpPr>
          <p:cNvPr id="3" name="Content Placeholder 2"/>
          <p:cNvSpPr>
            <a:spLocks noGrp="1"/>
          </p:cNvSpPr>
          <p:nvPr>
            <p:ph idx="1"/>
          </p:nvPr>
        </p:nvSpPr>
        <p:spPr/>
        <p:txBody>
          <a:bodyPr/>
          <a:lstStyle/>
          <a:p>
            <a:r>
              <a:rPr lang="en-GB" dirty="0" smtClean="0"/>
              <a:t>Hitler was arrested along with his main supporter General Ludendorff and tried for treason</a:t>
            </a:r>
          </a:p>
          <a:p>
            <a:r>
              <a:rPr lang="en-GB" dirty="0" smtClean="0"/>
              <a:t>The trail began in February 1924 and lasted one month</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95536" y="828676"/>
            <a:ext cx="8642350" cy="31765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900" b="1" u="sng" dirty="0">
                <a:latin typeface="Comic Sans MS" panose="030F0702030302020204" pitchFamily="66" charset="0"/>
                <a:cs typeface="Times New Roman" panose="02020603050405020304" pitchFamily="18" charset="0"/>
              </a:rPr>
              <a:t>Source </a:t>
            </a:r>
            <a:r>
              <a:rPr lang="en-GB" altLang="en-US" sz="1900" b="1" u="sng" dirty="0" smtClean="0">
                <a:latin typeface="Comic Sans MS" panose="030F0702030302020204" pitchFamily="66" charset="0"/>
                <a:cs typeface="Times New Roman" panose="02020603050405020304" pitchFamily="18" charset="0"/>
              </a:rPr>
              <a:t>A</a:t>
            </a:r>
            <a:endParaRPr lang="en-GB" altLang="en-US" sz="1900" dirty="0">
              <a:latin typeface="Comic Sans MS" panose="030F0702030302020204" pitchFamily="66" charset="0"/>
              <a:cs typeface="Times New Roman" panose="02020603050405020304" pitchFamily="18" charset="0"/>
            </a:endParaRPr>
          </a:p>
          <a:p>
            <a:pPr eaLnBrk="1" hangingPunct="1">
              <a:lnSpc>
                <a:spcPct val="125000"/>
              </a:lnSpc>
              <a:spcBef>
                <a:spcPct val="50000"/>
              </a:spcBef>
              <a:buFontTx/>
              <a:buNone/>
            </a:pPr>
            <a:r>
              <a:rPr lang="en-GB" altLang="en-US" sz="2200" dirty="0">
                <a:latin typeface="Comic Sans MS" panose="030F0702030302020204" pitchFamily="66" charset="0"/>
                <a:cs typeface="Times New Roman" panose="02020603050405020304" pitchFamily="18" charset="0"/>
              </a:rPr>
              <a:t>It was at this point that Hitler seemed to snatch some kind of victory out of the jaws of defeat. The trial gave him a national platform on which to speak…Newspapers throughout Germany and around the world reported his claim that he had led the movement against the ‘treasonable’ Weimar system…</a:t>
            </a:r>
          </a:p>
          <a:p>
            <a:pPr algn="r" eaLnBrk="1" hangingPunct="1">
              <a:spcBef>
                <a:spcPct val="50000"/>
              </a:spcBef>
              <a:buFontTx/>
              <a:buNone/>
            </a:pPr>
            <a:r>
              <a:rPr lang="en-GB" altLang="en-US" sz="1600" dirty="0" err="1">
                <a:latin typeface="Comic Sans MS" panose="030F0702030302020204" pitchFamily="66" charset="0"/>
                <a:cs typeface="Times New Roman" panose="02020603050405020304" pitchFamily="18" charset="0"/>
              </a:rPr>
              <a:t>Lacey</a:t>
            </a:r>
            <a:r>
              <a:rPr lang="en-GB" altLang="en-US" sz="1600" dirty="0">
                <a:latin typeface="Comic Sans MS" panose="030F0702030302020204" pitchFamily="66" charset="0"/>
                <a:cs typeface="Times New Roman" panose="02020603050405020304" pitchFamily="18" charset="0"/>
              </a:rPr>
              <a:t> and </a:t>
            </a:r>
            <a:r>
              <a:rPr lang="en-GB" altLang="en-US" sz="1600" dirty="0" err="1">
                <a:latin typeface="Comic Sans MS" panose="030F0702030302020204" pitchFamily="66" charset="0"/>
                <a:cs typeface="Times New Roman" panose="02020603050405020304" pitchFamily="18" charset="0"/>
              </a:rPr>
              <a:t>Shephard</a:t>
            </a:r>
            <a:r>
              <a:rPr lang="en-GB" altLang="en-US" sz="1600" dirty="0">
                <a:latin typeface="Comic Sans MS" panose="030F0702030302020204" pitchFamily="66" charset="0"/>
                <a:cs typeface="Times New Roman" panose="02020603050405020304" pitchFamily="18" charset="0"/>
              </a:rPr>
              <a:t>, 1997.</a:t>
            </a:r>
            <a:r>
              <a:rPr lang="en-GB" altLang="en-US" sz="2200" dirty="0">
                <a:latin typeface="Comic Sans MS" panose="030F0702030302020204" pitchFamily="66" charset="0"/>
                <a:cs typeface="Times New Roman" panose="02020603050405020304" pitchFamily="18" charset="0"/>
              </a:rPr>
              <a:t> </a:t>
            </a:r>
          </a:p>
        </p:txBody>
      </p:sp>
      <p:sp>
        <p:nvSpPr>
          <p:cNvPr id="40963" name="Text Box 3"/>
          <p:cNvSpPr txBox="1">
            <a:spLocks noChangeArrowheads="1"/>
          </p:cNvSpPr>
          <p:nvPr/>
        </p:nvSpPr>
        <p:spPr bwMode="auto">
          <a:xfrm>
            <a:off x="0" y="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200" b="1">
              <a:solidFill>
                <a:schemeClr val="accent2"/>
              </a:solidFill>
              <a:latin typeface="Comic Sans MS" panose="030F0702030302020204" pitchFamily="66" charset="0"/>
              <a:cs typeface="Times New Roman" panose="02020603050405020304" pitchFamily="18" charset="0"/>
            </a:endParaRPr>
          </a:p>
        </p:txBody>
      </p:sp>
      <p:sp>
        <p:nvSpPr>
          <p:cNvPr id="40965" name="Text Box 5"/>
          <p:cNvSpPr txBox="1">
            <a:spLocks noChangeArrowheads="1"/>
          </p:cNvSpPr>
          <p:nvPr/>
        </p:nvSpPr>
        <p:spPr bwMode="auto">
          <a:xfrm>
            <a:off x="34620" y="1857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i="1" dirty="0">
                <a:solidFill>
                  <a:schemeClr val="accent2"/>
                </a:solidFill>
                <a:latin typeface="Comic Sans MS" panose="030F0702030302020204" pitchFamily="66" charset="0"/>
                <a:cs typeface="Times New Roman" panose="02020603050405020304" pitchFamily="18" charset="0"/>
              </a:rPr>
              <a:t>How successful was the Munich Putsch?</a:t>
            </a:r>
          </a:p>
        </p:txBody>
      </p:sp>
      <p:pic>
        <p:nvPicPr>
          <p:cNvPr id="40967" name="Picture 7" descr="MCBD05517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4437063"/>
            <a:ext cx="1222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2671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355160" cy="1143000"/>
          </a:xfrm>
        </p:spPr>
        <p:txBody>
          <a:bodyPr>
            <a:noAutofit/>
          </a:bodyPr>
          <a:lstStyle/>
          <a:p>
            <a:r>
              <a:rPr lang="en-GB" altLang="en-US" sz="5400" b="1" dirty="0" smtClean="0"/>
              <a:t>Learning Outcomes</a:t>
            </a:r>
            <a:r>
              <a:rPr lang="en-GB" altLang="en-US" sz="5400" b="1" dirty="0" smtClean="0">
                <a:solidFill>
                  <a:srgbClr val="5B0091"/>
                </a:solidFill>
              </a:rPr>
              <a:t/>
            </a:r>
            <a:br>
              <a:rPr lang="en-GB" altLang="en-US" sz="5400" b="1" dirty="0" smtClean="0">
                <a:solidFill>
                  <a:srgbClr val="5B0091"/>
                </a:solidFill>
              </a:rPr>
            </a:br>
            <a:endParaRPr lang="en-GB" sz="5400" b="1" dirty="0"/>
          </a:p>
        </p:txBody>
      </p:sp>
      <p:sp>
        <p:nvSpPr>
          <p:cNvPr id="3" name="Content Placeholder 2"/>
          <p:cNvSpPr>
            <a:spLocks noGrp="1"/>
          </p:cNvSpPr>
          <p:nvPr>
            <p:ph idx="1"/>
          </p:nvPr>
        </p:nvSpPr>
        <p:spPr>
          <a:xfrm>
            <a:off x="467544" y="980728"/>
            <a:ext cx="8496944" cy="2880320"/>
          </a:xfrm>
        </p:spPr>
        <p:txBody>
          <a:bodyPr>
            <a:normAutofit fontScale="92500" lnSpcReduction="20000"/>
          </a:bodyPr>
          <a:lstStyle/>
          <a:p>
            <a:r>
              <a:rPr lang="en-GB" altLang="en-US" sz="4400" dirty="0" smtClean="0">
                <a:latin typeface="Arial" pitchFamily="34" charset="0"/>
                <a:cs typeface="Arial" pitchFamily="34" charset="0"/>
              </a:rPr>
              <a:t>To study the events of the Munich Beer Hall Putsch</a:t>
            </a:r>
          </a:p>
          <a:p>
            <a:r>
              <a:rPr lang="en-GB" altLang="en-US" sz="4400" dirty="0" smtClean="0">
                <a:latin typeface="Arial" pitchFamily="34" charset="0"/>
                <a:cs typeface="Arial" pitchFamily="34" charset="0"/>
              </a:rPr>
              <a:t>To understand the consequences of the Munich Putsch and decide if it was a success or failure</a:t>
            </a:r>
          </a:p>
          <a:p>
            <a:endParaRPr lang="en-GB" altLang="en-US" sz="4400" dirty="0" smtClean="0"/>
          </a:p>
        </p:txBody>
      </p:sp>
      <p:sp>
        <p:nvSpPr>
          <p:cNvPr id="11266" name="AutoShape 2"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0" name="AutoShape 6"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06" name="Picture 2" descr="Image result for munich beer hall putsch"/>
          <p:cNvPicPr>
            <a:picLocks noChangeAspect="1" noChangeArrowheads="1"/>
          </p:cNvPicPr>
          <p:nvPr/>
        </p:nvPicPr>
        <p:blipFill>
          <a:blip r:embed="rId2" cstate="print"/>
          <a:srcRect/>
          <a:stretch>
            <a:fillRect/>
          </a:stretch>
        </p:blipFill>
        <p:spPr bwMode="auto">
          <a:xfrm>
            <a:off x="2339752" y="3645024"/>
            <a:ext cx="4464496" cy="30060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0825" y="1412875"/>
            <a:ext cx="8642350" cy="447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200" b="1" u="sng" dirty="0">
                <a:latin typeface="Comic Sans MS" panose="030F0702030302020204" pitchFamily="66" charset="0"/>
                <a:cs typeface="Times New Roman" panose="02020603050405020304" pitchFamily="18" charset="0"/>
              </a:rPr>
              <a:t>Source </a:t>
            </a:r>
            <a:r>
              <a:rPr lang="en-GB" altLang="en-US" sz="2200" b="1" u="sng" dirty="0" smtClean="0">
                <a:latin typeface="Comic Sans MS" panose="030F0702030302020204" pitchFamily="66" charset="0"/>
                <a:cs typeface="Times New Roman" panose="02020603050405020304" pitchFamily="18" charset="0"/>
              </a:rPr>
              <a:t>B</a:t>
            </a:r>
            <a:endParaRPr lang="en-GB" altLang="en-US" sz="2200" dirty="0">
              <a:latin typeface="Comic Sans MS" panose="030F0702030302020204" pitchFamily="66" charset="0"/>
              <a:cs typeface="Times New Roman" panose="02020603050405020304" pitchFamily="18" charset="0"/>
            </a:endParaRPr>
          </a:p>
          <a:p>
            <a:pPr eaLnBrk="1" hangingPunct="1">
              <a:lnSpc>
                <a:spcPct val="125000"/>
              </a:lnSpc>
              <a:spcBef>
                <a:spcPct val="50000"/>
              </a:spcBef>
              <a:buFontTx/>
              <a:buNone/>
            </a:pPr>
            <a:r>
              <a:rPr lang="en-GB" altLang="en-US" sz="2200" dirty="0">
                <a:latin typeface="Comic Sans MS" panose="030F0702030302020204" pitchFamily="66" charset="0"/>
                <a:cs typeface="Times New Roman" panose="02020603050405020304" pitchFamily="18" charset="0"/>
              </a:rPr>
              <a:t>The court was also sympathetic to Hitler. Instead of sentencing him to death as it might have done, it gave him the minimum sentence for the offence – five years imprisonment. The judges also made it clear that he could expect an early release. In fact, Hitler served just nine months of his sentence…He spent much of the time dictating the first part of his book, </a:t>
            </a:r>
            <a:r>
              <a:rPr lang="en-GB" altLang="en-US" sz="2200" i="1" dirty="0">
                <a:latin typeface="Comic Sans MS" panose="030F0702030302020204" pitchFamily="66" charset="0"/>
                <a:cs typeface="Times New Roman" panose="02020603050405020304" pitchFamily="18" charset="0"/>
              </a:rPr>
              <a:t>Mein </a:t>
            </a:r>
            <a:r>
              <a:rPr lang="en-GB" altLang="en-US" sz="2200" i="1" dirty="0" err="1">
                <a:latin typeface="Comic Sans MS" panose="030F0702030302020204" pitchFamily="66" charset="0"/>
                <a:cs typeface="Times New Roman" panose="02020603050405020304" pitchFamily="18" charset="0"/>
              </a:rPr>
              <a:t>Kampf</a:t>
            </a:r>
            <a:r>
              <a:rPr lang="en-GB" altLang="en-US" sz="2200" i="1" dirty="0">
                <a:latin typeface="Comic Sans MS" panose="030F0702030302020204" pitchFamily="66" charset="0"/>
                <a:cs typeface="Times New Roman" panose="02020603050405020304" pitchFamily="18" charset="0"/>
              </a:rPr>
              <a:t> </a:t>
            </a:r>
            <a:r>
              <a:rPr lang="en-GB" altLang="en-US" sz="2200" dirty="0">
                <a:latin typeface="Comic Sans MS" panose="030F0702030302020204" pitchFamily="66" charset="0"/>
                <a:cs typeface="Times New Roman" panose="02020603050405020304" pitchFamily="18" charset="0"/>
              </a:rPr>
              <a:t>(‘My Struggle’). Imprisonment provided Hitler with a period of enforced leisure in which he was able to sort out his main ideas. </a:t>
            </a:r>
          </a:p>
          <a:p>
            <a:pPr algn="r" eaLnBrk="1" hangingPunct="1">
              <a:spcBef>
                <a:spcPct val="50000"/>
              </a:spcBef>
              <a:buFontTx/>
              <a:buNone/>
            </a:pPr>
            <a:r>
              <a:rPr lang="en-GB" altLang="en-US" sz="1600" dirty="0">
                <a:latin typeface="Comic Sans MS" panose="030F0702030302020204" pitchFamily="66" charset="0"/>
                <a:cs typeface="Times New Roman" panose="02020603050405020304" pitchFamily="18" charset="0"/>
              </a:rPr>
              <a:t>Stephen Lee, 1996</a:t>
            </a:r>
            <a:r>
              <a:rPr lang="en-GB" altLang="en-US" sz="2200" dirty="0">
                <a:latin typeface="Comic Sans MS" panose="030F0702030302020204" pitchFamily="66" charset="0"/>
                <a:cs typeface="Times New Roman" panose="02020603050405020304" pitchFamily="18" charset="0"/>
              </a:rPr>
              <a:t>.</a:t>
            </a:r>
          </a:p>
        </p:txBody>
      </p:sp>
      <p:sp>
        <p:nvSpPr>
          <p:cNvPr id="41987" name="Text Box 3"/>
          <p:cNvSpPr txBox="1">
            <a:spLocks noChangeArrowheads="1"/>
          </p:cNvSpPr>
          <p:nvPr/>
        </p:nvSpPr>
        <p:spPr bwMode="auto">
          <a:xfrm>
            <a:off x="0" y="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200" b="1">
              <a:solidFill>
                <a:schemeClr val="accent2"/>
              </a:solidFill>
              <a:latin typeface="Comic Sans MS" panose="030F0702030302020204" pitchFamily="66" charset="0"/>
              <a:cs typeface="Times New Roman" panose="02020603050405020304" pitchFamily="18" charset="0"/>
            </a:endParaRPr>
          </a:p>
        </p:txBody>
      </p:sp>
      <p:sp>
        <p:nvSpPr>
          <p:cNvPr id="41990" name="Text Box 6"/>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i="1">
                <a:solidFill>
                  <a:schemeClr val="accent2"/>
                </a:solidFill>
                <a:latin typeface="Comic Sans MS" panose="030F0702030302020204" pitchFamily="66" charset="0"/>
                <a:cs typeface="Times New Roman" panose="02020603050405020304" pitchFamily="18" charset="0"/>
              </a:rPr>
              <a:t>How successful was the Munich Putsch?</a:t>
            </a:r>
          </a:p>
        </p:txBody>
      </p:sp>
      <p:pic>
        <p:nvPicPr>
          <p:cNvPr id="41991" name="Picture 7" descr="MCj030538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0825" y="5445125"/>
            <a:ext cx="838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51808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71400"/>
            <a:ext cx="8229600" cy="1143000"/>
          </a:xfrm>
        </p:spPr>
        <p:txBody>
          <a:bodyPr/>
          <a:lstStyle/>
          <a:p>
            <a:r>
              <a:rPr lang="en-GB" b="1" dirty="0" smtClean="0"/>
              <a:t>Interpretations </a:t>
            </a:r>
            <a:endParaRPr lang="en-GB" b="1" dirty="0"/>
          </a:p>
        </p:txBody>
      </p:sp>
      <p:sp>
        <p:nvSpPr>
          <p:cNvPr id="4" name="Content Placeholder 2"/>
          <p:cNvSpPr>
            <a:spLocks noGrp="1"/>
          </p:cNvSpPr>
          <p:nvPr>
            <p:ph idx="1"/>
          </p:nvPr>
        </p:nvSpPr>
        <p:spPr>
          <a:xfrm>
            <a:off x="435218" y="692696"/>
            <a:ext cx="8229600" cy="1612776"/>
          </a:xfrm>
          <a:solidFill>
            <a:srgbClr val="FFC000"/>
          </a:solidFill>
          <a:ln w="38100">
            <a:solidFill>
              <a:schemeClr val="tx1"/>
            </a:solidFill>
          </a:ln>
        </p:spPr>
        <p:txBody>
          <a:bodyPr>
            <a:normAutofit/>
          </a:bodyPr>
          <a:lstStyle/>
          <a:p>
            <a:pPr marL="0" indent="0" algn="ctr">
              <a:buNone/>
            </a:pPr>
            <a:r>
              <a:rPr lang="en-GB" dirty="0" smtClean="0"/>
              <a:t>The Putsch was a badly organised fiasco which was easily put down and showed how weak the Nazis were.</a:t>
            </a:r>
          </a:p>
          <a:p>
            <a:pPr marL="0" indent="0" algn="ctr">
              <a:buNone/>
            </a:pPr>
            <a:endParaRPr lang="en-GB" dirty="0" smtClean="0"/>
          </a:p>
          <a:p>
            <a:pPr marL="0" indent="0" algn="ctr">
              <a:buNone/>
            </a:pPr>
            <a:endParaRPr lang="en-GB" dirty="0" smtClean="0"/>
          </a:p>
        </p:txBody>
      </p:sp>
      <p:sp>
        <p:nvSpPr>
          <p:cNvPr id="5" name="TextBox 4"/>
          <p:cNvSpPr txBox="1"/>
          <p:nvPr/>
        </p:nvSpPr>
        <p:spPr>
          <a:xfrm>
            <a:off x="441085" y="2333685"/>
            <a:ext cx="8136904" cy="4524315"/>
          </a:xfrm>
          <a:prstGeom prst="rect">
            <a:avLst/>
          </a:prstGeom>
          <a:noFill/>
        </p:spPr>
        <p:txBody>
          <a:bodyPr wrap="square" rtlCol="0">
            <a:spAutoFit/>
          </a:bodyPr>
          <a:lstStyle/>
          <a:p>
            <a:pPr marL="342900" indent="-342900">
              <a:buFont typeface="Arial" panose="020B0604020202020204" pitchFamily="34" charset="0"/>
              <a:buChar char="•"/>
            </a:pPr>
            <a:r>
              <a:rPr lang="en-GB" sz="3200" dirty="0" smtClean="0"/>
              <a:t>The trial gave </a:t>
            </a:r>
            <a:r>
              <a:rPr lang="en-GB" sz="3200" dirty="0" smtClean="0"/>
              <a:t>Hitler nationwide publicity and introduced him to the German public via the national press.</a:t>
            </a:r>
          </a:p>
          <a:p>
            <a:pPr marL="342900" indent="-342900">
              <a:buFont typeface="Arial" panose="020B0604020202020204" pitchFamily="34" charset="0"/>
              <a:buChar char="•"/>
            </a:pPr>
            <a:r>
              <a:rPr lang="en-GB" sz="3200" dirty="0" smtClean="0"/>
              <a:t>It gave him the opportunity to pour scorn onto the Weimar republic, the November criminal, the Treaty of Versailles and the Jewish Bolsheviks that had betrayed Germany</a:t>
            </a:r>
          </a:p>
          <a:p>
            <a:pPr marL="342900" indent="-342900">
              <a:buFont typeface="Arial" panose="020B0604020202020204" pitchFamily="34" charset="0"/>
              <a:buChar char="•"/>
            </a:pPr>
            <a:r>
              <a:rPr lang="en-GB" sz="3200" dirty="0" smtClean="0"/>
              <a:t>The trial was used to put forward his political views Hitler became famous </a:t>
            </a:r>
            <a:endParaRPr lang="en-GB"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71400"/>
            <a:ext cx="8229600" cy="1143000"/>
          </a:xfrm>
        </p:spPr>
        <p:txBody>
          <a:bodyPr/>
          <a:lstStyle/>
          <a:p>
            <a:r>
              <a:rPr lang="en-GB" b="1" dirty="0" smtClean="0"/>
              <a:t>Interpretations </a:t>
            </a:r>
            <a:endParaRPr lang="en-GB" b="1" dirty="0"/>
          </a:p>
        </p:txBody>
      </p:sp>
      <p:sp>
        <p:nvSpPr>
          <p:cNvPr id="4" name="Content Placeholder 2"/>
          <p:cNvSpPr>
            <a:spLocks noGrp="1"/>
          </p:cNvSpPr>
          <p:nvPr>
            <p:ph idx="1"/>
          </p:nvPr>
        </p:nvSpPr>
        <p:spPr>
          <a:xfrm>
            <a:off x="435218" y="692696"/>
            <a:ext cx="8229600" cy="1612776"/>
          </a:xfrm>
          <a:solidFill>
            <a:srgbClr val="FFC000"/>
          </a:solidFill>
          <a:ln w="38100">
            <a:solidFill>
              <a:schemeClr val="tx1"/>
            </a:solidFill>
          </a:ln>
        </p:spPr>
        <p:txBody>
          <a:bodyPr>
            <a:normAutofit/>
          </a:bodyPr>
          <a:lstStyle/>
          <a:p>
            <a:pPr marL="0" indent="0" algn="ctr">
              <a:buNone/>
            </a:pPr>
            <a:r>
              <a:rPr lang="en-GB" dirty="0" smtClean="0"/>
              <a:t>The Putsch was a badly organised fiasco which was easily put down and showed how weak the Nazis were.</a:t>
            </a:r>
          </a:p>
          <a:p>
            <a:pPr marL="0" indent="0" algn="ctr">
              <a:buNone/>
            </a:pPr>
            <a:endParaRPr lang="en-GB" dirty="0" smtClean="0"/>
          </a:p>
          <a:p>
            <a:pPr marL="0" indent="0" algn="ctr">
              <a:buNone/>
            </a:pPr>
            <a:endParaRPr lang="en-GB" dirty="0" smtClean="0"/>
          </a:p>
        </p:txBody>
      </p:sp>
      <p:sp>
        <p:nvSpPr>
          <p:cNvPr id="5" name="TextBox 4"/>
          <p:cNvSpPr txBox="1"/>
          <p:nvPr/>
        </p:nvSpPr>
        <p:spPr>
          <a:xfrm>
            <a:off x="441085" y="2333685"/>
            <a:ext cx="8136904" cy="1077218"/>
          </a:xfrm>
          <a:prstGeom prst="rect">
            <a:avLst/>
          </a:prstGeom>
          <a:noFill/>
        </p:spPr>
        <p:txBody>
          <a:bodyPr wrap="square" rtlCol="0">
            <a:spAutoFit/>
          </a:bodyPr>
          <a:lstStyle/>
          <a:p>
            <a:pPr marL="342900" indent="-342900">
              <a:buFont typeface="Arial" panose="020B0604020202020204" pitchFamily="34" charset="0"/>
              <a:buChar char="•"/>
            </a:pPr>
            <a:r>
              <a:rPr lang="en-GB" sz="3200" dirty="0" smtClean="0"/>
              <a:t>He was found guilty of treason </a:t>
            </a:r>
          </a:p>
          <a:p>
            <a:pPr marL="342900" indent="-342900">
              <a:buFont typeface="Arial" panose="020B0604020202020204" pitchFamily="34" charset="0"/>
              <a:buChar char="•"/>
            </a:pPr>
            <a:r>
              <a:rPr lang="en-GB" sz="3200" dirty="0" smtClean="0"/>
              <a:t>He was sentenced to five years in prison </a:t>
            </a:r>
            <a:endParaRPr lang="en-GB" sz="3200" dirty="0"/>
          </a:p>
        </p:txBody>
      </p:sp>
    </p:spTree>
    <p:extLst>
      <p:ext uri="{BB962C8B-B14F-4D97-AF65-F5344CB8AC3E}">
        <p14:creationId xmlns:p14="http://schemas.microsoft.com/office/powerpoint/2010/main" val="1261282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71400"/>
            <a:ext cx="8229600" cy="1143000"/>
          </a:xfrm>
        </p:spPr>
        <p:txBody>
          <a:bodyPr/>
          <a:lstStyle/>
          <a:p>
            <a:r>
              <a:rPr lang="en-GB" b="1" dirty="0" smtClean="0"/>
              <a:t>Interpretations </a:t>
            </a:r>
            <a:endParaRPr lang="en-GB" b="1" dirty="0"/>
          </a:p>
        </p:txBody>
      </p:sp>
      <p:sp>
        <p:nvSpPr>
          <p:cNvPr id="4" name="Content Placeholder 2"/>
          <p:cNvSpPr>
            <a:spLocks noGrp="1"/>
          </p:cNvSpPr>
          <p:nvPr>
            <p:ph idx="1"/>
          </p:nvPr>
        </p:nvSpPr>
        <p:spPr>
          <a:xfrm>
            <a:off x="435218" y="692696"/>
            <a:ext cx="8229600" cy="1008112"/>
          </a:xfrm>
          <a:solidFill>
            <a:srgbClr val="FFC000"/>
          </a:solidFill>
          <a:ln w="38100">
            <a:solidFill>
              <a:schemeClr val="tx1"/>
            </a:solidFill>
          </a:ln>
        </p:spPr>
        <p:txBody>
          <a:bodyPr>
            <a:normAutofit/>
          </a:bodyPr>
          <a:lstStyle/>
          <a:p>
            <a:pPr marL="0" indent="0" algn="ctr">
              <a:buNone/>
            </a:pPr>
            <a:r>
              <a:rPr lang="en-GB" sz="2800" dirty="0"/>
              <a:t>The Putsch was a success for the Nazis as it put them on the national map and made Hitler famous</a:t>
            </a:r>
            <a:endParaRPr lang="en-GB" sz="2800" dirty="0" smtClean="0"/>
          </a:p>
          <a:p>
            <a:pPr marL="0" indent="0" algn="ctr">
              <a:buNone/>
            </a:pPr>
            <a:endParaRPr lang="en-GB" dirty="0" smtClean="0"/>
          </a:p>
        </p:txBody>
      </p:sp>
      <p:sp>
        <p:nvSpPr>
          <p:cNvPr id="3" name="TextBox 2"/>
          <p:cNvSpPr txBox="1"/>
          <p:nvPr/>
        </p:nvSpPr>
        <p:spPr>
          <a:xfrm>
            <a:off x="251520" y="1711048"/>
            <a:ext cx="8712968" cy="4832092"/>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t>He was treated leniently and sentenced to the minimum of five years in prison; he only served 9 months </a:t>
            </a:r>
          </a:p>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r>
              <a:rPr lang="en-GB" sz="2800" dirty="0" smtClean="0"/>
              <a:t>Ludendorff was not charged</a:t>
            </a:r>
          </a:p>
          <a:p>
            <a:endParaRPr lang="en-GB" sz="2800" dirty="0" smtClean="0"/>
          </a:p>
          <a:p>
            <a:pPr marL="342900" indent="-342900">
              <a:buFont typeface="Arial" panose="020B0604020202020204" pitchFamily="34" charset="0"/>
              <a:buChar char="•"/>
            </a:pPr>
            <a:r>
              <a:rPr lang="en-GB" sz="2800" dirty="0" smtClean="0"/>
              <a:t>He wrote his autobiography, </a:t>
            </a:r>
            <a:r>
              <a:rPr lang="en-GB" sz="2800" dirty="0"/>
              <a:t>M</a:t>
            </a:r>
            <a:r>
              <a:rPr lang="en-GB" sz="2800" dirty="0" smtClean="0"/>
              <a:t>ein </a:t>
            </a:r>
            <a:r>
              <a:rPr lang="en-GB" sz="2800" dirty="0" err="1" smtClean="0"/>
              <a:t>Kampf</a:t>
            </a:r>
            <a:r>
              <a:rPr lang="en-GB" sz="2800" dirty="0" smtClean="0"/>
              <a:t>,  in prison</a:t>
            </a:r>
          </a:p>
          <a:p>
            <a:endParaRPr lang="en-GB" sz="2800" dirty="0" smtClean="0"/>
          </a:p>
          <a:p>
            <a:pPr marL="342900" indent="-342900">
              <a:buFont typeface="Arial" panose="020B0604020202020204" pitchFamily="34" charset="0"/>
              <a:buChar char="•"/>
            </a:pPr>
            <a:r>
              <a:rPr lang="en-GB" sz="2800" dirty="0" smtClean="0"/>
              <a:t>Imprisonment gave him time to reflect on the Putsch and his future in politics an come to the conclusion that he was the leader needed to make Germany great again but he would gain power through legal means</a:t>
            </a:r>
          </a:p>
        </p:txBody>
      </p:sp>
    </p:spTree>
    <p:extLst>
      <p:ext uri="{BB962C8B-B14F-4D97-AF65-F5344CB8AC3E}">
        <p14:creationId xmlns:p14="http://schemas.microsoft.com/office/powerpoint/2010/main" val="303229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71400"/>
            <a:ext cx="8229600" cy="1143000"/>
          </a:xfrm>
        </p:spPr>
        <p:txBody>
          <a:bodyPr/>
          <a:lstStyle/>
          <a:p>
            <a:r>
              <a:rPr lang="en-GB" b="1" dirty="0" smtClean="0"/>
              <a:t>Interpretations </a:t>
            </a:r>
            <a:endParaRPr lang="en-GB" b="1" dirty="0"/>
          </a:p>
        </p:txBody>
      </p:sp>
      <p:sp>
        <p:nvSpPr>
          <p:cNvPr id="4" name="Content Placeholder 2"/>
          <p:cNvSpPr>
            <a:spLocks noGrp="1"/>
          </p:cNvSpPr>
          <p:nvPr>
            <p:ph idx="1"/>
          </p:nvPr>
        </p:nvSpPr>
        <p:spPr>
          <a:xfrm>
            <a:off x="435218" y="692696"/>
            <a:ext cx="8229600" cy="1008112"/>
          </a:xfrm>
          <a:solidFill>
            <a:srgbClr val="FFC000"/>
          </a:solidFill>
          <a:ln w="38100">
            <a:solidFill>
              <a:schemeClr val="tx1"/>
            </a:solidFill>
          </a:ln>
        </p:spPr>
        <p:txBody>
          <a:bodyPr>
            <a:normAutofit/>
          </a:bodyPr>
          <a:lstStyle/>
          <a:p>
            <a:pPr marL="0" indent="0" algn="ctr">
              <a:buNone/>
            </a:pPr>
            <a:r>
              <a:rPr lang="en-GB" sz="2800" dirty="0"/>
              <a:t>The Putsch was a success for the Nazis as it put them on the national map and made Hitler famous</a:t>
            </a:r>
            <a:endParaRPr lang="en-GB" sz="2800" dirty="0" smtClean="0"/>
          </a:p>
          <a:p>
            <a:pPr marL="0" indent="0" algn="ctr">
              <a:buNone/>
            </a:pPr>
            <a:endParaRPr lang="en-GB" dirty="0" smtClean="0"/>
          </a:p>
        </p:txBody>
      </p:sp>
      <p:sp>
        <p:nvSpPr>
          <p:cNvPr id="3" name="TextBox 2"/>
          <p:cNvSpPr txBox="1"/>
          <p:nvPr/>
        </p:nvSpPr>
        <p:spPr>
          <a:xfrm>
            <a:off x="251520" y="1711048"/>
            <a:ext cx="8712968" cy="3416320"/>
          </a:xfrm>
          <a:prstGeom prst="rect">
            <a:avLst/>
          </a:prstGeom>
          <a:noFill/>
        </p:spPr>
        <p:txBody>
          <a:bodyPr wrap="square" rtlCol="0">
            <a:spAutoFit/>
          </a:bodyPr>
          <a:lstStyle/>
          <a:p>
            <a:pPr marL="342900" indent="-342900">
              <a:buFont typeface="Arial" panose="020B0604020202020204" pitchFamily="34" charset="0"/>
              <a:buChar char="•"/>
            </a:pPr>
            <a:r>
              <a:rPr lang="en-GB" sz="3600" dirty="0" smtClean="0"/>
              <a:t>He had a relatively easy time in prison and was permitted as many visitors as he wanted</a:t>
            </a:r>
          </a:p>
          <a:p>
            <a:pPr marL="342900" indent="-342900">
              <a:buFont typeface="Arial" panose="020B0604020202020204" pitchFamily="34" charset="0"/>
              <a:buChar char="•"/>
            </a:pPr>
            <a:endParaRPr lang="en-GB" sz="3600" dirty="0" smtClean="0"/>
          </a:p>
          <a:p>
            <a:pPr marL="342900" indent="-342900">
              <a:buFont typeface="Arial" panose="020B0604020202020204" pitchFamily="34" charset="0"/>
              <a:buChar char="•"/>
            </a:pPr>
            <a:r>
              <a:rPr lang="en-GB" sz="3600" dirty="0" smtClean="0"/>
              <a:t>He received large amounts of mail and was able to access whatever books he required</a:t>
            </a:r>
            <a:endParaRPr lang="en-GB" sz="3600" dirty="0"/>
          </a:p>
        </p:txBody>
      </p:sp>
    </p:spTree>
    <p:extLst>
      <p:ext uri="{BB962C8B-B14F-4D97-AF65-F5344CB8AC3E}">
        <p14:creationId xmlns:p14="http://schemas.microsoft.com/office/powerpoint/2010/main" val="335651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dirty="0" smtClean="0"/>
              <a:t>What do the statements say about the Munich Beer Hall Putsch – success or failure?</a:t>
            </a:r>
            <a:endParaRPr lang="en-GB" sz="3200" b="1" dirty="0"/>
          </a:p>
        </p:txBody>
      </p:sp>
      <p:graphicFrame>
        <p:nvGraphicFramePr>
          <p:cNvPr id="3" name="Table 2"/>
          <p:cNvGraphicFramePr>
            <a:graphicFrameLocks noGrp="1"/>
          </p:cNvGraphicFramePr>
          <p:nvPr>
            <p:extLst>
              <p:ext uri="{D42A27DB-BD31-4B8C-83A1-F6EECF244321}">
                <p14:modId xmlns:p14="http://schemas.microsoft.com/office/powerpoint/2010/main" val="1941121397"/>
              </p:ext>
            </p:extLst>
          </p:nvPr>
        </p:nvGraphicFramePr>
        <p:xfrm>
          <a:off x="457201" y="1417640"/>
          <a:ext cx="7859216" cy="5251720"/>
        </p:xfrm>
        <a:graphic>
          <a:graphicData uri="http://schemas.openxmlformats.org/drawingml/2006/table">
            <a:tbl>
              <a:tblPr/>
              <a:tblGrid>
                <a:gridCol w="2619172">
                  <a:extLst>
                    <a:ext uri="{9D8B030D-6E8A-4147-A177-3AD203B41FA5}">
                      <a16:colId xmlns:a16="http://schemas.microsoft.com/office/drawing/2014/main" val="20000"/>
                    </a:ext>
                  </a:extLst>
                </a:gridCol>
                <a:gridCol w="2620022">
                  <a:extLst>
                    <a:ext uri="{9D8B030D-6E8A-4147-A177-3AD203B41FA5}">
                      <a16:colId xmlns:a16="http://schemas.microsoft.com/office/drawing/2014/main" val="20001"/>
                    </a:ext>
                  </a:extLst>
                </a:gridCol>
                <a:gridCol w="2620022">
                  <a:extLst>
                    <a:ext uri="{9D8B030D-6E8A-4147-A177-3AD203B41FA5}">
                      <a16:colId xmlns:a16="http://schemas.microsoft.com/office/drawing/2014/main" val="20002"/>
                    </a:ext>
                  </a:extLst>
                </a:gridCol>
              </a:tblGrid>
              <a:tr h="1312930">
                <a:tc>
                  <a:txBody>
                    <a:bodyPr/>
                    <a:lstStyle/>
                    <a:p>
                      <a:pPr algn="ctr">
                        <a:lnSpc>
                          <a:spcPct val="115000"/>
                        </a:lnSpc>
                        <a:spcAft>
                          <a:spcPts val="0"/>
                        </a:spcAft>
                      </a:pPr>
                      <a:endParaRPr lang="en-GB" sz="1600" b="1" dirty="0" smtClean="0">
                        <a:latin typeface="Calibri"/>
                        <a:ea typeface="Calibri"/>
                        <a:cs typeface="Times New Roman"/>
                      </a:endParaRPr>
                    </a:p>
                    <a:p>
                      <a:pPr algn="ctr">
                        <a:lnSpc>
                          <a:spcPct val="115000"/>
                        </a:lnSpc>
                        <a:spcAft>
                          <a:spcPts val="0"/>
                        </a:spcAft>
                      </a:pPr>
                      <a:r>
                        <a:rPr lang="en-GB" sz="1600" b="1" dirty="0" smtClean="0">
                          <a:latin typeface="Calibri"/>
                          <a:ea typeface="Calibri"/>
                          <a:cs typeface="Times New Roman"/>
                        </a:rPr>
                        <a:t>Hitler </a:t>
                      </a:r>
                      <a:r>
                        <a:rPr lang="en-GB" sz="1600" b="1" dirty="0">
                          <a:latin typeface="Calibri"/>
                          <a:ea typeface="Calibri"/>
                          <a:cs typeface="Times New Roman"/>
                        </a:rPr>
                        <a:t>was mistaken in his support from the army and police.</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smtClean="0">
                        <a:latin typeface="Calibri"/>
                        <a:ea typeface="Calibri"/>
                        <a:cs typeface="Times New Roman"/>
                      </a:endParaRPr>
                    </a:p>
                    <a:p>
                      <a:pPr algn="ctr">
                        <a:lnSpc>
                          <a:spcPct val="115000"/>
                        </a:lnSpc>
                        <a:spcAft>
                          <a:spcPts val="0"/>
                        </a:spcAft>
                      </a:pPr>
                      <a:r>
                        <a:rPr lang="en-GB" sz="1600" b="1" dirty="0" smtClean="0">
                          <a:latin typeface="Calibri"/>
                          <a:ea typeface="Calibri"/>
                          <a:cs typeface="Times New Roman"/>
                        </a:rPr>
                        <a:t>Hitler </a:t>
                      </a:r>
                      <a:r>
                        <a:rPr lang="en-GB" sz="1600" b="1" dirty="0">
                          <a:latin typeface="Calibri"/>
                          <a:ea typeface="Calibri"/>
                          <a:cs typeface="Times New Roman"/>
                        </a:rPr>
                        <a:t>got much public support during his Munich march.</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smtClean="0">
                        <a:latin typeface="Calibri"/>
                        <a:ea typeface="Calibri"/>
                        <a:cs typeface="Times New Roman"/>
                      </a:endParaRPr>
                    </a:p>
                    <a:p>
                      <a:pPr algn="ctr">
                        <a:lnSpc>
                          <a:spcPct val="115000"/>
                        </a:lnSpc>
                        <a:spcAft>
                          <a:spcPts val="0"/>
                        </a:spcAft>
                      </a:pPr>
                      <a:r>
                        <a:rPr lang="en-GB" sz="1600" b="1" dirty="0" smtClean="0">
                          <a:latin typeface="Calibri"/>
                          <a:ea typeface="Calibri"/>
                          <a:cs typeface="Times New Roman"/>
                        </a:rPr>
                        <a:t>Hitler </a:t>
                      </a:r>
                      <a:r>
                        <a:rPr lang="en-GB" sz="1600" b="1" dirty="0">
                          <a:latin typeface="Calibri"/>
                          <a:ea typeface="Calibri"/>
                          <a:cs typeface="Times New Roman"/>
                        </a:rPr>
                        <a:t>served out his sentence in a comfortable jail</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2930">
                <a:tc>
                  <a:txBody>
                    <a:bodyPr/>
                    <a:lstStyle/>
                    <a:p>
                      <a:pPr algn="ctr">
                        <a:lnSpc>
                          <a:spcPct val="115000"/>
                        </a:lnSpc>
                        <a:spcAft>
                          <a:spcPts val="0"/>
                        </a:spcAft>
                      </a:pPr>
                      <a:endParaRPr lang="en-GB" sz="1600" b="1">
                        <a:latin typeface="Calibri"/>
                        <a:ea typeface="Calibri"/>
                        <a:cs typeface="Times New Roman"/>
                      </a:endParaRPr>
                    </a:p>
                    <a:p>
                      <a:pPr algn="ctr">
                        <a:lnSpc>
                          <a:spcPct val="115000"/>
                        </a:lnSpc>
                        <a:spcAft>
                          <a:spcPts val="0"/>
                        </a:spcAft>
                      </a:pPr>
                      <a:r>
                        <a:rPr lang="en-GB" sz="1600" b="1">
                          <a:latin typeface="Calibri"/>
                          <a:ea typeface="Calibri"/>
                          <a:cs typeface="Times New Roman"/>
                        </a:rPr>
                        <a:t>Many Nazi supporters got light sentences.</a:t>
                      </a:r>
                      <a:endParaRPr lang="en-GB"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smtClean="0">
                        <a:latin typeface="Calibri"/>
                        <a:ea typeface="Calibri"/>
                        <a:cs typeface="Times New Roman"/>
                      </a:endParaRPr>
                    </a:p>
                    <a:p>
                      <a:pPr algn="ctr">
                        <a:lnSpc>
                          <a:spcPct val="115000"/>
                        </a:lnSpc>
                        <a:spcAft>
                          <a:spcPts val="0"/>
                        </a:spcAft>
                      </a:pPr>
                      <a:r>
                        <a:rPr lang="en-GB" sz="1600" b="1" dirty="0" smtClean="0">
                          <a:latin typeface="Calibri"/>
                          <a:ea typeface="Calibri"/>
                          <a:cs typeface="Times New Roman"/>
                        </a:rPr>
                        <a:t>Hitler’s </a:t>
                      </a:r>
                      <a:r>
                        <a:rPr lang="en-GB" sz="1600" b="1" dirty="0">
                          <a:latin typeface="Calibri"/>
                          <a:ea typeface="Calibri"/>
                          <a:cs typeface="Times New Roman"/>
                        </a:rPr>
                        <a:t>time in prison allowed him to write Mein </a:t>
                      </a:r>
                      <a:r>
                        <a:rPr lang="en-GB" sz="1600" b="1" dirty="0" err="1">
                          <a:latin typeface="Calibri"/>
                          <a:ea typeface="Calibri"/>
                          <a:cs typeface="Times New Roman"/>
                        </a:rPr>
                        <a:t>Kampf</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a:latin typeface="Calibri"/>
                        <a:ea typeface="Calibri"/>
                        <a:cs typeface="Times New Roman"/>
                      </a:endParaRPr>
                    </a:p>
                    <a:p>
                      <a:pPr algn="ctr">
                        <a:lnSpc>
                          <a:spcPct val="115000"/>
                        </a:lnSpc>
                        <a:spcAft>
                          <a:spcPts val="0"/>
                        </a:spcAft>
                      </a:pPr>
                      <a:r>
                        <a:rPr lang="en-GB" sz="1600" b="1" dirty="0">
                          <a:latin typeface="Calibri"/>
                          <a:ea typeface="Calibri"/>
                          <a:cs typeface="Times New Roman"/>
                        </a:rPr>
                        <a:t>Hitler changed his strategy </a:t>
                      </a:r>
                      <a:r>
                        <a:rPr lang="en-GB" sz="1600" b="1" dirty="0" smtClean="0">
                          <a:latin typeface="Calibri"/>
                          <a:ea typeface="Calibri"/>
                          <a:cs typeface="Times New Roman"/>
                        </a:rPr>
                        <a:t>to winning power to </a:t>
                      </a:r>
                      <a:r>
                        <a:rPr lang="en-GB" sz="1600" b="1" dirty="0">
                          <a:latin typeface="Calibri"/>
                          <a:ea typeface="Calibri"/>
                          <a:cs typeface="Times New Roman"/>
                        </a:rPr>
                        <a:t>legal means.</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2930">
                <a:tc>
                  <a:txBody>
                    <a:bodyPr/>
                    <a:lstStyle/>
                    <a:p>
                      <a:pPr algn="ctr">
                        <a:lnSpc>
                          <a:spcPct val="115000"/>
                        </a:lnSpc>
                        <a:spcAft>
                          <a:spcPts val="0"/>
                        </a:spcAft>
                      </a:pPr>
                      <a:endParaRPr lang="en-GB" sz="1600" b="1">
                        <a:latin typeface="Calibri"/>
                        <a:ea typeface="Calibri"/>
                        <a:cs typeface="Times New Roman"/>
                      </a:endParaRPr>
                    </a:p>
                    <a:p>
                      <a:pPr algn="ctr">
                        <a:lnSpc>
                          <a:spcPct val="115000"/>
                        </a:lnSpc>
                        <a:spcAft>
                          <a:spcPts val="0"/>
                        </a:spcAft>
                      </a:pPr>
                      <a:r>
                        <a:rPr lang="en-GB" sz="1600" b="1">
                          <a:latin typeface="Calibri"/>
                          <a:ea typeface="Calibri"/>
                          <a:cs typeface="Times New Roman"/>
                        </a:rPr>
                        <a:t>Opposition within the Nazi Party melted.</a:t>
                      </a:r>
                      <a:endParaRPr lang="en-GB"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smtClean="0">
                        <a:latin typeface="Calibri"/>
                        <a:ea typeface="Calibri"/>
                        <a:cs typeface="Times New Roman"/>
                      </a:endParaRPr>
                    </a:p>
                    <a:p>
                      <a:pPr algn="ctr">
                        <a:lnSpc>
                          <a:spcPct val="115000"/>
                        </a:lnSpc>
                        <a:spcAft>
                          <a:spcPts val="0"/>
                        </a:spcAft>
                      </a:pPr>
                      <a:r>
                        <a:rPr lang="en-GB" sz="1600" b="1" dirty="0" smtClean="0">
                          <a:latin typeface="Calibri"/>
                          <a:ea typeface="Calibri"/>
                          <a:cs typeface="Times New Roman"/>
                        </a:rPr>
                        <a:t>Hitler </a:t>
                      </a:r>
                      <a:r>
                        <a:rPr lang="en-GB" sz="1600" b="1" dirty="0">
                          <a:latin typeface="Calibri"/>
                          <a:ea typeface="Calibri"/>
                          <a:cs typeface="Times New Roman"/>
                        </a:rPr>
                        <a:t>was mistaken in his support from the Bavarian government.</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a:latin typeface="Calibri"/>
                        <a:ea typeface="Calibri"/>
                        <a:cs typeface="Times New Roman"/>
                      </a:endParaRPr>
                    </a:p>
                    <a:p>
                      <a:pPr algn="ctr">
                        <a:lnSpc>
                          <a:spcPct val="115000"/>
                        </a:lnSpc>
                        <a:spcAft>
                          <a:spcPts val="0"/>
                        </a:spcAft>
                      </a:pPr>
                      <a:r>
                        <a:rPr lang="en-GB" sz="1600" b="1" dirty="0">
                          <a:latin typeface="Calibri"/>
                          <a:ea typeface="Calibri"/>
                          <a:cs typeface="Times New Roman"/>
                        </a:rPr>
                        <a:t>Hitler’s trial made him into a national figure.</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2930">
                <a:tc>
                  <a:txBody>
                    <a:bodyPr/>
                    <a:lstStyle/>
                    <a:p>
                      <a:pPr algn="ctr">
                        <a:lnSpc>
                          <a:spcPct val="115000"/>
                        </a:lnSpc>
                        <a:spcAft>
                          <a:spcPts val="0"/>
                        </a:spcAft>
                      </a:pPr>
                      <a:endParaRPr kumimoji="0" lang="en-GB" sz="1400" b="1" kern="1200" dirty="0" smtClean="0">
                        <a:solidFill>
                          <a:schemeClr val="tx1"/>
                        </a:solidFill>
                        <a:effectLst/>
                        <a:latin typeface="+mj-lt"/>
                        <a:ea typeface="+mn-ea"/>
                        <a:cs typeface="+mn-cs"/>
                      </a:endParaRPr>
                    </a:p>
                    <a:p>
                      <a:pPr algn="ctr">
                        <a:lnSpc>
                          <a:spcPct val="115000"/>
                        </a:lnSpc>
                        <a:spcAft>
                          <a:spcPts val="0"/>
                        </a:spcAft>
                      </a:pPr>
                      <a:r>
                        <a:rPr kumimoji="0" lang="en-GB" sz="1600" b="1" kern="1200" dirty="0" smtClean="0">
                          <a:solidFill>
                            <a:schemeClr val="tx1"/>
                          </a:solidFill>
                          <a:effectLst/>
                          <a:latin typeface="+mj-lt"/>
                          <a:ea typeface="+mn-ea"/>
                          <a:cs typeface="+mn-cs"/>
                        </a:rPr>
                        <a:t>The Nazis did not have enough weapons to attempt a strong coup.</a:t>
                      </a:r>
                      <a:endParaRPr lang="en-GB" sz="14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600" b="1" dirty="0">
                        <a:latin typeface="Calibri"/>
                        <a:ea typeface="Calibri"/>
                        <a:cs typeface="Times New Roman"/>
                      </a:endParaRPr>
                    </a:p>
                    <a:p>
                      <a:pPr algn="ctr">
                        <a:lnSpc>
                          <a:spcPct val="115000"/>
                        </a:lnSpc>
                        <a:spcAft>
                          <a:spcPts val="0"/>
                        </a:spcAft>
                      </a:pPr>
                      <a:r>
                        <a:rPr lang="en-GB" sz="1600" b="1" dirty="0">
                          <a:latin typeface="Calibri"/>
                          <a:ea typeface="Calibri"/>
                          <a:cs typeface="Times New Roman"/>
                        </a:rPr>
                        <a:t>The Putsch failed and 16 Nazis were killed.</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kumimoji="0" lang="en-GB" sz="1600" b="1" kern="1200" dirty="0" smtClean="0">
                        <a:solidFill>
                          <a:schemeClr val="tx1"/>
                        </a:solidFill>
                        <a:effectLst/>
                        <a:latin typeface="+mj-lt"/>
                        <a:ea typeface="+mn-ea"/>
                        <a:cs typeface="+mn-cs"/>
                      </a:endParaRPr>
                    </a:p>
                    <a:p>
                      <a:pPr algn="ctr">
                        <a:lnSpc>
                          <a:spcPct val="115000"/>
                        </a:lnSpc>
                        <a:spcAft>
                          <a:spcPts val="0"/>
                        </a:spcAft>
                      </a:pPr>
                      <a:r>
                        <a:rPr kumimoji="0" lang="en-GB" sz="1600" b="1" kern="1200" dirty="0" smtClean="0">
                          <a:solidFill>
                            <a:schemeClr val="tx1"/>
                          </a:solidFill>
                          <a:effectLst/>
                          <a:latin typeface="+mj-lt"/>
                          <a:ea typeface="+mn-ea"/>
                          <a:cs typeface="+mn-cs"/>
                        </a:rPr>
                        <a:t>The Bavarian leaders were set free and betrayed Hitler.</a:t>
                      </a:r>
                      <a:endParaRPr lang="en-GB" sz="14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3039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 5</a:t>
            </a:r>
            <a:endParaRPr lang="en-GB" dirty="0"/>
          </a:p>
        </p:txBody>
      </p:sp>
      <p:sp>
        <p:nvSpPr>
          <p:cNvPr id="3" name="Content Placeholder 2"/>
          <p:cNvSpPr>
            <a:spLocks noGrp="1"/>
          </p:cNvSpPr>
          <p:nvPr>
            <p:ph idx="1"/>
          </p:nvPr>
        </p:nvSpPr>
        <p:spPr>
          <a:xfrm>
            <a:off x="457200" y="1600200"/>
            <a:ext cx="8229600" cy="5141168"/>
          </a:xfrm>
        </p:spPr>
        <p:txBody>
          <a:bodyPr>
            <a:normAutofit/>
          </a:bodyPr>
          <a:lstStyle/>
          <a:p>
            <a:r>
              <a:rPr lang="en-GB" sz="4000" b="1" dirty="0" smtClean="0"/>
              <a:t>Was </a:t>
            </a:r>
            <a:r>
              <a:rPr lang="en-GB" sz="4000" b="1" dirty="0"/>
              <a:t>the Munich Beer Hall Putsch a great success for Hitler and the Nazis? [16] </a:t>
            </a:r>
            <a:endParaRPr lang="en-GB" sz="4000" b="1" dirty="0" smtClean="0"/>
          </a:p>
          <a:p>
            <a:endParaRPr lang="en-GB" b="1" dirty="0"/>
          </a:p>
          <a:p>
            <a:r>
              <a:rPr lang="en-GB" dirty="0"/>
              <a:t>Use your own knowledge and understanding of the issue to support your answer. Marks for spelling, punctuation and the accurate use of grammar and specialist language are allocated to this question.     </a:t>
            </a:r>
          </a:p>
          <a:p>
            <a:endParaRPr lang="en-GB" dirty="0"/>
          </a:p>
        </p:txBody>
      </p:sp>
    </p:spTree>
    <p:extLst>
      <p:ext uri="{BB962C8B-B14F-4D97-AF65-F5344CB8AC3E}">
        <p14:creationId xmlns:p14="http://schemas.microsoft.com/office/powerpoint/2010/main" val="356691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pPr>
              <a:spcBef>
                <a:spcPct val="50000"/>
              </a:spcBef>
            </a:pPr>
            <a:r>
              <a:rPr lang="en-GB" altLang="en-US" b="1" dirty="0" smtClean="0"/>
              <a:t>How did the Nazi party develop?</a:t>
            </a:r>
            <a:endParaRPr lang="en-US" altLang="en-US" b="1" dirty="0"/>
          </a:p>
        </p:txBody>
      </p:sp>
      <p:sp>
        <p:nvSpPr>
          <p:cNvPr id="3" name="Content Placeholder 2"/>
          <p:cNvSpPr>
            <a:spLocks noGrp="1"/>
          </p:cNvSpPr>
          <p:nvPr>
            <p:ph idx="1"/>
          </p:nvPr>
        </p:nvSpPr>
        <p:spPr>
          <a:xfrm>
            <a:off x="539552" y="764704"/>
            <a:ext cx="8229600" cy="5904656"/>
          </a:xfrm>
        </p:spPr>
        <p:txBody>
          <a:bodyPr>
            <a:normAutofit/>
          </a:bodyPr>
          <a:lstStyle/>
          <a:p>
            <a:pPr>
              <a:spcBef>
                <a:spcPct val="50000"/>
              </a:spcBef>
              <a:buFontTx/>
              <a:buChar char="•"/>
            </a:pPr>
            <a:endParaRPr lang="en-GB" altLang="en-US" dirty="0" smtClean="0"/>
          </a:p>
          <a:p>
            <a:pPr>
              <a:spcBef>
                <a:spcPct val="50000"/>
              </a:spcBef>
              <a:buFontTx/>
              <a:buChar char="•"/>
            </a:pPr>
            <a:endParaRPr lang="en-GB" altLang="en-US" dirty="0" smtClean="0"/>
          </a:p>
          <a:p>
            <a:endParaRPr lang="en-GB" dirty="0"/>
          </a:p>
        </p:txBody>
      </p:sp>
      <p:pic>
        <p:nvPicPr>
          <p:cNvPr id="8" name="Picture 4" descr="r?t=c&amp;s=i1&amp;sv=0a652820&amp;uid=0599FFE09881CD234&amp;sid=1E29E8C15B1C88D34&amp;o=0&amp;id=30751&amp;p=fr&amp;u=http%3A%2F%2Fww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r?t=c&amp;s=i1&amp;sv=0a652823&amp;uid=0599FFE09881CD234&amp;sid=1E29E8C15B1C88D34&amp;o=0&amp;id=30751&amp;p=fr&amp;u=http%3A%2F%2Fgeschichtsat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412776"/>
            <a:ext cx="36750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80920" cy="5616624"/>
          </a:xfrm>
        </p:spPr>
        <p:txBody>
          <a:bodyPr>
            <a:normAutofit/>
          </a:bodyPr>
          <a:lstStyle/>
          <a:p>
            <a:r>
              <a:rPr lang="en-GB" altLang="en-US" sz="2800" dirty="0" smtClean="0"/>
              <a:t>After the war Hitler was working for the Army as a political /propaganda agent and attended political meetings.</a:t>
            </a:r>
          </a:p>
          <a:p>
            <a:r>
              <a:rPr lang="en-GB" altLang="en-US" sz="2800" dirty="0" smtClean="0"/>
              <a:t>In 1919 he went to a meeting of the German Workers Party led by Anton Drexler and liked what he heard.</a:t>
            </a:r>
          </a:p>
          <a:p>
            <a:r>
              <a:rPr lang="en-GB" altLang="en-US" sz="2800" dirty="0" smtClean="0"/>
              <a:t>Hitler joined this small party and soon became its leader because of his ability to speak in public. </a:t>
            </a:r>
          </a:p>
          <a:p>
            <a:endParaRPr lang="en-GB" altLang="en-US" sz="2800" dirty="0" smtClean="0"/>
          </a:p>
          <a:p>
            <a:endParaRPr lang="en-GB" sz="2800" dirty="0"/>
          </a:p>
        </p:txBody>
      </p:sp>
      <p:pic>
        <p:nvPicPr>
          <p:cNvPr id="36868" name="Picture 4" descr="Image result for German Workers Party led by Anton Drexler"/>
          <p:cNvPicPr>
            <a:picLocks noChangeAspect="1" noChangeArrowheads="1"/>
          </p:cNvPicPr>
          <p:nvPr/>
        </p:nvPicPr>
        <p:blipFill>
          <a:blip r:embed="rId2" cstate="print"/>
          <a:srcRect/>
          <a:stretch>
            <a:fillRect/>
          </a:stretch>
        </p:blipFill>
        <p:spPr bwMode="auto">
          <a:xfrm>
            <a:off x="971600" y="3429000"/>
            <a:ext cx="4857750" cy="3124201"/>
          </a:xfrm>
          <a:prstGeom prst="rect">
            <a:avLst/>
          </a:prstGeom>
          <a:noFill/>
        </p:spPr>
      </p:pic>
      <p:sp>
        <p:nvSpPr>
          <p:cNvPr id="6" name="TextBox 5"/>
          <p:cNvSpPr txBox="1"/>
          <p:nvPr/>
        </p:nvSpPr>
        <p:spPr>
          <a:xfrm>
            <a:off x="6084168" y="4005064"/>
            <a:ext cx="1584176" cy="1200329"/>
          </a:xfrm>
          <a:prstGeom prst="rect">
            <a:avLst/>
          </a:prstGeom>
          <a:noFill/>
        </p:spPr>
        <p:txBody>
          <a:bodyPr wrap="square" rtlCol="0">
            <a:spAutoFit/>
          </a:bodyPr>
          <a:lstStyle/>
          <a:p>
            <a:r>
              <a:rPr lang="en-GB" sz="2400" dirty="0" smtClean="0"/>
              <a:t>German workers Party 1920</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59432"/>
            <a:ext cx="8229600" cy="4525963"/>
          </a:xfrm>
        </p:spPr>
        <p:txBody>
          <a:bodyPr>
            <a:normAutofit fontScale="92500"/>
          </a:bodyPr>
          <a:lstStyle/>
          <a:p>
            <a:endParaRPr lang="en-GB" altLang="en-US" dirty="0" smtClean="0"/>
          </a:p>
          <a:p>
            <a:r>
              <a:rPr lang="en-GB" altLang="en-US" dirty="0" smtClean="0"/>
              <a:t>In 1920 he changed the party name to National  Socialist  German Workers Party (NSDAP or NAZI) and drew up a program of 25 points. These included Lebensraum, destruction of Versailles and a hatred for Jews and communists.</a:t>
            </a:r>
          </a:p>
          <a:p>
            <a:r>
              <a:rPr lang="en-GB" altLang="en-US" dirty="0" smtClean="0"/>
              <a:t>The NSDAP was both Nationalist (they believed in Germany’s greatness) and Socialist (they believed the state should benefit everyone equally).</a:t>
            </a:r>
          </a:p>
          <a:p>
            <a:endParaRPr lang="en-GB" altLang="en-US" dirty="0" smtClean="0"/>
          </a:p>
          <a:p>
            <a:endParaRPr lang="en-GB" dirty="0"/>
          </a:p>
        </p:txBody>
      </p:sp>
      <p:pic>
        <p:nvPicPr>
          <p:cNvPr id="35843" name="Picture 3"/>
          <p:cNvPicPr>
            <a:picLocks noChangeAspect="1" noChangeArrowheads="1"/>
          </p:cNvPicPr>
          <p:nvPr/>
        </p:nvPicPr>
        <p:blipFill>
          <a:blip r:embed="rId2" cstate="print"/>
          <a:srcRect/>
          <a:stretch>
            <a:fillRect/>
          </a:stretch>
        </p:blipFill>
        <p:spPr bwMode="auto">
          <a:xfrm>
            <a:off x="2267744" y="3933056"/>
            <a:ext cx="4176464" cy="28176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1"/>
            <a:ext cx="8229600" cy="2304256"/>
          </a:xfrm>
        </p:spPr>
        <p:txBody>
          <a:bodyPr/>
          <a:lstStyle/>
          <a:p>
            <a:r>
              <a:rPr lang="en-GB" altLang="en-US" dirty="0" smtClean="0">
                <a:latin typeface="Arial" pitchFamily="34" charset="0"/>
                <a:cs typeface="Arial" pitchFamily="34" charset="0"/>
              </a:rPr>
              <a:t>In 1923 Hitler felt that he Nazi party was strong enough to attack Berlin and take control of Germany in what became known as the Munich beer hall Putsch.</a:t>
            </a:r>
          </a:p>
          <a:p>
            <a:endParaRPr lang="en-GB" dirty="0"/>
          </a:p>
        </p:txBody>
      </p:sp>
      <p:pic>
        <p:nvPicPr>
          <p:cNvPr id="37890" name="Picture 2" descr="Wilhelm Frick, Hermann Kriebel, Erich Ludendorff, Adolf Hitler, Wilhelm Brückner and Ernst Roehm in 1923"/>
          <p:cNvPicPr>
            <a:picLocks noChangeAspect="1" noChangeArrowheads="1"/>
          </p:cNvPicPr>
          <p:nvPr/>
        </p:nvPicPr>
        <p:blipFill>
          <a:blip r:embed="rId2" cstate="print"/>
          <a:srcRect/>
          <a:stretch>
            <a:fillRect/>
          </a:stretch>
        </p:blipFill>
        <p:spPr bwMode="auto">
          <a:xfrm>
            <a:off x="1115616" y="2276872"/>
            <a:ext cx="6336704" cy="432601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Reasons why Hitler felt strong enough to attempt his Putsch</a:t>
            </a:r>
            <a:endParaRPr lang="en-GB" b="1" dirty="0"/>
          </a:p>
        </p:txBody>
      </p:sp>
      <p:sp>
        <p:nvSpPr>
          <p:cNvPr id="3" name="Content Placeholder 2"/>
          <p:cNvSpPr>
            <a:spLocks noGrp="1"/>
          </p:cNvSpPr>
          <p:nvPr>
            <p:ph idx="1"/>
          </p:nvPr>
        </p:nvSpPr>
        <p:spPr>
          <a:xfrm>
            <a:off x="457200" y="1600201"/>
            <a:ext cx="8229600" cy="2980928"/>
          </a:xfrm>
        </p:spPr>
        <p:txBody>
          <a:bodyPr>
            <a:normAutofit lnSpcReduction="10000"/>
          </a:bodyPr>
          <a:lstStyle/>
          <a:p>
            <a:r>
              <a:rPr lang="en-GB" altLang="en-US" dirty="0" smtClean="0"/>
              <a:t>The problems facing the Weimar Republic worsened in 1923 due to the French occupation of the Ruhr and the effects of hyperinflation</a:t>
            </a:r>
          </a:p>
          <a:p>
            <a:r>
              <a:rPr lang="en-GB" altLang="en-US" dirty="0" smtClean="0"/>
              <a:t>The Weimar claimed it could not pay the £6600 reparations bill</a:t>
            </a:r>
          </a:p>
        </p:txBody>
      </p:sp>
      <p:sp>
        <p:nvSpPr>
          <p:cNvPr id="39938" name="AutoShape 2" descr="Image result for german repar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0" name="AutoShape 4" descr="Image result for german repar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2" name="AutoShape 6" descr="Image result for german repar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4" name="AutoShape 8" descr="Image result for german repar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6" name="AutoShape 10" descr="Image result for german repar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2" descr="Image result for reparations treaty of versailles"/>
          <p:cNvPicPr>
            <a:picLocks noChangeAspect="1" noChangeArrowheads="1"/>
          </p:cNvPicPr>
          <p:nvPr/>
        </p:nvPicPr>
        <p:blipFill>
          <a:blip r:embed="rId2" cstate="print"/>
          <a:srcRect/>
          <a:stretch>
            <a:fillRect/>
          </a:stretch>
        </p:blipFill>
        <p:spPr bwMode="auto">
          <a:xfrm>
            <a:off x="4860032" y="4077072"/>
            <a:ext cx="3976442" cy="2236749"/>
          </a:xfrm>
          <a:prstGeom prst="rect">
            <a:avLst/>
          </a:prstGeom>
          <a:noFill/>
        </p:spPr>
      </p:pic>
      <p:sp>
        <p:nvSpPr>
          <p:cNvPr id="10" name="TextBox 9"/>
          <p:cNvSpPr txBox="1"/>
          <p:nvPr/>
        </p:nvSpPr>
        <p:spPr>
          <a:xfrm>
            <a:off x="611560" y="4653136"/>
            <a:ext cx="4248472" cy="1077218"/>
          </a:xfrm>
          <a:prstGeom prst="rect">
            <a:avLst/>
          </a:prstGeom>
          <a:noFill/>
        </p:spPr>
        <p:txBody>
          <a:bodyPr wrap="square" rtlCol="0">
            <a:spAutoFit/>
          </a:bodyPr>
          <a:lstStyle/>
          <a:p>
            <a:pPr>
              <a:buFont typeface="Arial" pitchFamily="34" charset="0"/>
              <a:buChar char="•"/>
            </a:pPr>
            <a:r>
              <a:rPr lang="en-GB" sz="3200" dirty="0" smtClean="0"/>
              <a:t> Hitler hated the         Weimar Republic</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why Hitler felt strong enough to attempt his Putsch</a:t>
            </a:r>
            <a:endParaRPr lang="en-GB" dirty="0"/>
          </a:p>
        </p:txBody>
      </p:sp>
      <p:sp>
        <p:nvSpPr>
          <p:cNvPr id="3" name="Content Placeholder 2"/>
          <p:cNvSpPr>
            <a:spLocks noGrp="1"/>
          </p:cNvSpPr>
          <p:nvPr>
            <p:ph idx="1"/>
          </p:nvPr>
        </p:nvSpPr>
        <p:spPr>
          <a:xfrm>
            <a:off x="457200" y="1600200"/>
            <a:ext cx="5194920" cy="4997152"/>
          </a:xfrm>
        </p:spPr>
        <p:txBody>
          <a:bodyPr>
            <a:normAutofit fontScale="85000" lnSpcReduction="10000"/>
          </a:bodyPr>
          <a:lstStyle/>
          <a:p>
            <a:r>
              <a:rPr lang="en-GB" altLang="en-US" dirty="0" smtClean="0"/>
              <a:t>The government started to print more money to pay France and Belgium as well as its own workers </a:t>
            </a:r>
          </a:p>
          <a:p>
            <a:r>
              <a:rPr lang="en-GB" altLang="en-US" dirty="0" smtClean="0"/>
              <a:t>The value of the German currency started to fall rapidly and the Germany failed to meet their reparation payments</a:t>
            </a:r>
          </a:p>
          <a:p>
            <a:r>
              <a:rPr lang="en-GB" altLang="en-US" dirty="0" smtClean="0"/>
              <a:t>France and Belgium invaded the Ruhr in 1923</a:t>
            </a:r>
          </a:p>
          <a:p>
            <a:r>
              <a:rPr lang="en-GB" altLang="en-US" dirty="0" smtClean="0"/>
              <a:t>Many German blamed the Weimar for this </a:t>
            </a:r>
          </a:p>
          <a:p>
            <a:endParaRPr lang="en-GB" dirty="0"/>
          </a:p>
        </p:txBody>
      </p:sp>
      <p:pic>
        <p:nvPicPr>
          <p:cNvPr id="4" name="Picture 2" descr="Image result for hyperinflation germany cartoon"/>
          <p:cNvPicPr>
            <a:picLocks noChangeAspect="1" noChangeArrowheads="1"/>
          </p:cNvPicPr>
          <p:nvPr/>
        </p:nvPicPr>
        <p:blipFill>
          <a:blip r:embed="rId2" cstate="print"/>
          <a:srcRect/>
          <a:stretch>
            <a:fillRect/>
          </a:stretch>
        </p:blipFill>
        <p:spPr bwMode="auto">
          <a:xfrm>
            <a:off x="5796136" y="1916832"/>
            <a:ext cx="3178548" cy="41044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why Hitler felt strong enough to attempt his Putsch</a:t>
            </a:r>
            <a:endParaRPr lang="en-GB" dirty="0"/>
          </a:p>
        </p:txBody>
      </p:sp>
      <p:sp>
        <p:nvSpPr>
          <p:cNvPr id="3" name="Content Placeholder 2"/>
          <p:cNvSpPr>
            <a:spLocks noGrp="1"/>
          </p:cNvSpPr>
          <p:nvPr>
            <p:ph idx="1"/>
          </p:nvPr>
        </p:nvSpPr>
        <p:spPr>
          <a:xfrm>
            <a:off x="457200" y="1600200"/>
            <a:ext cx="8219256" cy="1828800"/>
          </a:xfrm>
        </p:spPr>
        <p:txBody>
          <a:bodyPr>
            <a:normAutofit/>
          </a:bodyPr>
          <a:lstStyle/>
          <a:p>
            <a:r>
              <a:rPr lang="en-GB" altLang="en-US" dirty="0" smtClean="0"/>
              <a:t>Mussolini had seized power in Italy in 1922</a:t>
            </a:r>
          </a:p>
          <a:p>
            <a:endParaRPr lang="en-GB" dirty="0"/>
          </a:p>
        </p:txBody>
      </p:sp>
      <p:pic>
        <p:nvPicPr>
          <p:cNvPr id="41986" name="Picture 2" descr="Image result for mussolini marchon rome"/>
          <p:cNvPicPr>
            <a:picLocks noChangeAspect="1" noChangeArrowheads="1"/>
          </p:cNvPicPr>
          <p:nvPr/>
        </p:nvPicPr>
        <p:blipFill>
          <a:blip r:embed="rId2" cstate="print"/>
          <a:srcRect/>
          <a:stretch>
            <a:fillRect/>
          </a:stretch>
        </p:blipFill>
        <p:spPr bwMode="auto">
          <a:xfrm>
            <a:off x="1547664" y="2276872"/>
            <a:ext cx="5760640" cy="430128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1315</Words>
  <Application>Microsoft Office PowerPoint</Application>
  <PresentationFormat>On-screen Show (4:3)</PresentationFormat>
  <Paragraphs>117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Comic Sans MS</vt:lpstr>
      <vt:lpstr>Times New Roman</vt:lpstr>
      <vt:lpstr>Office Theme</vt:lpstr>
      <vt:lpstr>PowerPoint Presentation</vt:lpstr>
      <vt:lpstr>Learning Outcomes </vt:lpstr>
      <vt:lpstr>How did the Nazi party develop?</vt:lpstr>
      <vt:lpstr>PowerPoint Presentation</vt:lpstr>
      <vt:lpstr>PowerPoint Presentation</vt:lpstr>
      <vt:lpstr>PowerPoint Presentation</vt:lpstr>
      <vt:lpstr>Reasons why Hitler felt strong enough to attempt his Putsch</vt:lpstr>
      <vt:lpstr>Reasons why Hitler felt strong enough to attempt his Putsch</vt:lpstr>
      <vt:lpstr>Reasons why Hitler felt strong enough to attempt his Putsch</vt:lpstr>
      <vt:lpstr>Reasons why Hitler felt strong enough to attempt his Putsch</vt:lpstr>
      <vt:lpstr>Reasons why Hitler felt strong enough to attempt his Putsch</vt:lpstr>
      <vt:lpstr>What are the main interpretations of the Munich Beer Hall Putsch?</vt:lpstr>
      <vt:lpstr>Key People</vt:lpstr>
      <vt:lpstr>Von Kahr, von Seisser and von Lossow were attending a meeting at the Burgerbraukeller on the evening of the 8th November 1923  Hitler’s plan was to seize Kahr, Lossow and Seisser to persuade them to support the Nazis in overthrowing the government and replacing it with a strong, central government.  Hitler with 600 SA troops stormed the meeting and took Kahr, Lossow and Seisser into  a side room at pistol point forcing them to agree to his planned uprising the next day.  </vt:lpstr>
      <vt:lpstr>The events of the Munich Putsch </vt:lpstr>
      <vt:lpstr>The events of the Munich Putsch </vt:lpstr>
      <vt:lpstr>The events of the Munich Putsch </vt:lpstr>
      <vt:lpstr>Hitler’s trial and imprisonment </vt:lpstr>
      <vt:lpstr>PowerPoint Presentation</vt:lpstr>
      <vt:lpstr>PowerPoint Presentation</vt:lpstr>
      <vt:lpstr>Interpretations </vt:lpstr>
      <vt:lpstr>Interpretations </vt:lpstr>
      <vt:lpstr>Interpretations </vt:lpstr>
      <vt:lpstr>Interpretations </vt:lpstr>
      <vt:lpstr>What do the statements say about the Munich Beer Hall Putsch – success or failure?</vt:lpstr>
      <vt:lpstr>Exam question 5</vt:lpstr>
    </vt:vector>
  </TitlesOfParts>
  <Company>Flintshire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dc:creator>
  <cp:lastModifiedBy>ICT</cp:lastModifiedBy>
  <cp:revision>83</cp:revision>
  <dcterms:created xsi:type="dcterms:W3CDTF">2017-03-31T07:54:49Z</dcterms:created>
  <dcterms:modified xsi:type="dcterms:W3CDTF">2017-04-05T09:25:27Z</dcterms:modified>
</cp:coreProperties>
</file>