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5" r:id="rId2"/>
  </p:sldMasterIdLst>
  <p:notesMasterIdLst>
    <p:notesMasterId r:id="rId24"/>
  </p:notesMasterIdLst>
  <p:sldIdLst>
    <p:sldId id="315" r:id="rId3"/>
    <p:sldId id="361" r:id="rId4"/>
    <p:sldId id="369" r:id="rId5"/>
    <p:sldId id="363" r:id="rId6"/>
    <p:sldId id="364" r:id="rId7"/>
    <p:sldId id="319" r:id="rId8"/>
    <p:sldId id="389" r:id="rId9"/>
    <p:sldId id="320" r:id="rId10"/>
    <p:sldId id="385" r:id="rId11"/>
    <p:sldId id="386" r:id="rId12"/>
    <p:sldId id="376" r:id="rId13"/>
    <p:sldId id="387" r:id="rId14"/>
    <p:sldId id="375" r:id="rId15"/>
    <p:sldId id="377" r:id="rId16"/>
    <p:sldId id="378" r:id="rId17"/>
    <p:sldId id="379" r:id="rId18"/>
    <p:sldId id="382" r:id="rId19"/>
    <p:sldId id="388" r:id="rId20"/>
    <p:sldId id="380" r:id="rId21"/>
    <p:sldId id="383" r:id="rId22"/>
    <p:sldId id="31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792207" initials="7" lastIdx="0" clrIdx="0"/>
  <p:cmAuthor id="1" name="Babajide"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FFD391"/>
    <a:srgbClr val="FFD39B"/>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1194" autoAdjust="0"/>
  </p:normalViewPr>
  <p:slideViewPr>
    <p:cSldViewPr>
      <p:cViewPr varScale="1">
        <p:scale>
          <a:sx n="60" d="100"/>
          <a:sy n="60" d="100"/>
        </p:scale>
        <p:origin x="14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6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B70FC9-B9F5-441E-A62B-2D1FBB763C43}" type="datetimeFigureOut">
              <a:rPr lang="en-US" smtClean="0"/>
              <a:pPr/>
              <a:t>5/6/2015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6E919-4021-44E3-84CC-47D4320A2264}" type="slidenum">
              <a:rPr lang="en-US" smtClean="0"/>
              <a:pPr/>
              <a:t>‹#›</a:t>
            </a:fld>
            <a:endParaRPr lang="en-US" dirty="0"/>
          </a:p>
        </p:txBody>
      </p:sp>
    </p:spTree>
    <p:extLst>
      <p:ext uri="{BB962C8B-B14F-4D97-AF65-F5344CB8AC3E}">
        <p14:creationId xmlns:p14="http://schemas.microsoft.com/office/powerpoint/2010/main" val="172331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Gartner"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en.wikipedia.org/wiki/Euro"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31807-D61A-4A79-BF41-16AF95617A46}" type="slidenum">
              <a:rPr lang="en-US" smtClean="0"/>
              <a:pPr/>
              <a:t>1</a:t>
            </a:fld>
            <a:endParaRPr lang="en-US" dirty="0"/>
          </a:p>
        </p:txBody>
      </p:sp>
    </p:spTree>
    <p:extLst>
      <p:ext uri="{BB962C8B-B14F-4D97-AF65-F5344CB8AC3E}">
        <p14:creationId xmlns:p14="http://schemas.microsoft.com/office/powerpoint/2010/main" val="317440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a:t>
            </a:r>
            <a:r>
              <a:rPr lang="en-US" baseline="0" dirty="0" smtClean="0"/>
              <a:t> – Allows people to communicate free of charge, send free pic messages and videos.</a:t>
            </a:r>
          </a:p>
          <a:p>
            <a:r>
              <a:rPr lang="en-US" baseline="0" dirty="0" smtClean="0"/>
              <a:t>Company valued at about $2 billion. Not bad for an app that charges just 99cents for a year subscription</a:t>
            </a:r>
          </a:p>
          <a:p>
            <a:r>
              <a:rPr lang="en-US" baseline="0" dirty="0" smtClean="0"/>
              <a:t>300 million current users of </a:t>
            </a:r>
            <a:r>
              <a:rPr lang="en-US" baseline="0" dirty="0" err="1" smtClean="0"/>
              <a:t>Whatsapp</a:t>
            </a:r>
            <a:endParaRPr lang="en-US" baseline="0" dirty="0" smtClean="0"/>
          </a:p>
          <a:p>
            <a:r>
              <a:rPr lang="en-US" baseline="0" dirty="0" smtClean="0"/>
              <a:t>Replicates instant messaging formula, you can see when your message has been viewed and when it’s being responded to. It’s fun, fast and cheap!</a:t>
            </a:r>
          </a:p>
          <a:p>
            <a:r>
              <a:rPr lang="en-US" baseline="0" dirty="0" smtClean="0"/>
              <a:t>It’s a really quick way to share multimedia data</a:t>
            </a:r>
            <a:endParaRPr lang="en-US" dirty="0"/>
          </a:p>
        </p:txBody>
      </p:sp>
      <p:sp>
        <p:nvSpPr>
          <p:cNvPr id="4" name="Slide Number Placeholder 3"/>
          <p:cNvSpPr>
            <a:spLocks noGrp="1"/>
          </p:cNvSpPr>
          <p:nvPr>
            <p:ph type="sldNum" sz="quarter" idx="10"/>
          </p:nvPr>
        </p:nvSpPr>
        <p:spPr/>
        <p:txBody>
          <a:bodyPr/>
          <a:lstStyle/>
          <a:p>
            <a:fld id="{0366E919-4021-44E3-84CC-47D4320A2264}" type="slidenum">
              <a:rPr lang="en-US" smtClean="0"/>
              <a:pPr/>
              <a:t>14</a:t>
            </a:fld>
            <a:endParaRPr lang="en-US" dirty="0"/>
          </a:p>
        </p:txBody>
      </p:sp>
    </p:spTree>
    <p:extLst>
      <p:ext uri="{BB962C8B-B14F-4D97-AF65-F5344CB8AC3E}">
        <p14:creationId xmlns:p14="http://schemas.microsoft.com/office/powerpoint/2010/main" val="2335021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6E919-4021-44E3-84CC-47D4320A2264}" type="slidenum">
              <a:rPr lang="en-US" smtClean="0"/>
              <a:pPr/>
              <a:t>15</a:t>
            </a:fld>
            <a:endParaRPr lang="en-US" dirty="0"/>
          </a:p>
        </p:txBody>
      </p:sp>
    </p:spTree>
    <p:extLst>
      <p:ext uri="{BB962C8B-B14F-4D97-AF65-F5344CB8AC3E}">
        <p14:creationId xmlns:p14="http://schemas.microsoft.com/office/powerpoint/2010/main" val="2335021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6E919-4021-44E3-84CC-47D4320A2264}" type="slidenum">
              <a:rPr lang="en-US" smtClean="0"/>
              <a:pPr/>
              <a:t>16</a:t>
            </a:fld>
            <a:endParaRPr lang="en-US" dirty="0"/>
          </a:p>
        </p:txBody>
      </p:sp>
    </p:spTree>
    <p:extLst>
      <p:ext uri="{BB962C8B-B14F-4D97-AF65-F5344CB8AC3E}">
        <p14:creationId xmlns:p14="http://schemas.microsoft.com/office/powerpoint/2010/main" val="2335021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6E919-4021-44E3-84CC-47D4320A2264}" type="slidenum">
              <a:rPr lang="en-US" smtClean="0"/>
              <a:pPr/>
              <a:t>17</a:t>
            </a:fld>
            <a:endParaRPr lang="en-US" dirty="0"/>
          </a:p>
        </p:txBody>
      </p:sp>
    </p:spTree>
    <p:extLst>
      <p:ext uri="{BB962C8B-B14F-4D97-AF65-F5344CB8AC3E}">
        <p14:creationId xmlns:p14="http://schemas.microsoft.com/office/powerpoint/2010/main" val="2335021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a:t>
            </a:r>
            <a:r>
              <a:rPr lang="en-US" baseline="0" dirty="0" smtClean="0"/>
              <a:t> is your audience, what are they likely to use the app for</a:t>
            </a:r>
            <a:endParaRPr lang="en-US" dirty="0"/>
          </a:p>
        </p:txBody>
      </p:sp>
      <p:sp>
        <p:nvSpPr>
          <p:cNvPr id="4" name="Slide Number Placeholder 3"/>
          <p:cNvSpPr>
            <a:spLocks noGrp="1"/>
          </p:cNvSpPr>
          <p:nvPr>
            <p:ph type="sldNum" sz="quarter" idx="10"/>
          </p:nvPr>
        </p:nvSpPr>
        <p:spPr/>
        <p:txBody>
          <a:bodyPr/>
          <a:lstStyle/>
          <a:p>
            <a:fld id="{0366E919-4021-44E3-84CC-47D4320A2264}" type="slidenum">
              <a:rPr lang="en-US" smtClean="0"/>
              <a:pPr/>
              <a:t>18</a:t>
            </a:fld>
            <a:endParaRPr lang="en-US" dirty="0"/>
          </a:p>
        </p:txBody>
      </p:sp>
    </p:spTree>
    <p:extLst>
      <p:ext uri="{BB962C8B-B14F-4D97-AF65-F5344CB8AC3E}">
        <p14:creationId xmlns:p14="http://schemas.microsoft.com/office/powerpoint/2010/main" val="2335021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the most</a:t>
            </a:r>
            <a:r>
              <a:rPr lang="en-US" baseline="0" dirty="0" smtClean="0"/>
              <a:t> popular apps out there and the sort of things their names conjure</a:t>
            </a:r>
          </a:p>
          <a:p>
            <a:pPr marL="171450" indent="-171450">
              <a:buFont typeface="Arial"/>
              <a:buChar char="•"/>
            </a:pPr>
            <a:r>
              <a:rPr lang="en-US" baseline="0" dirty="0" smtClean="0"/>
              <a:t>Facebook – a book of faces</a:t>
            </a:r>
          </a:p>
          <a:p>
            <a:pPr marL="171450" indent="-171450">
              <a:buFont typeface="Arial"/>
              <a:buChar char="•"/>
            </a:pPr>
            <a:r>
              <a:rPr lang="en-US" baseline="0" dirty="0" err="1" smtClean="0"/>
              <a:t>Viber</a:t>
            </a:r>
            <a:r>
              <a:rPr lang="en-US" baseline="0" dirty="0" smtClean="0"/>
              <a:t> – vibrant, exciting</a:t>
            </a:r>
          </a:p>
          <a:p>
            <a:pPr marL="171450" indent="-171450">
              <a:buFont typeface="Arial"/>
              <a:buChar char="•"/>
            </a:pPr>
            <a:r>
              <a:rPr lang="en-US" baseline="0" dirty="0" smtClean="0"/>
              <a:t>Twitter – The name and logo are it sync and conjure images of birds singing and communicating </a:t>
            </a:r>
          </a:p>
          <a:p>
            <a:pPr marL="171450" indent="-171450">
              <a:buFont typeface="Arial"/>
              <a:buChar char="•"/>
            </a:pPr>
            <a:r>
              <a:rPr lang="en-US" baseline="0" dirty="0" smtClean="0"/>
              <a:t>Candy crush – An fascination with candy</a:t>
            </a:r>
            <a:endParaRPr lang="en-US" baseline="0" dirty="0"/>
          </a:p>
          <a:p>
            <a:pPr marL="171450" indent="-171450">
              <a:buFont typeface="Arial"/>
              <a:buChar char="•"/>
            </a:pPr>
            <a:r>
              <a:rPr lang="en-US" baseline="0" dirty="0" err="1" smtClean="0"/>
              <a:t>Shazam</a:t>
            </a:r>
            <a:r>
              <a:rPr lang="en-US" baseline="0" dirty="0" smtClean="0"/>
              <a:t> – Almost like magic, you now know the name to that track you’re listening to on the radio or commercial</a:t>
            </a:r>
          </a:p>
          <a:p>
            <a:pPr marL="171450" indent="-171450">
              <a:buFont typeface="Arial"/>
              <a:buChar char="•"/>
            </a:pPr>
            <a:endParaRPr lang="en-US" baseline="0" dirty="0" smtClean="0"/>
          </a:p>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0366E919-4021-44E3-84CC-47D4320A2264}" type="slidenum">
              <a:rPr lang="en-US" smtClean="0"/>
              <a:pPr/>
              <a:t>19</a:t>
            </a:fld>
            <a:endParaRPr lang="en-US" dirty="0"/>
          </a:p>
        </p:txBody>
      </p:sp>
    </p:spTree>
    <p:extLst>
      <p:ext uri="{BB962C8B-B14F-4D97-AF65-F5344CB8AC3E}">
        <p14:creationId xmlns:p14="http://schemas.microsoft.com/office/powerpoint/2010/main" val="2335021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6E919-4021-44E3-84CC-47D4320A2264}" type="slidenum">
              <a:rPr lang="en-US" smtClean="0"/>
              <a:pPr/>
              <a:t>20</a:t>
            </a:fld>
            <a:endParaRPr lang="en-US" dirty="0"/>
          </a:p>
        </p:txBody>
      </p:sp>
    </p:spTree>
    <p:extLst>
      <p:ext uri="{BB962C8B-B14F-4D97-AF65-F5344CB8AC3E}">
        <p14:creationId xmlns:p14="http://schemas.microsoft.com/office/powerpoint/2010/main" val="233502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a:t>
            </a:r>
          </a:p>
          <a:p>
            <a:r>
              <a:rPr lang="en-US" dirty="0" smtClean="0"/>
              <a:t>Who has a smart phone? Get them to hold them up in the air then ask</a:t>
            </a:r>
          </a:p>
          <a:p>
            <a:endParaRPr lang="en-US" dirty="0" smtClean="0"/>
          </a:p>
          <a:p>
            <a:r>
              <a:rPr lang="en-US" dirty="0" smtClean="0"/>
              <a:t>What makes a smart phone smart?</a:t>
            </a:r>
          </a:p>
          <a:p>
            <a:endParaRPr lang="en-US" dirty="0" smtClean="0"/>
          </a:p>
          <a:p>
            <a:r>
              <a:rPr lang="en-US" dirty="0" smtClean="0"/>
              <a:t>Students</a:t>
            </a:r>
            <a:r>
              <a:rPr lang="en-US" baseline="0" dirty="0" smtClean="0"/>
              <a:t> call out ideas </a:t>
            </a:r>
          </a:p>
          <a:p>
            <a:endParaRPr lang="en-US" baseline="0" dirty="0" smtClean="0"/>
          </a:p>
          <a:p>
            <a:r>
              <a:rPr lang="en-US" dirty="0" smtClean="0"/>
              <a:t>http://</a:t>
            </a:r>
            <a:r>
              <a:rPr lang="en-US" dirty="0" err="1" smtClean="0"/>
              <a:t>jmango.net</a:t>
            </a:r>
            <a:r>
              <a:rPr lang="en-US" dirty="0" smtClean="0"/>
              <a:t>/2013/10/02/what-are-the-different-kinds-of-mobile-applications-2/</a:t>
            </a:r>
          </a:p>
          <a:p>
            <a:endParaRPr lang="en-US" dirty="0"/>
          </a:p>
        </p:txBody>
      </p:sp>
      <p:sp>
        <p:nvSpPr>
          <p:cNvPr id="4" name="Slide Number Placeholder 3"/>
          <p:cNvSpPr>
            <a:spLocks noGrp="1"/>
          </p:cNvSpPr>
          <p:nvPr>
            <p:ph type="sldNum" sz="quarter" idx="10"/>
          </p:nvPr>
        </p:nvSpPr>
        <p:spPr/>
        <p:txBody>
          <a:bodyPr/>
          <a:lstStyle/>
          <a:p>
            <a:fld id="{0366E919-4021-44E3-84CC-47D4320A2264}" type="slidenum">
              <a:rPr lang="en-US" smtClean="0"/>
              <a:pPr/>
              <a:t>6</a:t>
            </a:fld>
            <a:endParaRPr lang="en-US" dirty="0"/>
          </a:p>
        </p:txBody>
      </p:sp>
    </p:spTree>
    <p:extLst>
      <p:ext uri="{BB962C8B-B14F-4D97-AF65-F5344CB8AC3E}">
        <p14:creationId xmlns:p14="http://schemas.microsoft.com/office/powerpoint/2010/main" val="35353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a:t>
            </a:r>
          </a:p>
          <a:p>
            <a:r>
              <a:rPr lang="en-US" dirty="0" smtClean="0"/>
              <a:t>Who has a smart phone? Get them to hold them up in the air then ask</a:t>
            </a:r>
          </a:p>
          <a:p>
            <a:endParaRPr lang="en-US" dirty="0" smtClean="0"/>
          </a:p>
          <a:p>
            <a:r>
              <a:rPr lang="en-US" dirty="0" smtClean="0"/>
              <a:t>What makes a smart phone smart?</a:t>
            </a:r>
          </a:p>
          <a:p>
            <a:endParaRPr lang="en-US" dirty="0" smtClean="0"/>
          </a:p>
          <a:p>
            <a:r>
              <a:rPr lang="en-US" dirty="0" smtClean="0"/>
              <a:t>Students</a:t>
            </a:r>
            <a:r>
              <a:rPr lang="en-US" baseline="0" dirty="0" smtClean="0"/>
              <a:t> call out ideas </a:t>
            </a:r>
          </a:p>
          <a:p>
            <a:endParaRPr lang="en-US" baseline="0" dirty="0" smtClean="0"/>
          </a:p>
          <a:p>
            <a:r>
              <a:rPr lang="en-US" dirty="0" smtClean="0"/>
              <a:t>http://</a:t>
            </a:r>
            <a:r>
              <a:rPr lang="en-US" dirty="0" err="1" smtClean="0"/>
              <a:t>jmango.net</a:t>
            </a:r>
            <a:r>
              <a:rPr lang="en-US" dirty="0" smtClean="0"/>
              <a:t>/2013/10/02/what-are-the-different-kinds-of-mobile-applications-2/</a:t>
            </a:r>
          </a:p>
          <a:p>
            <a:endParaRPr lang="en-US" dirty="0"/>
          </a:p>
        </p:txBody>
      </p:sp>
      <p:sp>
        <p:nvSpPr>
          <p:cNvPr id="4" name="Slide Number Placeholder 3"/>
          <p:cNvSpPr>
            <a:spLocks noGrp="1"/>
          </p:cNvSpPr>
          <p:nvPr>
            <p:ph type="sldNum" sz="quarter" idx="10"/>
          </p:nvPr>
        </p:nvSpPr>
        <p:spPr/>
        <p:txBody>
          <a:bodyPr/>
          <a:lstStyle/>
          <a:p>
            <a:fld id="{0366E919-4021-44E3-84CC-47D4320A2264}" type="slidenum">
              <a:rPr lang="en-US" smtClean="0"/>
              <a:pPr/>
              <a:t>7</a:t>
            </a:fld>
            <a:endParaRPr lang="en-US" dirty="0"/>
          </a:p>
        </p:txBody>
      </p:sp>
    </p:spTree>
    <p:extLst>
      <p:ext uri="{BB962C8B-B14F-4D97-AF65-F5344CB8AC3E}">
        <p14:creationId xmlns:p14="http://schemas.microsoft.com/office/powerpoint/2010/main" val="35353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are</a:t>
            </a:r>
            <a:r>
              <a:rPr lang="en-US" baseline="0" dirty="0" smtClean="0"/>
              <a:t> housed on the device, one downloaded from the App store / Google play store for android devices. These apps typically require access to phone features such as contacts, </a:t>
            </a:r>
            <a:r>
              <a:rPr lang="en-US" baseline="0" dirty="0" err="1" smtClean="0"/>
              <a:t>gps</a:t>
            </a:r>
            <a:r>
              <a:rPr lang="en-US" baseline="0" dirty="0" smtClean="0"/>
              <a:t>, calendar or other functions</a:t>
            </a:r>
          </a:p>
          <a:p>
            <a:endParaRPr lang="en-US" baseline="0" dirty="0" smtClean="0"/>
          </a:p>
          <a:p>
            <a:r>
              <a:rPr lang="en-GB" dirty="0" smtClean="0">
                <a:latin typeface="Calibri" charset="0"/>
              </a:rPr>
              <a:t>Mobile apps were originally offered for general productivity and information retrieval, including email, calendar, contacts, and stock market and weather information. </a:t>
            </a:r>
          </a:p>
          <a:p>
            <a:endParaRPr lang="en-GB" dirty="0" smtClean="0">
              <a:latin typeface="Calibri" charset="0"/>
            </a:endParaRPr>
          </a:p>
          <a:p>
            <a:r>
              <a:rPr lang="en-GB" dirty="0" smtClean="0">
                <a:latin typeface="Calibri" charset="0"/>
              </a:rPr>
              <a:t>However, public demand and the availability of developer tools drove rapid expansion into other categories, such as mobile games, factory automation, GPS and location-based services, banking, order-tracking, ticket purchases and recently mobile medical apps. The explosion in number and variety of apps made discovery a challenge, which in turn led to the creation of a wide range of review, recommendation, and </a:t>
            </a:r>
            <a:r>
              <a:rPr lang="en-GB" dirty="0" err="1" smtClean="0">
                <a:latin typeface="Calibri" charset="0"/>
              </a:rPr>
              <a:t>curation</a:t>
            </a:r>
            <a:r>
              <a:rPr lang="en-GB" dirty="0" smtClean="0">
                <a:latin typeface="Calibri" charset="0"/>
              </a:rPr>
              <a:t> sources, including blogs, magazines, and dedicated online app-discovery services.</a:t>
            </a:r>
          </a:p>
          <a:p>
            <a:endParaRPr lang="en-GB" dirty="0" smtClean="0">
              <a:latin typeface="Calibri" charset="0"/>
            </a:endParaRPr>
          </a:p>
          <a:p>
            <a:r>
              <a:rPr lang="en-GB" dirty="0" smtClean="0">
                <a:latin typeface="Calibri" charset="0"/>
              </a:rPr>
              <a:t>App was “word of the year” in 2010 </a:t>
            </a:r>
          </a:p>
          <a:p>
            <a:endParaRPr lang="en-GB" dirty="0" smtClean="0">
              <a:latin typeface="Calibri" charset="0"/>
            </a:endParaRPr>
          </a:p>
          <a:p>
            <a:r>
              <a:rPr lang="en-GB" b="1" dirty="0" smtClean="0">
                <a:latin typeface="Calibri" charset="0"/>
              </a:rPr>
              <a:t>Ask students: estimate how many apps were downloaded in 2013 </a:t>
            </a:r>
          </a:p>
          <a:p>
            <a:endParaRPr lang="en-GB" b="1" dirty="0" smtClean="0">
              <a:latin typeface="Calibri" charset="0"/>
            </a:endParaRPr>
          </a:p>
          <a:p>
            <a:r>
              <a:rPr lang="en-GB" dirty="0" smtClean="0">
                <a:latin typeface="Calibri" charset="0"/>
              </a:rPr>
              <a:t>Answer – According to market research firm </a:t>
            </a:r>
            <a:r>
              <a:rPr lang="en-GB" dirty="0" smtClean="0">
                <a:latin typeface="Calibri" charset="0"/>
                <a:hlinkClick r:id="rId3" tooltip="Gartner"/>
              </a:rPr>
              <a:t>Gartner</a:t>
            </a:r>
            <a:r>
              <a:rPr lang="en-GB" dirty="0" smtClean="0">
                <a:latin typeface="Calibri" charset="0"/>
              </a:rPr>
              <a:t>, 102 billion apps will be downloaded in 2013 (91% of them will be free) but they will still generate US$26 billion, up 44.4% on 2012's US$18 billion.</a:t>
            </a:r>
            <a:endParaRPr lang="en-GB" baseline="30000" dirty="0" smtClean="0">
              <a:latin typeface="Calibri" charset="0"/>
            </a:endParaRPr>
          </a:p>
          <a:p>
            <a:endParaRPr lang="en-GB" baseline="30000" dirty="0" smtClean="0">
              <a:latin typeface="Calibri" charset="0"/>
            </a:endParaRPr>
          </a:p>
          <a:p>
            <a:r>
              <a:rPr lang="en-GB" b="1" dirty="0" smtClean="0">
                <a:latin typeface="Calibri" charset="0"/>
              </a:rPr>
              <a:t>Ask students: how much revenue do you think the app economy generates? </a:t>
            </a:r>
          </a:p>
          <a:p>
            <a:endParaRPr lang="en-GB" dirty="0" smtClean="0">
              <a:latin typeface="Calibri" charset="0"/>
            </a:endParaRPr>
          </a:p>
          <a:p>
            <a:r>
              <a:rPr lang="en-GB" dirty="0" smtClean="0">
                <a:latin typeface="Calibri" charset="0"/>
              </a:rPr>
              <a:t>Answer  -  it is estimated that the app economy creates revenues of more than </a:t>
            </a:r>
            <a:r>
              <a:rPr lang="en-GB" dirty="0" smtClean="0">
                <a:latin typeface="Calibri" charset="0"/>
                <a:hlinkClick r:id="rId4" tooltip="Euro"/>
              </a:rPr>
              <a:t>€</a:t>
            </a:r>
            <a:r>
              <a:rPr lang="en-GB" dirty="0" smtClean="0">
                <a:latin typeface="Calibri" charset="0"/>
              </a:rPr>
              <a:t>10 billion per year within the European Union, while over 529,000 jobs have been created in 28 EU states due to the growth of the app market</a:t>
            </a:r>
          </a:p>
          <a:p>
            <a:endParaRPr lang="en-GB" dirty="0" smtClean="0">
              <a:latin typeface="Calibri" charset="0"/>
            </a:endParaRPr>
          </a:p>
          <a:p>
            <a:r>
              <a:rPr lang="en-GB" dirty="0" smtClean="0">
                <a:latin typeface="Calibri" charset="0"/>
              </a:rPr>
              <a:t>Creating a popular app</a:t>
            </a:r>
            <a:r>
              <a:rPr lang="en-GB" baseline="0" dirty="0" smtClean="0">
                <a:latin typeface="Calibri" charset="0"/>
              </a:rPr>
              <a:t> is now the quickest way to become a millionaire </a:t>
            </a:r>
            <a:endParaRPr lang="en-US" dirty="0"/>
          </a:p>
        </p:txBody>
      </p:sp>
      <p:sp>
        <p:nvSpPr>
          <p:cNvPr id="4" name="Slide Number Placeholder 3"/>
          <p:cNvSpPr>
            <a:spLocks noGrp="1"/>
          </p:cNvSpPr>
          <p:nvPr>
            <p:ph type="sldNum" sz="quarter" idx="10"/>
          </p:nvPr>
        </p:nvSpPr>
        <p:spPr/>
        <p:txBody>
          <a:bodyPr/>
          <a:lstStyle/>
          <a:p>
            <a:fld id="{0366E919-4021-44E3-84CC-47D4320A2264}" type="slidenum">
              <a:rPr lang="en-US" smtClean="0"/>
              <a:pPr/>
              <a:t>8</a:t>
            </a:fld>
            <a:endParaRPr lang="en-US" dirty="0"/>
          </a:p>
        </p:txBody>
      </p:sp>
    </p:spTree>
    <p:extLst>
      <p:ext uri="{BB962C8B-B14F-4D97-AF65-F5344CB8AC3E}">
        <p14:creationId xmlns:p14="http://schemas.microsoft.com/office/powerpoint/2010/main" val="2335021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 to give an example of each e.g. </a:t>
            </a:r>
          </a:p>
          <a:p>
            <a:endParaRPr lang="en-US" dirty="0" smtClean="0"/>
          </a:p>
          <a:p>
            <a:pPr marL="228600" indent="-228600">
              <a:buAutoNum type="arabicPeriod"/>
            </a:pPr>
            <a:r>
              <a:rPr lang="en-US" dirty="0" smtClean="0"/>
              <a:t>Time</a:t>
            </a:r>
            <a:r>
              <a:rPr lang="en-US" baseline="0" dirty="0" smtClean="0"/>
              <a:t> wasters – games</a:t>
            </a:r>
          </a:p>
          <a:p>
            <a:pPr marL="228600" indent="-228600">
              <a:buAutoNum type="arabicPeriod"/>
            </a:pPr>
            <a:endParaRPr lang="en-US" baseline="0" dirty="0" smtClean="0"/>
          </a:p>
          <a:p>
            <a:pPr marL="228600" indent="-228600">
              <a:buAutoNum type="arabicPeriod"/>
            </a:pPr>
            <a:r>
              <a:rPr lang="en-US" baseline="0" dirty="0" smtClean="0"/>
              <a:t>Everyday – things like Twitter, </a:t>
            </a:r>
            <a:r>
              <a:rPr lang="en-US" baseline="0" dirty="0" err="1" smtClean="0"/>
              <a:t>Whatsapp</a:t>
            </a:r>
            <a:r>
              <a:rPr lang="en-US" baseline="0" dirty="0" smtClean="0"/>
              <a:t> – people use these each day to communicate</a:t>
            </a:r>
          </a:p>
          <a:p>
            <a:pPr marL="228600" indent="-228600">
              <a:buAutoNum type="arabicPeriod"/>
            </a:pPr>
            <a:endParaRPr lang="en-US" baseline="0" dirty="0" smtClean="0"/>
          </a:p>
          <a:p>
            <a:pPr marL="228600" indent="-228600">
              <a:buAutoNum type="arabicPeriod"/>
            </a:pPr>
            <a:r>
              <a:rPr lang="en-US" baseline="0" dirty="0" smtClean="0"/>
              <a:t>Occasional – things that you use at specific times e.g. </a:t>
            </a:r>
            <a:r>
              <a:rPr lang="en-US" baseline="0" dirty="0" err="1" smtClean="0"/>
              <a:t>Hailo</a:t>
            </a:r>
            <a:r>
              <a:rPr lang="en-US" baseline="0" dirty="0" smtClean="0"/>
              <a:t> to order a cab, </a:t>
            </a:r>
            <a:r>
              <a:rPr lang="en-US" baseline="0" dirty="0" err="1" smtClean="0"/>
              <a:t>Hipmunk</a:t>
            </a:r>
            <a:r>
              <a:rPr lang="en-US" baseline="0" dirty="0" smtClean="0"/>
              <a:t> to book plane tickets </a:t>
            </a:r>
          </a:p>
          <a:p>
            <a:pPr marL="0" indent="0">
              <a:buNone/>
            </a:pPr>
            <a:endParaRPr lang="en-US" baseline="0" dirty="0" smtClean="0"/>
          </a:p>
          <a:p>
            <a:pPr marL="0" indent="0">
              <a:buNone/>
            </a:pPr>
            <a:r>
              <a:rPr lang="en-US" baseline="0" dirty="0" smtClean="0"/>
              <a:t>These are three very broad categories but if you visit the apple store or android you can find lots of different categories – these include:</a:t>
            </a:r>
          </a:p>
          <a:p>
            <a:pPr marL="0" indent="0">
              <a:buNone/>
            </a:pPr>
            <a:endParaRPr lang="en-US" baseline="0" dirty="0" smtClean="0"/>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srgbClr val="595959"/>
                </a:solidFill>
                <a:effectLst/>
                <a:uLnTx/>
                <a:uFillTx/>
                <a:latin typeface="+mn-lt"/>
                <a:ea typeface="+mn-ea"/>
                <a:cs typeface="+mn-cs"/>
              </a:rPr>
              <a:t>Entertainment</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lang="en-US" sz="1200" kern="1200" dirty="0" smtClean="0">
                <a:solidFill>
                  <a:srgbClr val="595959"/>
                </a:solidFill>
                <a:latin typeface="+mn-lt"/>
                <a:ea typeface="+mn-ea"/>
                <a:cs typeface="+mn-cs"/>
              </a:rPr>
              <a:t>Personalization</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srgbClr val="595959"/>
                </a:solidFill>
                <a:effectLst/>
                <a:uLnTx/>
                <a:uFillTx/>
                <a:latin typeface="+mn-lt"/>
                <a:ea typeface="+mn-ea"/>
                <a:cs typeface="+mn-cs"/>
              </a:rPr>
              <a:t>Lifestyle</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lang="en-US" sz="1200" kern="1200" dirty="0" smtClean="0">
                <a:solidFill>
                  <a:srgbClr val="595959"/>
                </a:solidFill>
                <a:latin typeface="+mn-lt"/>
                <a:ea typeface="+mn-ea"/>
                <a:cs typeface="+mn-cs"/>
              </a:rPr>
              <a:t>Books &amp; Reference</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lang="en-US" sz="1200" kern="1200" dirty="0" smtClean="0">
                <a:solidFill>
                  <a:srgbClr val="595959"/>
                </a:solidFill>
                <a:latin typeface="+mn-lt"/>
                <a:ea typeface="+mn-ea"/>
                <a:cs typeface="+mn-cs"/>
              </a:rPr>
              <a:t>Education</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srgbClr val="595959"/>
                </a:solidFill>
                <a:effectLst/>
                <a:uLnTx/>
                <a:uFillTx/>
                <a:latin typeface="+mn-lt"/>
                <a:ea typeface="+mn-ea"/>
                <a:cs typeface="+mn-cs"/>
              </a:rPr>
              <a:t>Tools	</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lang="en-US" sz="1200" kern="1200" noProof="0" dirty="0" smtClean="0">
                <a:solidFill>
                  <a:srgbClr val="595959"/>
                </a:solidFill>
                <a:latin typeface="+mn-lt"/>
                <a:ea typeface="+mn-ea"/>
                <a:cs typeface="+mn-cs"/>
              </a:rPr>
              <a:t>Business</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0" i="0" u="none" strike="noStrike" kern="1200" cap="none" spc="0" normalizeH="0" baseline="0" dirty="0" smtClean="0">
                <a:ln>
                  <a:noFill/>
                </a:ln>
                <a:solidFill>
                  <a:srgbClr val="595959"/>
                </a:solidFill>
                <a:effectLst/>
                <a:uLnTx/>
                <a:uFillTx/>
                <a:latin typeface="+mn-lt"/>
                <a:ea typeface="+mn-ea"/>
                <a:cs typeface="+mn-cs"/>
              </a:rPr>
              <a:t>Brain</a:t>
            </a:r>
            <a:r>
              <a:rPr kumimoji="0" lang="en-US" sz="1200" b="0" i="0" u="none" strike="noStrike" kern="1200" cap="none" spc="0" normalizeH="0" dirty="0" smtClean="0">
                <a:ln>
                  <a:noFill/>
                </a:ln>
                <a:solidFill>
                  <a:srgbClr val="595959"/>
                </a:solidFill>
                <a:effectLst/>
                <a:uLnTx/>
                <a:uFillTx/>
                <a:latin typeface="+mn-lt"/>
                <a:ea typeface="+mn-ea"/>
                <a:cs typeface="+mn-cs"/>
              </a:rPr>
              <a:t> &amp; Puzzle</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lang="en-US" sz="1200" kern="1200" baseline="0" noProof="0" dirty="0" smtClean="0">
                <a:solidFill>
                  <a:srgbClr val="595959"/>
                </a:solidFill>
                <a:latin typeface="+mn-lt"/>
                <a:ea typeface="+mn-ea"/>
                <a:cs typeface="+mn-cs"/>
              </a:rPr>
              <a:t>Music</a:t>
            </a:r>
            <a:r>
              <a:rPr lang="en-US" sz="1200" kern="1200" noProof="0" dirty="0" smtClean="0">
                <a:solidFill>
                  <a:srgbClr val="595959"/>
                </a:solidFill>
                <a:latin typeface="+mn-lt"/>
                <a:ea typeface="+mn-ea"/>
                <a:cs typeface="+mn-cs"/>
              </a:rPr>
              <a:t> &amp; Audio</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0" i="0" u="none" strike="noStrike" kern="1200" cap="none" spc="0" normalizeH="0" baseline="0" dirty="0" smtClean="0">
                <a:ln>
                  <a:noFill/>
                </a:ln>
                <a:solidFill>
                  <a:srgbClr val="595959"/>
                </a:solidFill>
                <a:effectLst/>
                <a:uLnTx/>
                <a:uFillTx/>
                <a:latin typeface="+mn-lt"/>
                <a:ea typeface="+mn-ea"/>
                <a:cs typeface="+mn-cs"/>
              </a:rPr>
              <a:t>10.	Travel</a:t>
            </a:r>
            <a:r>
              <a:rPr kumimoji="0" lang="en-US" sz="1200" b="0" i="0" u="none" strike="noStrike" kern="1200" cap="none" spc="0" normalizeH="0" dirty="0" smtClean="0">
                <a:ln>
                  <a:noFill/>
                </a:ln>
                <a:solidFill>
                  <a:srgbClr val="595959"/>
                </a:solidFill>
                <a:effectLst/>
                <a:uLnTx/>
                <a:uFillTx/>
                <a:latin typeface="+mn-lt"/>
                <a:ea typeface="+mn-ea"/>
                <a:cs typeface="+mn-cs"/>
              </a:rPr>
              <a:t> &amp; Local</a:t>
            </a:r>
            <a:endParaRPr kumimoji="0" lang="en-US" sz="1200" b="0"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0366E919-4021-44E3-84CC-47D4320A2264}" type="slidenum">
              <a:rPr lang="en-US" smtClean="0"/>
              <a:pPr/>
              <a:t>9</a:t>
            </a:fld>
            <a:endParaRPr lang="en-US" dirty="0"/>
          </a:p>
        </p:txBody>
      </p:sp>
    </p:spTree>
    <p:extLst>
      <p:ext uri="{BB962C8B-B14F-4D97-AF65-F5344CB8AC3E}">
        <p14:creationId xmlns:p14="http://schemas.microsoft.com/office/powerpoint/2010/main" val="2335021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Ask student how many of them own an alarm?</a:t>
            </a:r>
          </a:p>
          <a:p>
            <a:pPr marL="0" indent="0">
              <a:buNone/>
            </a:pPr>
            <a:r>
              <a:rPr lang="en-US" baseline="0" dirty="0" smtClean="0"/>
              <a:t>When was the last time they picked up a tube map or A-Z?</a:t>
            </a:r>
          </a:p>
          <a:p>
            <a:pPr marL="0" indent="0">
              <a:buNone/>
            </a:pPr>
            <a:r>
              <a:rPr lang="en-US" baseline="0" dirty="0" smtClean="0"/>
              <a:t>How many of them use their phone as their primary music device?</a:t>
            </a:r>
          </a:p>
          <a:p>
            <a:pPr marL="0" indent="0">
              <a:buNone/>
            </a:pPr>
            <a:r>
              <a:rPr lang="en-US" baseline="0" dirty="0" smtClean="0"/>
              <a:t>How many of them carry a calendar or diary to make booking?</a:t>
            </a:r>
          </a:p>
          <a:p>
            <a:pPr marL="0" indent="0">
              <a:buNone/>
            </a:pPr>
            <a:endParaRPr lang="en-US" baseline="0" dirty="0" smtClean="0"/>
          </a:p>
          <a:p>
            <a:pPr marL="0" indent="0">
              <a:buNone/>
            </a:pPr>
            <a:r>
              <a:rPr lang="en-US" baseline="0" dirty="0" smtClean="0"/>
              <a:t>All these things were bothersome to carry, but apps have made it possible to have them all in one place. </a:t>
            </a:r>
          </a:p>
          <a:p>
            <a:pPr marL="0" indent="0">
              <a:buNone/>
            </a:pPr>
            <a:endParaRPr lang="en-US" baseline="0" dirty="0" smtClean="0"/>
          </a:p>
          <a:p>
            <a:pPr marL="0" indent="0">
              <a:buNone/>
            </a:pPr>
            <a:r>
              <a:rPr lang="en-US" baseline="0" dirty="0" smtClean="0"/>
              <a:t>Most people no longer wear watches because they use their phone to tell the time</a:t>
            </a:r>
          </a:p>
        </p:txBody>
      </p:sp>
      <p:sp>
        <p:nvSpPr>
          <p:cNvPr id="4" name="Slide Number Placeholder 3"/>
          <p:cNvSpPr>
            <a:spLocks noGrp="1"/>
          </p:cNvSpPr>
          <p:nvPr>
            <p:ph type="sldNum" sz="quarter" idx="10"/>
          </p:nvPr>
        </p:nvSpPr>
        <p:spPr/>
        <p:txBody>
          <a:bodyPr/>
          <a:lstStyle/>
          <a:p>
            <a:fld id="{0366E919-4021-44E3-84CC-47D4320A2264}" type="slidenum">
              <a:rPr lang="en-US" smtClean="0"/>
              <a:pPr/>
              <a:t>10</a:t>
            </a:fld>
            <a:endParaRPr lang="en-US" dirty="0"/>
          </a:p>
        </p:txBody>
      </p:sp>
    </p:spTree>
    <p:extLst>
      <p:ext uri="{BB962C8B-B14F-4D97-AF65-F5344CB8AC3E}">
        <p14:creationId xmlns:p14="http://schemas.microsoft.com/office/powerpoint/2010/main" val="2335021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 to give an example of each e.g. </a:t>
            </a:r>
          </a:p>
          <a:p>
            <a:endParaRPr lang="en-US" dirty="0" smtClean="0"/>
          </a:p>
          <a:p>
            <a:pPr marL="228600" indent="-228600">
              <a:buAutoNum type="arabicPeriod"/>
            </a:pPr>
            <a:r>
              <a:rPr lang="en-US" dirty="0" smtClean="0"/>
              <a:t>Time</a:t>
            </a:r>
            <a:r>
              <a:rPr lang="en-US" baseline="0" dirty="0" smtClean="0"/>
              <a:t> wasters – games</a:t>
            </a:r>
          </a:p>
          <a:p>
            <a:pPr marL="228600" indent="-228600">
              <a:buAutoNum type="arabicPeriod"/>
            </a:pPr>
            <a:endParaRPr lang="en-US" baseline="0" dirty="0" smtClean="0"/>
          </a:p>
          <a:p>
            <a:pPr marL="228600" indent="-228600">
              <a:buAutoNum type="arabicPeriod"/>
            </a:pPr>
            <a:r>
              <a:rPr lang="en-US" baseline="0" dirty="0" smtClean="0"/>
              <a:t>Everyday – things like Twitter, </a:t>
            </a:r>
            <a:r>
              <a:rPr lang="en-US" baseline="0" dirty="0" err="1" smtClean="0"/>
              <a:t>Whatsapp</a:t>
            </a:r>
            <a:r>
              <a:rPr lang="en-US" baseline="0" dirty="0" smtClean="0"/>
              <a:t> – people use these each day to communicate</a:t>
            </a:r>
          </a:p>
          <a:p>
            <a:pPr marL="228600" indent="-228600">
              <a:buAutoNum type="arabicPeriod"/>
            </a:pPr>
            <a:endParaRPr lang="en-US" baseline="0" dirty="0" smtClean="0"/>
          </a:p>
          <a:p>
            <a:pPr marL="228600" indent="-228600">
              <a:buAutoNum type="arabicPeriod"/>
            </a:pPr>
            <a:r>
              <a:rPr lang="en-US" baseline="0" dirty="0" smtClean="0"/>
              <a:t>Occasional – things that you use at specific times e.g. </a:t>
            </a:r>
            <a:r>
              <a:rPr lang="en-US" baseline="0" dirty="0" err="1" smtClean="0"/>
              <a:t>Hailo</a:t>
            </a:r>
            <a:r>
              <a:rPr lang="en-US" baseline="0" dirty="0" smtClean="0"/>
              <a:t> to order a cab, </a:t>
            </a:r>
            <a:r>
              <a:rPr lang="en-US" baseline="0" dirty="0" err="1" smtClean="0"/>
              <a:t>Hipmunk</a:t>
            </a:r>
            <a:r>
              <a:rPr lang="en-US" baseline="0" dirty="0" smtClean="0"/>
              <a:t> to book plane tickets </a:t>
            </a:r>
          </a:p>
          <a:p>
            <a:pPr marL="0" indent="0">
              <a:buNone/>
            </a:pPr>
            <a:endParaRPr lang="en-US" baseline="0" dirty="0" smtClean="0"/>
          </a:p>
          <a:p>
            <a:pPr marL="0" indent="0">
              <a:buNone/>
            </a:pPr>
            <a:r>
              <a:rPr lang="en-US" baseline="0" dirty="0" smtClean="0"/>
              <a:t>These are three very broad categories but if you visit the apple store or android you can find lots of different categories – these include:</a:t>
            </a:r>
          </a:p>
          <a:p>
            <a:pPr marL="0" indent="0">
              <a:buNone/>
            </a:pPr>
            <a:endParaRPr lang="en-US" baseline="0" dirty="0" smtClean="0"/>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srgbClr val="595959"/>
                </a:solidFill>
                <a:effectLst/>
                <a:uLnTx/>
                <a:uFillTx/>
                <a:latin typeface="+mn-lt"/>
                <a:ea typeface="+mn-ea"/>
                <a:cs typeface="+mn-cs"/>
              </a:rPr>
              <a:t>Entertainment</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lang="en-US" sz="1200" kern="1200" dirty="0" smtClean="0">
                <a:solidFill>
                  <a:srgbClr val="595959"/>
                </a:solidFill>
                <a:latin typeface="+mn-lt"/>
                <a:ea typeface="+mn-ea"/>
                <a:cs typeface="+mn-cs"/>
              </a:rPr>
              <a:t>Personalization</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srgbClr val="595959"/>
                </a:solidFill>
                <a:effectLst/>
                <a:uLnTx/>
                <a:uFillTx/>
                <a:latin typeface="+mn-lt"/>
                <a:ea typeface="+mn-ea"/>
                <a:cs typeface="+mn-cs"/>
              </a:rPr>
              <a:t>Lifestyle</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lang="en-US" sz="1200" kern="1200" dirty="0" smtClean="0">
                <a:solidFill>
                  <a:srgbClr val="595959"/>
                </a:solidFill>
                <a:latin typeface="+mn-lt"/>
                <a:ea typeface="+mn-ea"/>
                <a:cs typeface="+mn-cs"/>
              </a:rPr>
              <a:t>Books &amp; Reference</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lang="en-US" sz="1200" kern="1200" dirty="0" smtClean="0">
                <a:solidFill>
                  <a:srgbClr val="595959"/>
                </a:solidFill>
                <a:latin typeface="+mn-lt"/>
                <a:ea typeface="+mn-ea"/>
                <a:cs typeface="+mn-cs"/>
              </a:rPr>
              <a:t>Education</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srgbClr val="595959"/>
                </a:solidFill>
                <a:effectLst/>
                <a:uLnTx/>
                <a:uFillTx/>
                <a:latin typeface="+mn-lt"/>
                <a:ea typeface="+mn-ea"/>
                <a:cs typeface="+mn-cs"/>
              </a:rPr>
              <a:t>Tools	</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lang="en-US" sz="1200" kern="1200" noProof="0" dirty="0" smtClean="0">
                <a:solidFill>
                  <a:srgbClr val="595959"/>
                </a:solidFill>
                <a:latin typeface="+mn-lt"/>
                <a:ea typeface="+mn-ea"/>
                <a:cs typeface="+mn-cs"/>
              </a:rPr>
              <a:t>Business</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0" i="0" u="none" strike="noStrike" kern="1200" cap="none" spc="0" normalizeH="0" baseline="0" dirty="0" smtClean="0">
                <a:ln>
                  <a:noFill/>
                </a:ln>
                <a:solidFill>
                  <a:srgbClr val="595959"/>
                </a:solidFill>
                <a:effectLst/>
                <a:uLnTx/>
                <a:uFillTx/>
                <a:latin typeface="+mn-lt"/>
                <a:ea typeface="+mn-ea"/>
                <a:cs typeface="+mn-cs"/>
              </a:rPr>
              <a:t>Brain</a:t>
            </a:r>
            <a:r>
              <a:rPr kumimoji="0" lang="en-US" sz="1200" b="0" i="0" u="none" strike="noStrike" kern="1200" cap="none" spc="0" normalizeH="0" dirty="0" smtClean="0">
                <a:ln>
                  <a:noFill/>
                </a:ln>
                <a:solidFill>
                  <a:srgbClr val="595959"/>
                </a:solidFill>
                <a:effectLst/>
                <a:uLnTx/>
                <a:uFillTx/>
                <a:latin typeface="+mn-lt"/>
                <a:ea typeface="+mn-ea"/>
                <a:cs typeface="+mn-cs"/>
              </a:rPr>
              <a:t> &amp; Puzzle</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lang="en-US" sz="1200" kern="1200" baseline="0" noProof="0" dirty="0" smtClean="0">
                <a:solidFill>
                  <a:srgbClr val="595959"/>
                </a:solidFill>
                <a:latin typeface="+mn-lt"/>
                <a:ea typeface="+mn-ea"/>
                <a:cs typeface="+mn-cs"/>
              </a:rPr>
              <a:t>Music</a:t>
            </a:r>
            <a:r>
              <a:rPr lang="en-US" sz="1200" kern="1200" noProof="0" dirty="0" smtClean="0">
                <a:solidFill>
                  <a:srgbClr val="595959"/>
                </a:solidFill>
                <a:latin typeface="+mn-lt"/>
                <a:ea typeface="+mn-ea"/>
                <a:cs typeface="+mn-cs"/>
              </a:rPr>
              <a:t> &amp; Audio</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0" i="0" u="none" strike="noStrike" kern="1200" cap="none" spc="0" normalizeH="0" baseline="0" dirty="0" smtClean="0">
                <a:ln>
                  <a:noFill/>
                </a:ln>
                <a:solidFill>
                  <a:srgbClr val="595959"/>
                </a:solidFill>
                <a:effectLst/>
                <a:uLnTx/>
                <a:uFillTx/>
                <a:latin typeface="+mn-lt"/>
                <a:ea typeface="+mn-ea"/>
                <a:cs typeface="+mn-cs"/>
              </a:rPr>
              <a:t>10.	Travel</a:t>
            </a:r>
            <a:r>
              <a:rPr kumimoji="0" lang="en-US" sz="1200" b="0" i="0" u="none" strike="noStrike" kern="1200" cap="none" spc="0" normalizeH="0" dirty="0" smtClean="0">
                <a:ln>
                  <a:noFill/>
                </a:ln>
                <a:solidFill>
                  <a:srgbClr val="595959"/>
                </a:solidFill>
                <a:effectLst/>
                <a:uLnTx/>
                <a:uFillTx/>
                <a:latin typeface="+mn-lt"/>
                <a:ea typeface="+mn-ea"/>
                <a:cs typeface="+mn-cs"/>
              </a:rPr>
              <a:t> &amp; Local</a:t>
            </a:r>
            <a:endParaRPr kumimoji="0" lang="en-US" sz="1200" b="0"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0366E919-4021-44E3-84CC-47D4320A2264}" type="slidenum">
              <a:rPr lang="en-US" smtClean="0"/>
              <a:pPr/>
              <a:t>11</a:t>
            </a:fld>
            <a:endParaRPr lang="en-US" dirty="0"/>
          </a:p>
        </p:txBody>
      </p:sp>
    </p:spTree>
    <p:extLst>
      <p:ext uri="{BB962C8B-B14F-4D97-AF65-F5344CB8AC3E}">
        <p14:creationId xmlns:p14="http://schemas.microsoft.com/office/powerpoint/2010/main" val="2335021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 to give an example of each e.g. </a:t>
            </a:r>
          </a:p>
          <a:p>
            <a:endParaRPr lang="en-US" dirty="0" smtClean="0"/>
          </a:p>
          <a:p>
            <a:pPr marL="228600" indent="-228600">
              <a:buAutoNum type="arabicPeriod"/>
            </a:pPr>
            <a:r>
              <a:rPr lang="en-US" dirty="0" smtClean="0"/>
              <a:t>Time</a:t>
            </a:r>
            <a:r>
              <a:rPr lang="en-US" baseline="0" dirty="0" smtClean="0"/>
              <a:t> wasters – games</a:t>
            </a:r>
          </a:p>
          <a:p>
            <a:pPr marL="228600" indent="-228600">
              <a:buAutoNum type="arabicPeriod"/>
            </a:pPr>
            <a:endParaRPr lang="en-US" baseline="0" dirty="0" smtClean="0"/>
          </a:p>
          <a:p>
            <a:pPr marL="228600" indent="-228600">
              <a:buAutoNum type="arabicPeriod"/>
            </a:pPr>
            <a:r>
              <a:rPr lang="en-US" baseline="0" dirty="0" smtClean="0"/>
              <a:t>Everyday – things like Twitter, </a:t>
            </a:r>
            <a:r>
              <a:rPr lang="en-US" baseline="0" dirty="0" err="1" smtClean="0"/>
              <a:t>Whatsapp</a:t>
            </a:r>
            <a:r>
              <a:rPr lang="en-US" baseline="0" dirty="0" smtClean="0"/>
              <a:t> – people use these each day to communicate</a:t>
            </a:r>
          </a:p>
          <a:p>
            <a:pPr marL="228600" indent="-228600">
              <a:buAutoNum type="arabicPeriod"/>
            </a:pPr>
            <a:endParaRPr lang="en-US" baseline="0" dirty="0" smtClean="0"/>
          </a:p>
          <a:p>
            <a:pPr marL="228600" indent="-228600">
              <a:buAutoNum type="arabicPeriod"/>
            </a:pPr>
            <a:r>
              <a:rPr lang="en-US" baseline="0" dirty="0" smtClean="0"/>
              <a:t>Occasional – things that you use at specific times e.g. </a:t>
            </a:r>
            <a:r>
              <a:rPr lang="en-US" baseline="0" dirty="0" err="1" smtClean="0"/>
              <a:t>Hailo</a:t>
            </a:r>
            <a:r>
              <a:rPr lang="en-US" baseline="0" dirty="0" smtClean="0"/>
              <a:t> to order a cab, </a:t>
            </a:r>
            <a:r>
              <a:rPr lang="en-US" baseline="0" dirty="0" err="1" smtClean="0"/>
              <a:t>Hipmunk</a:t>
            </a:r>
            <a:r>
              <a:rPr lang="en-US" baseline="0" dirty="0" smtClean="0"/>
              <a:t> to book plane tickets </a:t>
            </a:r>
          </a:p>
          <a:p>
            <a:pPr marL="0" indent="0">
              <a:buNone/>
            </a:pPr>
            <a:endParaRPr lang="en-US" baseline="0" dirty="0" smtClean="0"/>
          </a:p>
          <a:p>
            <a:pPr marL="0" indent="0">
              <a:buNone/>
            </a:pPr>
            <a:r>
              <a:rPr lang="en-US" baseline="0" dirty="0" smtClean="0"/>
              <a:t>These are three very broad categories but if you visit the apple store or android you can find lots of different categories – these include:</a:t>
            </a:r>
          </a:p>
          <a:p>
            <a:pPr marL="0" indent="0">
              <a:buNone/>
            </a:pPr>
            <a:endParaRPr lang="en-US" baseline="0" dirty="0" smtClean="0"/>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srgbClr val="595959"/>
                </a:solidFill>
                <a:effectLst/>
                <a:uLnTx/>
                <a:uFillTx/>
                <a:latin typeface="+mn-lt"/>
                <a:ea typeface="+mn-ea"/>
                <a:cs typeface="+mn-cs"/>
              </a:rPr>
              <a:t>Entertainment</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lang="en-US" sz="1200" kern="1200" dirty="0" smtClean="0">
                <a:solidFill>
                  <a:srgbClr val="595959"/>
                </a:solidFill>
                <a:latin typeface="+mn-lt"/>
                <a:ea typeface="+mn-ea"/>
                <a:cs typeface="+mn-cs"/>
              </a:rPr>
              <a:t>Personalization</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srgbClr val="595959"/>
                </a:solidFill>
                <a:effectLst/>
                <a:uLnTx/>
                <a:uFillTx/>
                <a:latin typeface="+mn-lt"/>
                <a:ea typeface="+mn-ea"/>
                <a:cs typeface="+mn-cs"/>
              </a:rPr>
              <a:t>Lifestyle</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lang="en-US" sz="1200" kern="1200" dirty="0" smtClean="0">
                <a:solidFill>
                  <a:srgbClr val="595959"/>
                </a:solidFill>
                <a:latin typeface="+mn-lt"/>
                <a:ea typeface="+mn-ea"/>
                <a:cs typeface="+mn-cs"/>
              </a:rPr>
              <a:t>Books &amp; Reference</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lang="en-US" sz="1200" kern="1200" dirty="0" smtClean="0">
                <a:solidFill>
                  <a:srgbClr val="595959"/>
                </a:solidFill>
                <a:latin typeface="+mn-lt"/>
                <a:ea typeface="+mn-ea"/>
                <a:cs typeface="+mn-cs"/>
              </a:rPr>
              <a:t>Education</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srgbClr val="595959"/>
                </a:solidFill>
                <a:effectLst/>
                <a:uLnTx/>
                <a:uFillTx/>
                <a:latin typeface="+mn-lt"/>
                <a:ea typeface="+mn-ea"/>
                <a:cs typeface="+mn-cs"/>
              </a:rPr>
              <a:t>Tools	</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lang="en-US" sz="1200" kern="1200" noProof="0" dirty="0" smtClean="0">
                <a:solidFill>
                  <a:srgbClr val="595959"/>
                </a:solidFill>
                <a:latin typeface="+mn-lt"/>
                <a:ea typeface="+mn-ea"/>
                <a:cs typeface="+mn-cs"/>
              </a:rPr>
              <a:t>Business</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0" i="0" u="none" strike="noStrike" kern="1200" cap="none" spc="0" normalizeH="0" baseline="0" dirty="0" smtClean="0">
                <a:ln>
                  <a:noFill/>
                </a:ln>
                <a:solidFill>
                  <a:srgbClr val="595959"/>
                </a:solidFill>
                <a:effectLst/>
                <a:uLnTx/>
                <a:uFillTx/>
                <a:latin typeface="+mn-lt"/>
                <a:ea typeface="+mn-ea"/>
                <a:cs typeface="+mn-cs"/>
              </a:rPr>
              <a:t>Brain</a:t>
            </a:r>
            <a:r>
              <a:rPr kumimoji="0" lang="en-US" sz="1200" b="0" i="0" u="none" strike="noStrike" kern="1200" cap="none" spc="0" normalizeH="0" dirty="0" smtClean="0">
                <a:ln>
                  <a:noFill/>
                </a:ln>
                <a:solidFill>
                  <a:srgbClr val="595959"/>
                </a:solidFill>
                <a:effectLst/>
                <a:uLnTx/>
                <a:uFillTx/>
                <a:latin typeface="+mn-lt"/>
                <a:ea typeface="+mn-ea"/>
                <a:cs typeface="+mn-cs"/>
              </a:rPr>
              <a:t> &amp; Puzzle</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lang="en-US" sz="1200" kern="1200" baseline="0" noProof="0" dirty="0" smtClean="0">
                <a:solidFill>
                  <a:srgbClr val="595959"/>
                </a:solidFill>
                <a:latin typeface="+mn-lt"/>
                <a:ea typeface="+mn-ea"/>
                <a:cs typeface="+mn-cs"/>
              </a:rPr>
              <a:t>Music</a:t>
            </a:r>
            <a:r>
              <a:rPr lang="en-US" sz="1200" kern="1200" noProof="0" dirty="0" smtClean="0">
                <a:solidFill>
                  <a:srgbClr val="595959"/>
                </a:solidFill>
                <a:latin typeface="+mn-lt"/>
                <a:ea typeface="+mn-ea"/>
                <a:cs typeface="+mn-cs"/>
              </a:rPr>
              <a:t> &amp; Audio</a:t>
            </a:r>
          </a:p>
          <a:p>
            <a:pPr marL="228600" marR="0" lvl="0" indent="-228600"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0" i="0" u="none" strike="noStrike" kern="1200" cap="none" spc="0" normalizeH="0" baseline="0" dirty="0" smtClean="0">
                <a:ln>
                  <a:noFill/>
                </a:ln>
                <a:solidFill>
                  <a:srgbClr val="595959"/>
                </a:solidFill>
                <a:effectLst/>
                <a:uLnTx/>
                <a:uFillTx/>
                <a:latin typeface="+mn-lt"/>
                <a:ea typeface="+mn-ea"/>
                <a:cs typeface="+mn-cs"/>
              </a:rPr>
              <a:t>10.	Travel</a:t>
            </a:r>
            <a:r>
              <a:rPr kumimoji="0" lang="en-US" sz="1200" b="0" i="0" u="none" strike="noStrike" kern="1200" cap="none" spc="0" normalizeH="0" dirty="0" smtClean="0">
                <a:ln>
                  <a:noFill/>
                </a:ln>
                <a:solidFill>
                  <a:srgbClr val="595959"/>
                </a:solidFill>
                <a:effectLst/>
                <a:uLnTx/>
                <a:uFillTx/>
                <a:latin typeface="+mn-lt"/>
                <a:ea typeface="+mn-ea"/>
                <a:cs typeface="+mn-cs"/>
              </a:rPr>
              <a:t> &amp; Local</a:t>
            </a:r>
            <a:endParaRPr kumimoji="0" lang="en-US" sz="1200" b="0"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0366E919-4021-44E3-84CC-47D4320A2264}" type="slidenum">
              <a:rPr lang="en-US" smtClean="0"/>
              <a:pPr/>
              <a:t>12</a:t>
            </a:fld>
            <a:endParaRPr lang="en-US" dirty="0"/>
          </a:p>
        </p:txBody>
      </p:sp>
    </p:spTree>
    <p:extLst>
      <p:ext uri="{BB962C8B-B14F-4D97-AF65-F5344CB8AC3E}">
        <p14:creationId xmlns:p14="http://schemas.microsoft.com/office/powerpoint/2010/main" val="2335021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Timewaster</a:t>
            </a:r>
            <a:r>
              <a:rPr lang="en-US" baseline="0" dirty="0" smtClean="0"/>
              <a:t> Apps? Take a bus or a train and you’ll what we mean. Everywhere you look children and adults alike are hunched over their gadgets killing time on these extremely addictive apps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Flappy Bird - 	The idea is to get a bird through some pipes, those of you who’ve played it will know it’s much harder than it sounds. You tap the screen to keep the bird alive, it’s gameplay is almost insultingly simple and uninteresting.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Here’s what Sarah Young of Mobile advertising firm </a:t>
            </a:r>
            <a:r>
              <a:rPr lang="en-US" baseline="0" dirty="0" err="1" smtClean="0"/>
              <a:t>NativeX</a:t>
            </a:r>
            <a:r>
              <a:rPr lang="en-US" baseline="0" dirty="0" smtClean="0"/>
              <a:t> has to say about the game “</a:t>
            </a:r>
            <a:r>
              <a:rPr lang="en-GB" sz="1200" kern="1200" dirty="0" smtClean="0">
                <a:solidFill>
                  <a:schemeClr val="tx1"/>
                </a:solidFill>
                <a:effectLst/>
                <a:latin typeface="+mn-lt"/>
                <a:ea typeface="+mn-ea"/>
                <a:cs typeface="+mn-cs"/>
              </a:rPr>
              <a:t>It’s extremely addictive,</a:t>
            </a:r>
            <a:r>
              <a:rPr lang="en-GB" sz="1200" kern="1200" baseline="0" dirty="0" smtClean="0">
                <a:solidFill>
                  <a:schemeClr val="tx1"/>
                </a:solidFill>
                <a:effectLst/>
                <a:latin typeface="+mn-lt"/>
                <a:ea typeface="+mn-ea"/>
                <a:cs typeface="+mn-cs"/>
              </a:rPr>
              <a:t> but b</a:t>
            </a:r>
            <a:r>
              <a:rPr lang="en-GB" sz="1200" kern="1200" dirty="0" smtClean="0">
                <a:solidFill>
                  <a:schemeClr val="tx1"/>
                </a:solidFill>
                <a:effectLst/>
                <a:latin typeface="+mn-lt"/>
                <a:ea typeface="+mn-ea"/>
                <a:cs typeface="+mn-cs"/>
              </a:rPr>
              <a:t>eyond that, the game is competitive and challenging, requires skill, has fast sessions, is unwinnable, makes players feel nostalgic with 8-bit graphics, and is viral.”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Mention</a:t>
            </a:r>
            <a:r>
              <a:rPr lang="en-GB" sz="1200" kern="1200" baseline="0" dirty="0" smtClean="0">
                <a:solidFill>
                  <a:schemeClr val="tx1"/>
                </a:solidFill>
                <a:effectLst/>
                <a:latin typeface="+mn-lt"/>
                <a:ea typeface="+mn-ea"/>
                <a:cs typeface="+mn-cs"/>
              </a:rPr>
              <a:t> that some of the most popular and successful apps available for download are free. App creators in those instances generate </a:t>
            </a:r>
            <a:r>
              <a:rPr lang="en-US" sz="1200" kern="1200" baseline="0" dirty="0" smtClean="0">
                <a:solidFill>
                  <a:schemeClr val="tx1"/>
                </a:solidFill>
                <a:effectLst/>
                <a:latin typeface="+mn-lt"/>
                <a:ea typeface="+mn-ea"/>
                <a:cs typeface="+mn-cs"/>
              </a:rPr>
              <a:t>income through advertising.</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game was</a:t>
            </a:r>
            <a:r>
              <a:rPr lang="en-GB" sz="1200" kern="1200" baseline="0" dirty="0" smtClean="0">
                <a:solidFill>
                  <a:schemeClr val="tx1"/>
                </a:solidFill>
                <a:effectLst/>
                <a:latin typeface="+mn-lt"/>
                <a:ea typeface="+mn-ea"/>
                <a:cs typeface="+mn-cs"/>
              </a:rPr>
              <a:t> a massive hit, topping all download charts. It became so popular the it’s creator removed it from the App and Play Store in February 2014. It’s creator felt it had gotten too big and wasn’t achieved it’s intended purpose, which was to make people relax!</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366E919-4021-44E3-84CC-47D4320A2264}" type="slidenum">
              <a:rPr lang="en-US" smtClean="0"/>
              <a:pPr/>
              <a:t>13</a:t>
            </a:fld>
            <a:endParaRPr lang="en-US" dirty="0"/>
          </a:p>
        </p:txBody>
      </p:sp>
    </p:spTree>
    <p:extLst>
      <p:ext uri="{BB962C8B-B14F-4D97-AF65-F5344CB8AC3E}">
        <p14:creationId xmlns:p14="http://schemas.microsoft.com/office/powerpoint/2010/main" val="2335021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200" y="-76200"/>
            <a:ext cx="9363456" cy="7022592"/>
          </a:xfrm>
          <a:prstGeom prst="rect">
            <a:avLst/>
          </a:prstGeom>
          <a:noFill/>
          <a:ln w="9525">
            <a:noFill/>
            <a:miter lim="800000"/>
            <a:headEnd/>
            <a:tailEnd/>
          </a:ln>
        </p:spPr>
      </p:pic>
      <p:sp>
        <p:nvSpPr>
          <p:cNvPr id="2" name="Title 1"/>
          <p:cNvSpPr>
            <a:spLocks noGrp="1"/>
          </p:cNvSpPr>
          <p:nvPr>
            <p:ph type="ctrTitle"/>
          </p:nvPr>
        </p:nvSpPr>
        <p:spPr>
          <a:xfrm>
            <a:off x="3492502" y="3200401"/>
            <a:ext cx="5642281" cy="609600"/>
          </a:xfrm>
        </p:spPr>
        <p:txBody>
          <a:bodyPr>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92500" y="3858639"/>
            <a:ext cx="5651500" cy="609600"/>
          </a:xfrm>
        </p:spPr>
        <p:txBody>
          <a:bodyPr>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41828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31" y="-93135"/>
            <a:ext cx="9363456" cy="7022592"/>
          </a:xfrm>
          <a:prstGeom prst="rect">
            <a:avLst/>
          </a:prstGeom>
        </p:spPr>
      </p:pic>
      <p:sp>
        <p:nvSpPr>
          <p:cNvPr id="6" name="Title 1"/>
          <p:cNvSpPr>
            <a:spLocks noGrp="1"/>
          </p:cNvSpPr>
          <p:nvPr>
            <p:ph type="ctrTitle"/>
          </p:nvPr>
        </p:nvSpPr>
        <p:spPr>
          <a:xfrm>
            <a:off x="292102" y="3200401"/>
            <a:ext cx="5642281" cy="609600"/>
          </a:xfrm>
        </p:spPr>
        <p:txBody>
          <a:bodyPr>
            <a:noAutofit/>
          </a:bodyPr>
          <a:lstStyle>
            <a:lvl1pPr algn="l">
              <a:defRPr sz="36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292100" y="3858639"/>
            <a:ext cx="5651500" cy="609600"/>
          </a:xfrm>
        </p:spPr>
        <p:txBody>
          <a:bodyPr>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08160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3pPr>
              <a:defRPr/>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957574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886201"/>
            <a:ext cx="7772400" cy="622300"/>
          </a:xfrm>
        </p:spPr>
        <p:txBody>
          <a:bodyPr anchor="t">
            <a:noAutofit/>
          </a:bodyPr>
          <a:lstStyle>
            <a:lvl1pPr algn="ctr">
              <a:defRPr sz="2800" b="0"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750887"/>
          </a:xfrm>
        </p:spPr>
        <p:txBody>
          <a:bodyPr anchor="b">
            <a:noAutofit/>
          </a:bodyPr>
          <a:lstStyle>
            <a:lvl1pPr marL="0" indent="0" algn="ct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98394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3" name="Content Placeholder 2"/>
          <p:cNvSpPr>
            <a:spLocks noGrp="1"/>
          </p:cNvSpPr>
          <p:nvPr>
            <p:ph sz="half" idx="1"/>
          </p:nvPr>
        </p:nvSpPr>
        <p:spPr>
          <a:xfrm>
            <a:off x="428172" y="1028701"/>
            <a:ext cx="4038600" cy="4525963"/>
          </a:xfrm>
        </p:spPr>
        <p:txBody>
          <a:bodyPr>
            <a:noAutofit/>
          </a:bodyPr>
          <a:lstStyle>
            <a:lvl1pPr>
              <a:defRPr sz="22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2"/>
          <p:cNvSpPr>
            <a:spLocks noGrp="1"/>
          </p:cNvSpPr>
          <p:nvPr>
            <p:ph sz="half" idx="13"/>
          </p:nvPr>
        </p:nvSpPr>
        <p:spPr>
          <a:xfrm>
            <a:off x="4778826" y="1028701"/>
            <a:ext cx="4038600" cy="4525963"/>
          </a:xfrm>
        </p:spPr>
        <p:txBody>
          <a:bodyPr>
            <a:noAutofit/>
          </a:bodyPr>
          <a:lstStyle>
            <a:lvl1pPr>
              <a:defRPr sz="22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549901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8172" y="1039813"/>
            <a:ext cx="4040188" cy="712787"/>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8172" y="1768475"/>
            <a:ext cx="4040188" cy="3951288"/>
          </a:xfrm>
        </p:spPr>
        <p:txBody>
          <a:bodyPr>
            <a:no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761139" y="1039813"/>
            <a:ext cx="4041775" cy="712787"/>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1139" y="1768475"/>
            <a:ext cx="4041775" cy="3951288"/>
          </a:xfrm>
        </p:spPr>
        <p:txBody>
          <a:bodyPr>
            <a:no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649167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Tree>
    <p:extLst>
      <p:ext uri="{BB962C8B-B14F-4D97-AF65-F5344CB8AC3E}">
        <p14:creationId xmlns:p14="http://schemas.microsoft.com/office/powerpoint/2010/main" val="1143000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130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173" y="927102"/>
            <a:ext cx="3008313" cy="787399"/>
          </a:xfrm>
        </p:spPr>
        <p:txBody>
          <a:bodyPr anchor="b">
            <a:noAutofit/>
          </a:bodyPr>
          <a:lstStyle>
            <a:lvl1pPr algn="l">
              <a:defRPr sz="2200" b="1">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3604078" y="927102"/>
            <a:ext cx="5111750" cy="5199063"/>
          </a:xfrm>
        </p:spPr>
        <p:txBody>
          <a:bodyPr>
            <a:noAutofit/>
          </a:bodyPr>
          <a:lstStyle>
            <a:lvl1pPr>
              <a:defRPr sz="2200"/>
            </a:lvl1pPr>
            <a:lvl2pPr>
              <a:defRPr sz="2000"/>
            </a:lvl2pPr>
            <a:lvl3pPr>
              <a:defRPr sz="1800"/>
            </a:lvl3pPr>
            <a:lvl4pPr>
              <a:defRPr sz="16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28173" y="1752600"/>
            <a:ext cx="3008313" cy="4373563"/>
          </a:xfrm>
        </p:spPr>
        <p:txBody>
          <a:bodyPr>
            <a:noAutofit/>
          </a:bodyPr>
          <a:lstStyle>
            <a:lvl1pPr marL="0" indent="0">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2142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noAutofit/>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801"/>
            <a:ext cx="5486400" cy="3660775"/>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3"/>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5008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en-US" smtClean="0"/>
              <a:t>Click to edit Master title style</a:t>
            </a:r>
            <a:endParaRPr lang="en-US" dirty="0"/>
          </a:p>
        </p:txBody>
      </p:sp>
      <p:sp>
        <p:nvSpPr>
          <p:cNvPr id="3" name="Table Placeholder 2"/>
          <p:cNvSpPr>
            <a:spLocks noGrp="1"/>
          </p:cNvSpPr>
          <p:nvPr>
            <p:ph type="tbl" idx="1"/>
          </p:nvPr>
        </p:nvSpPr>
        <p:spPr>
          <a:xfrm>
            <a:off x="513304" y="862950"/>
            <a:ext cx="8370888" cy="1323975"/>
          </a:xfrm>
          <a:ln>
            <a:solidFill>
              <a:schemeClr val="bg1"/>
            </a:solidFill>
          </a:ln>
        </p:spPr>
        <p:txBody>
          <a:bodyPr/>
          <a:lstStyle>
            <a:lvl1pPr>
              <a:buNone/>
              <a:defRPr>
                <a:solidFill>
                  <a:schemeClr val="bg1"/>
                </a:solidFill>
              </a:defRPr>
            </a:lvl1pPr>
          </a:lstStyle>
          <a:p>
            <a:pPr lvl="0"/>
            <a:r>
              <a:rPr lang="en-US" noProof="0" dirty="0" smtClean="0"/>
              <a:t>Click icon to add table</a:t>
            </a:r>
            <a:endParaRPr lang="en-US" noProof="0" dirty="0"/>
          </a:p>
        </p:txBody>
      </p:sp>
    </p:spTree>
    <p:extLst>
      <p:ext uri="{BB962C8B-B14F-4D97-AF65-F5344CB8AC3E}">
        <p14:creationId xmlns:p14="http://schemas.microsoft.com/office/powerpoint/2010/main" val="66201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31" y="-93135"/>
            <a:ext cx="9363456" cy="7022592"/>
          </a:xfrm>
          <a:prstGeom prst="rect">
            <a:avLst/>
          </a:prstGeom>
        </p:spPr>
      </p:pic>
      <p:sp>
        <p:nvSpPr>
          <p:cNvPr id="6" name="Title 1"/>
          <p:cNvSpPr>
            <a:spLocks noGrp="1"/>
          </p:cNvSpPr>
          <p:nvPr>
            <p:ph type="ctrTitle"/>
          </p:nvPr>
        </p:nvSpPr>
        <p:spPr>
          <a:xfrm>
            <a:off x="3492502" y="3200401"/>
            <a:ext cx="5642281" cy="609600"/>
          </a:xfrm>
        </p:spPr>
        <p:txBody>
          <a:bodyPr>
            <a:noAutofit/>
          </a:bodyPr>
          <a:lstStyle>
            <a:lvl1pPr algn="l">
              <a:defRPr sz="36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3492500" y="3858639"/>
            <a:ext cx="5651500" cy="609600"/>
          </a:xfrm>
        </p:spPr>
        <p:txBody>
          <a:bodyPr>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57507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11144" y="990600"/>
            <a:ext cx="8428056" cy="5156200"/>
          </a:xfrm>
        </p:spPr>
        <p:txBody>
          <a:bodyPr vert="eaVert">
            <a:noAutofit/>
          </a:bodyPr>
          <a:lstStyle>
            <a:lvl3pPr>
              <a:defRPr/>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939004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3568" y="990601"/>
            <a:ext cx="2057400" cy="5135563"/>
          </a:xfrm>
        </p:spPr>
        <p:txBody>
          <a:bodyPr vert="eaVert">
            <a:noAutofit/>
          </a:bodyPr>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13658" y="990601"/>
            <a:ext cx="6190342" cy="5135563"/>
          </a:xfrm>
        </p:spPr>
        <p:txBody>
          <a:bodyPr vert="eaVert">
            <a:noAutofit/>
          </a:bodyPr>
          <a:lstStyle>
            <a:lvl3pPr>
              <a:defRPr/>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567042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900113" y="149738"/>
            <a:ext cx="7543800" cy="487362"/>
          </a:xfrm>
        </p:spPr>
        <p:txBody>
          <a:bodyP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2745274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gradFill rotWithShape="0">
          <a:gsLst>
            <a:gs pos="0">
              <a:srgbClr val="0067AC"/>
            </a:gs>
            <a:gs pos="10001">
              <a:srgbClr val="0067AC"/>
            </a:gs>
            <a:gs pos="100000">
              <a:srgbClr val="56BBED"/>
            </a:gs>
          </a:gsLst>
          <a:lin ang="9120000"/>
        </a:gradFill>
        <a:effectLst/>
      </p:bgPr>
    </p:bg>
    <p:spTree>
      <p:nvGrpSpPr>
        <p:cNvPr id="1" name=""/>
        <p:cNvGrpSpPr/>
        <p:nvPr/>
      </p:nvGrpSpPr>
      <p:grpSpPr>
        <a:xfrm>
          <a:off x="0" y="0"/>
          <a:ext cx="0" cy="0"/>
          <a:chOff x="0" y="0"/>
          <a:chExt cx="0" cy="0"/>
        </a:xfrm>
      </p:grpSpPr>
      <p:sp>
        <p:nvSpPr>
          <p:cNvPr id="5" name="Rectangle 16"/>
          <p:cNvSpPr/>
          <p:nvPr/>
        </p:nvSpPr>
        <p:spPr>
          <a:xfrm>
            <a:off x="0" y="0"/>
            <a:ext cx="9144000" cy="6858000"/>
          </a:xfrm>
          <a:prstGeom prst="rect">
            <a:avLst/>
          </a:prstGeom>
          <a:gradFill flip="none" rotWithShape="1">
            <a:gsLst>
              <a:gs pos="10000">
                <a:srgbClr val="0067AC"/>
              </a:gs>
              <a:gs pos="100000">
                <a:srgbClr val="56BBED"/>
              </a:gs>
            </a:gsLst>
            <a:lin ang="9120000" scaled="0"/>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6"/>
          <p:cNvSpPr>
            <a:spLocks noChangeArrowheads="1"/>
          </p:cNvSpPr>
          <p:nvPr/>
        </p:nvSpPr>
        <p:spPr bwMode="auto">
          <a:xfrm>
            <a:off x="0" y="1976438"/>
            <a:ext cx="9144000" cy="847725"/>
          </a:xfrm>
          <a:prstGeom prst="rect">
            <a:avLst/>
          </a:prstGeom>
          <a:solidFill>
            <a:srgbClr val="0067AC"/>
          </a:solidFill>
          <a:ln w="9525">
            <a:noFill/>
            <a:miter lim="800000"/>
            <a:headEnd/>
            <a:tailEnd/>
          </a:ln>
        </p:spPr>
        <p:txBody>
          <a:bodyPr/>
          <a:lstStyle/>
          <a:p>
            <a:pPr>
              <a:defRPr/>
            </a:pPr>
            <a:endParaRPr lang="en-US" dirty="0">
              <a:solidFill>
                <a:prstClr val="black"/>
              </a:solidFill>
            </a:endParaRPr>
          </a:p>
        </p:txBody>
      </p:sp>
      <p:sp>
        <p:nvSpPr>
          <p:cNvPr id="7" name="TextBox 17"/>
          <p:cNvSpPr txBox="1"/>
          <p:nvPr/>
        </p:nvSpPr>
        <p:spPr>
          <a:xfrm>
            <a:off x="336550" y="6334125"/>
            <a:ext cx="2438400" cy="215900"/>
          </a:xfrm>
          <a:prstGeom prst="rect">
            <a:avLst/>
          </a:prstGeom>
          <a:noFill/>
        </p:spPr>
        <p:txBody>
          <a:bodyPr>
            <a:spAutoFit/>
          </a:bodyPr>
          <a:lstStyle/>
          <a:p>
            <a:pPr>
              <a:defRPr/>
            </a:pPr>
            <a:r>
              <a:rPr lang="en-US" sz="800" dirty="0">
                <a:solidFill>
                  <a:prstClr val="white"/>
                </a:solidFill>
                <a:latin typeface="Calibri" pitchFamily="34" charset="0"/>
                <a:cs typeface="Calibri" pitchFamily="34" charset="0"/>
              </a:rPr>
              <a:t>Copyright © 2012 Tata Consultancy Services Limited</a:t>
            </a:r>
          </a:p>
        </p:txBody>
      </p:sp>
      <p:grpSp>
        <p:nvGrpSpPr>
          <p:cNvPr id="4" name="Group 5"/>
          <p:cNvGrpSpPr>
            <a:grpSpLocks noChangeAspect="1"/>
          </p:cNvGrpSpPr>
          <p:nvPr/>
        </p:nvGrpSpPr>
        <p:grpSpPr bwMode="auto">
          <a:xfrm>
            <a:off x="423863" y="428625"/>
            <a:ext cx="3262312" cy="376238"/>
            <a:chOff x="267" y="270"/>
            <a:chExt cx="2055" cy="237"/>
          </a:xfrm>
        </p:grpSpPr>
        <p:sp>
          <p:nvSpPr>
            <p:cNvPr id="9" name="AutoShape 4"/>
            <p:cNvSpPr>
              <a:spLocks noChangeAspect="1" noChangeArrowheads="1" noTextEdit="1"/>
            </p:cNvSpPr>
            <p:nvPr userDrawn="1"/>
          </p:nvSpPr>
          <p:spPr bwMode="auto">
            <a:xfrm>
              <a:off x="267" y="270"/>
              <a:ext cx="2055" cy="237"/>
            </a:xfrm>
            <a:prstGeom prst="rect">
              <a:avLst/>
            </a:prstGeom>
            <a:noFill/>
            <a:ln w="9525">
              <a:noFill/>
              <a:miter lim="800000"/>
              <a:headEnd/>
              <a:tailEnd/>
            </a:ln>
          </p:spPr>
          <p:txBody>
            <a:bodyPr/>
            <a:lstStyle/>
            <a:p>
              <a:pPr>
                <a:defRPr/>
              </a:pPr>
              <a:endParaRPr lang="en-US" dirty="0">
                <a:solidFill>
                  <a:prstClr val="black"/>
                </a:solidFill>
                <a:latin typeface="Calibri" pitchFamily="34" charset="0"/>
                <a:cs typeface="Calibri" pitchFamily="34" charset="0"/>
              </a:endParaRPr>
            </a:p>
          </p:txBody>
        </p:sp>
        <p:sp>
          <p:nvSpPr>
            <p:cNvPr id="10" name="Freeform 6"/>
            <p:cNvSpPr>
              <a:spLocks noEditPoints="1"/>
            </p:cNvSpPr>
            <p:nvPr userDrawn="1"/>
          </p:nvSpPr>
          <p:spPr bwMode="auto">
            <a:xfrm>
              <a:off x="1382" y="270"/>
              <a:ext cx="462" cy="80"/>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rgbClr val="FEFEFE"/>
            </a:solidFill>
            <a:ln w="9525">
              <a:noFill/>
              <a:round/>
              <a:headEnd/>
              <a:tailEnd/>
            </a:ln>
          </p:spPr>
          <p:txBody>
            <a:bodyPr/>
            <a:lstStyle/>
            <a:p>
              <a:pPr>
                <a:defRPr/>
              </a:pPr>
              <a:endParaRPr lang="en-US" dirty="0">
                <a:solidFill>
                  <a:prstClr val="black"/>
                </a:solidFill>
                <a:latin typeface="Calibri" pitchFamily="34" charset="0"/>
                <a:cs typeface="Calibri" pitchFamily="34" charset="0"/>
              </a:endParaRPr>
            </a:p>
          </p:txBody>
        </p:sp>
        <p:sp>
          <p:nvSpPr>
            <p:cNvPr id="11" name="Freeform 7"/>
            <p:cNvSpPr>
              <a:spLocks noEditPoints="1"/>
            </p:cNvSpPr>
            <p:nvPr userDrawn="1"/>
          </p:nvSpPr>
          <p:spPr bwMode="auto">
            <a:xfrm>
              <a:off x="617" y="270"/>
              <a:ext cx="737" cy="80"/>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rgbClr val="FEFEFE"/>
            </a:solidFill>
            <a:ln w="9525">
              <a:noFill/>
              <a:round/>
              <a:headEnd/>
              <a:tailEnd/>
            </a:ln>
          </p:spPr>
          <p:txBody>
            <a:bodyPr/>
            <a:lstStyle/>
            <a:p>
              <a:pPr>
                <a:defRPr/>
              </a:pPr>
              <a:endParaRPr lang="en-US" dirty="0">
                <a:solidFill>
                  <a:prstClr val="black"/>
                </a:solidFill>
                <a:latin typeface="Calibri" pitchFamily="34" charset="0"/>
                <a:cs typeface="Calibri" pitchFamily="34" charset="0"/>
              </a:endParaRPr>
            </a:p>
          </p:txBody>
        </p:sp>
        <p:sp>
          <p:nvSpPr>
            <p:cNvPr id="12" name="Freeform 8"/>
            <p:cNvSpPr>
              <a:spLocks noEditPoints="1"/>
            </p:cNvSpPr>
            <p:nvPr userDrawn="1"/>
          </p:nvSpPr>
          <p:spPr bwMode="auto">
            <a:xfrm>
              <a:off x="267" y="271"/>
              <a:ext cx="311" cy="78"/>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rgbClr val="FEFEFE"/>
            </a:solidFill>
            <a:ln w="9525">
              <a:noFill/>
              <a:round/>
              <a:headEnd/>
              <a:tailEnd/>
            </a:ln>
          </p:spPr>
          <p:txBody>
            <a:bodyPr/>
            <a:lstStyle/>
            <a:p>
              <a:pPr>
                <a:defRPr/>
              </a:pPr>
              <a:endParaRPr lang="en-US" dirty="0">
                <a:solidFill>
                  <a:prstClr val="black"/>
                </a:solidFill>
                <a:latin typeface="Calibri" pitchFamily="34" charset="0"/>
                <a:cs typeface="Calibri" pitchFamily="34" charset="0"/>
              </a:endParaRPr>
            </a:p>
          </p:txBody>
        </p:sp>
        <p:sp>
          <p:nvSpPr>
            <p:cNvPr id="13" name="Freeform 9"/>
            <p:cNvSpPr>
              <a:spLocks noEditPoints="1"/>
            </p:cNvSpPr>
            <p:nvPr userDrawn="1"/>
          </p:nvSpPr>
          <p:spPr bwMode="auto">
            <a:xfrm>
              <a:off x="1328" y="402"/>
              <a:ext cx="994" cy="105"/>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rgbClr val="B4D7F1"/>
            </a:solidFill>
            <a:ln w="9525">
              <a:noFill/>
              <a:round/>
              <a:headEnd/>
              <a:tailEnd/>
            </a:ln>
          </p:spPr>
          <p:txBody>
            <a:bodyPr/>
            <a:lstStyle/>
            <a:p>
              <a:pPr>
                <a:defRPr/>
              </a:pPr>
              <a:endParaRPr lang="en-US" dirty="0">
                <a:solidFill>
                  <a:prstClr val="black"/>
                </a:solidFill>
                <a:latin typeface="Calibri" pitchFamily="34" charset="0"/>
                <a:cs typeface="Calibri" pitchFamily="34" charset="0"/>
              </a:endParaRPr>
            </a:p>
          </p:txBody>
        </p:sp>
      </p:grpSp>
      <p:sp>
        <p:nvSpPr>
          <p:cNvPr id="14" name="Freeform 9"/>
          <p:cNvSpPr>
            <a:spLocks noEditPoints="1"/>
          </p:cNvSpPr>
          <p:nvPr/>
        </p:nvSpPr>
        <p:spPr bwMode="auto">
          <a:xfrm>
            <a:off x="8181975" y="425450"/>
            <a:ext cx="485775" cy="423863"/>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a:lstStyle/>
          <a:p>
            <a:pPr>
              <a:defRPr/>
            </a:pPr>
            <a:endParaRPr lang="en-US" dirty="0">
              <a:solidFill>
                <a:prstClr val="black"/>
              </a:solidFill>
            </a:endParaRPr>
          </a:p>
        </p:txBody>
      </p:sp>
      <p:pic>
        <p:nvPicPr>
          <p:cNvPr id="15" name="Picture 4" descr="Q:\Repro 2\New guidelines 2011_12\Final 260411\PPT\OLD\050511\WMF\TATA Patter revised.wmf"/>
          <p:cNvPicPr>
            <a:picLocks noChangeAspect="1" noChangeArrowheads="1"/>
          </p:cNvPicPr>
          <p:nvPr/>
        </p:nvPicPr>
        <p:blipFill>
          <a:blip r:embed="rId2" cstate="email"/>
          <a:srcRect/>
          <a:stretch>
            <a:fillRect/>
          </a:stretch>
        </p:blipFill>
        <p:spPr bwMode="auto">
          <a:xfrm>
            <a:off x="0" y="1344613"/>
            <a:ext cx="2462213" cy="1260475"/>
          </a:xfrm>
          <a:prstGeom prst="rect">
            <a:avLst/>
          </a:prstGeom>
          <a:noFill/>
          <a:ln w="9525">
            <a:noFill/>
            <a:miter lim="800000"/>
            <a:headEnd/>
            <a:tailEnd/>
          </a:ln>
        </p:spPr>
      </p:pic>
      <p:cxnSp>
        <p:nvCxnSpPr>
          <p:cNvPr id="16" name="Straight Connector 20"/>
          <p:cNvCxnSpPr/>
          <p:nvPr userDrawn="1"/>
        </p:nvCxnSpPr>
        <p:spPr>
          <a:xfrm>
            <a:off x="0" y="3889375"/>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54512" y="3200401"/>
            <a:ext cx="7772400" cy="609600"/>
          </a:xfrm>
        </p:spPr>
        <p:txBody>
          <a:bodyPr>
            <a:noAutofit/>
          </a:bodyPr>
          <a:lstStyle>
            <a:lvl1pPr algn="l">
              <a:defRPr sz="3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54512" y="3916388"/>
            <a:ext cx="7785100" cy="609600"/>
          </a:xfrm>
        </p:spPr>
        <p:txBody>
          <a:bodyPr>
            <a:noAutofit/>
          </a:bodyPr>
          <a:lstStyle>
            <a:lvl1pPr marL="0" indent="0" algn="l">
              <a:buNone/>
              <a:defRPr sz="2400" b="1">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8" name="Text Placeholder 17"/>
          <p:cNvSpPr>
            <a:spLocks noGrp="1"/>
          </p:cNvSpPr>
          <p:nvPr>
            <p:ph type="body" sz="quarter" idx="10"/>
          </p:nvPr>
        </p:nvSpPr>
        <p:spPr>
          <a:xfrm>
            <a:off x="420374" y="5171893"/>
            <a:ext cx="3117303" cy="735012"/>
          </a:xfrm>
        </p:spPr>
        <p:txBody>
          <a:bodyPr/>
          <a:lstStyle>
            <a:lvl1pPr marL="0" indent="0">
              <a:buNone/>
              <a:defRPr sz="18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410344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3pPr>
              <a:defRPr/>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48616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3" name="Content Placeholder 2"/>
          <p:cNvSpPr>
            <a:spLocks noGrp="1"/>
          </p:cNvSpPr>
          <p:nvPr>
            <p:ph sz="half" idx="1"/>
          </p:nvPr>
        </p:nvSpPr>
        <p:spPr>
          <a:xfrm>
            <a:off x="428172" y="1189037"/>
            <a:ext cx="4038600" cy="4525963"/>
          </a:xfrm>
        </p:spPr>
        <p:txBody>
          <a:bodyPr>
            <a:noAutofit/>
          </a:bodyPr>
          <a:lstStyle>
            <a:lvl1pPr>
              <a:defRPr sz="22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2"/>
          <p:cNvSpPr>
            <a:spLocks noGrp="1"/>
          </p:cNvSpPr>
          <p:nvPr>
            <p:ph sz="half" idx="13"/>
          </p:nvPr>
        </p:nvSpPr>
        <p:spPr>
          <a:xfrm>
            <a:off x="4778826" y="1189037"/>
            <a:ext cx="4038600" cy="4525963"/>
          </a:xfrm>
        </p:spPr>
        <p:txBody>
          <a:bodyPr>
            <a:noAutofit/>
          </a:bodyPr>
          <a:lstStyle>
            <a:lvl1pPr>
              <a:defRPr sz="22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646970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8172" y="1187449"/>
            <a:ext cx="4040188" cy="712787"/>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8172" y="1916112"/>
            <a:ext cx="4040188" cy="3951288"/>
          </a:xfrm>
        </p:spPr>
        <p:txBody>
          <a:bodyPr>
            <a:no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761137" y="1187449"/>
            <a:ext cx="4041775" cy="712787"/>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1137" y="1916112"/>
            <a:ext cx="4041775" cy="3951288"/>
          </a:xfrm>
        </p:spPr>
        <p:txBody>
          <a:bodyPr>
            <a:no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324067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Tree>
    <p:extLst>
      <p:ext uri="{BB962C8B-B14F-4D97-AF65-F5344CB8AC3E}">
        <p14:creationId xmlns:p14="http://schemas.microsoft.com/office/powerpoint/2010/main" val="2344627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900113" y="149738"/>
            <a:ext cx="7543800" cy="487362"/>
          </a:xfrm>
        </p:spPr>
        <p:txBody>
          <a:bodyP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2745274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533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52400" y="838200"/>
            <a:ext cx="8839200" cy="5562600"/>
          </a:xfrm>
        </p:spPr>
        <p:txBody>
          <a:bodyPr/>
          <a:lstStyle/>
          <a:p>
            <a:pPr lvl="0"/>
            <a:endParaRPr lang="en-US" noProof="0" dirty="0" smtClean="0"/>
          </a:p>
        </p:txBody>
      </p:sp>
    </p:spTree>
    <p:extLst>
      <p:ext uri="{BB962C8B-B14F-4D97-AF65-F5344CB8AC3E}">
        <p14:creationId xmlns:p14="http://schemas.microsoft.com/office/powerpoint/2010/main" val="200908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6935" y="-4764"/>
            <a:ext cx="9251951" cy="6938963"/>
          </a:xfrm>
          <a:prstGeom prst="rect">
            <a:avLst/>
          </a:prstGeom>
          <a:noFill/>
          <a:ln w="9525">
            <a:noFill/>
            <a:miter lim="800000"/>
            <a:headEnd/>
            <a:tailEnd/>
          </a:ln>
        </p:spPr>
      </p:pic>
      <p:sp>
        <p:nvSpPr>
          <p:cNvPr id="6" name="Title 1"/>
          <p:cNvSpPr>
            <a:spLocks noGrp="1"/>
          </p:cNvSpPr>
          <p:nvPr>
            <p:ph type="ctrTitle"/>
          </p:nvPr>
        </p:nvSpPr>
        <p:spPr>
          <a:xfrm>
            <a:off x="3492502" y="3200401"/>
            <a:ext cx="5642281" cy="609600"/>
          </a:xfrm>
        </p:spPr>
        <p:txBody>
          <a:bodyPr>
            <a:noAutofit/>
          </a:bodyPr>
          <a:lstStyle>
            <a:lvl1pPr algn="l">
              <a:defRPr sz="36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3492500" y="3858639"/>
            <a:ext cx="5651500" cy="609600"/>
          </a:xfrm>
        </p:spPr>
        <p:txBody>
          <a:bodyPr>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62171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26" y="53975"/>
            <a:ext cx="7949980" cy="410864"/>
          </a:xfrm>
          <a:noFill/>
          <a:ln w="9525">
            <a:noFill/>
            <a:miter lim="800000"/>
            <a:headEnd/>
            <a:tailEnd/>
          </a:ln>
        </p:spPr>
        <p:txBody>
          <a:bodyPr vert="horz" wrap="square" lIns="91420" tIns="45711" rIns="91420" bIns="45711" numCol="1" anchor="t" anchorCtr="0" compatLnSpc="1">
            <a:prstTxWarp prst="textNoShape">
              <a:avLst/>
            </a:prstTxWarp>
            <a:spAutoFit/>
          </a:bodyPr>
          <a:lstStyle>
            <a:lvl1pPr algn="l" rtl="0" eaLnBrk="0" fontAlgn="base" hangingPunct="0">
              <a:lnSpc>
                <a:spcPct val="115000"/>
              </a:lnSpc>
              <a:spcBef>
                <a:spcPct val="0"/>
              </a:spcBef>
              <a:spcAft>
                <a:spcPct val="0"/>
              </a:spcAft>
              <a:defRPr lang="en-US" sz="1800" b="1">
                <a:solidFill>
                  <a:srgbClr val="4E84C4"/>
                </a:solidFill>
                <a:latin typeface="+mj-lt"/>
                <a:ea typeface="+mj-ea"/>
                <a:cs typeface="+mj-cs"/>
              </a:defRPr>
            </a:lvl1pPr>
          </a:lstStyle>
          <a:p>
            <a:r>
              <a:rPr lang="en-US" smtClean="0"/>
              <a:t>Click to edit Master title style</a:t>
            </a:r>
            <a:endParaRPr lang="en-US"/>
          </a:p>
        </p:txBody>
      </p:sp>
      <p:sp>
        <p:nvSpPr>
          <p:cNvPr id="6" name="Content Placeholder 2"/>
          <p:cNvSpPr>
            <a:spLocks noGrp="1"/>
          </p:cNvSpPr>
          <p:nvPr>
            <p:ph idx="11"/>
          </p:nvPr>
        </p:nvSpPr>
        <p:spPr>
          <a:xfrm>
            <a:off x="176213" y="1060620"/>
            <a:ext cx="8737600" cy="1754326"/>
          </a:xfrm>
        </p:spPr>
        <p:txBody>
          <a:bodyPr/>
          <a:lstStyle>
            <a:lvl1pPr marL="344488" indent="-344488">
              <a:lnSpc>
                <a:spcPct val="150000"/>
              </a:lnSpc>
              <a:buClrTx/>
              <a:buSzPct val="80000"/>
              <a:buFont typeface="Arial" pitchFamily="34" charset="0"/>
              <a:buChar char="►"/>
              <a:defRPr sz="2400" b="1">
                <a:solidFill>
                  <a:schemeClr val="tx1"/>
                </a:solidFill>
                <a:effectLst/>
                <a:latin typeface="Tahoma" pitchFamily="34" charset="0"/>
                <a:cs typeface="Tahoma" pitchFamily="34" charset="0"/>
              </a:defRPr>
            </a:lvl1pPr>
            <a:lvl2pPr marL="687388" indent="-339725">
              <a:buClr>
                <a:srgbClr val="7030A0"/>
              </a:buClr>
              <a:buSzPct val="85000"/>
              <a:buFont typeface="Wingdings" pitchFamily="2" charset="2"/>
              <a:buChar char="v"/>
              <a:defRPr sz="2000" b="1">
                <a:solidFill>
                  <a:srgbClr val="7030A0"/>
                </a:solidFill>
                <a:latin typeface="Tahoma" pitchFamily="34" charset="0"/>
                <a:cs typeface="Tahoma" pitchFamily="34" charset="0"/>
              </a:defRPr>
            </a:lvl2pPr>
            <a:lvl3pPr marL="914400" indent="-225425">
              <a:buFont typeface="Wingdings" pitchFamily="2" charset="2"/>
              <a:buChar char="§"/>
              <a:defRPr sz="1600" b="1">
                <a:solidFill>
                  <a:srgbClr val="339933"/>
                </a:solidFill>
              </a:defRPr>
            </a:lvl3pPr>
            <a:lvl4pPr marL="1376363" indent="-341313">
              <a:defRPr/>
            </a:lvl4pPr>
            <a:lvl5pPr marL="1541463"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12"/>
          </p:nvPr>
        </p:nvSpPr>
        <p:spPr>
          <a:xfrm>
            <a:off x="4240213" y="6405563"/>
            <a:ext cx="663575" cy="360362"/>
          </a:xfrm>
          <a:prstGeom prst="rect">
            <a:avLst/>
          </a:prstGeom>
        </p:spPr>
        <p:txBody>
          <a:bodyPr/>
          <a:lstStyle>
            <a:lvl1pPr>
              <a:defRPr b="1"/>
            </a:lvl1pPr>
          </a:lstStyle>
          <a:p>
            <a:pPr>
              <a:defRPr/>
            </a:pPr>
            <a:r>
              <a:rPr lang="en-US" dirty="0">
                <a:solidFill>
                  <a:prstClr val="black"/>
                </a:solidFill>
              </a:rPr>
              <a:t>- </a:t>
            </a:r>
            <a:fld id="{02A84DF9-6957-401B-BF1A-A8F59571048B}" type="slidenum">
              <a:rPr lang="en-US">
                <a:solidFill>
                  <a:prstClr val="black"/>
                </a:solidFill>
              </a:rPr>
              <a:pPr>
                <a:defRPr/>
              </a:pPr>
              <a:t>‹#›</a:t>
            </a:fld>
            <a:r>
              <a:rPr lang="en-US" dirty="0">
                <a:solidFill>
                  <a:prstClr val="black"/>
                </a:solidFill>
              </a:rPr>
              <a:t> -</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en-US" smtClean="0"/>
              <a:t>Click to edit Master title style</a:t>
            </a:r>
            <a:endParaRPr lang="en-US" dirty="0"/>
          </a:p>
        </p:txBody>
      </p:sp>
      <p:sp>
        <p:nvSpPr>
          <p:cNvPr id="3" name="Table Placeholder 2"/>
          <p:cNvSpPr>
            <a:spLocks noGrp="1"/>
          </p:cNvSpPr>
          <p:nvPr>
            <p:ph type="tbl" idx="1"/>
          </p:nvPr>
        </p:nvSpPr>
        <p:spPr>
          <a:xfrm>
            <a:off x="513304" y="862950"/>
            <a:ext cx="8370888" cy="1323975"/>
          </a:xfrm>
          <a:ln>
            <a:solidFill>
              <a:schemeClr val="bg1"/>
            </a:solidFill>
          </a:ln>
        </p:spPr>
        <p:txBody>
          <a:bodyPr/>
          <a:lstStyle>
            <a:lvl1pPr>
              <a:buNone/>
              <a:defRPr>
                <a:solidFill>
                  <a:schemeClr val="bg1"/>
                </a:solidFill>
              </a:defRPr>
            </a:lvl1pPr>
          </a:lstStyle>
          <a:p>
            <a:pPr lvl="0"/>
            <a:r>
              <a:rPr lang="en-US" noProof="0" dirty="0" smtClean="0"/>
              <a:t>Click icon to add table</a:t>
            </a:r>
            <a:endParaRPr lang="en-US" noProof="0" dirty="0"/>
          </a:p>
        </p:txBody>
      </p:sp>
    </p:spTree>
    <p:extLst>
      <p:ext uri="{BB962C8B-B14F-4D97-AF65-F5344CB8AC3E}">
        <p14:creationId xmlns:p14="http://schemas.microsoft.com/office/powerpoint/2010/main" val="662019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6935" y="-1"/>
            <a:ext cx="9245601" cy="6934201"/>
          </a:xfrm>
          <a:prstGeom prst="rect">
            <a:avLst/>
          </a:prstGeom>
          <a:noFill/>
          <a:ln w="9525">
            <a:noFill/>
            <a:miter lim="800000"/>
            <a:headEnd/>
            <a:tailEnd/>
          </a:ln>
          <a:effectLst/>
        </p:spPr>
      </p:pic>
      <p:sp>
        <p:nvSpPr>
          <p:cNvPr id="6" name="Title 1"/>
          <p:cNvSpPr>
            <a:spLocks noGrp="1"/>
          </p:cNvSpPr>
          <p:nvPr>
            <p:ph type="ctrTitle"/>
          </p:nvPr>
        </p:nvSpPr>
        <p:spPr>
          <a:xfrm>
            <a:off x="3492502" y="3200401"/>
            <a:ext cx="5642281" cy="609600"/>
          </a:xfrm>
        </p:spPr>
        <p:txBody>
          <a:bodyPr>
            <a:noAutofit/>
          </a:bodyPr>
          <a:lstStyle>
            <a:lvl1pPr algn="l">
              <a:defRPr sz="36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3492500" y="3858639"/>
            <a:ext cx="5651500" cy="609600"/>
          </a:xfrm>
        </p:spPr>
        <p:txBody>
          <a:bodyPr>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55598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p:nvPr>
        </p:nvSpPr>
        <p:spPr>
          <a:xfrm>
            <a:off x="1750862" y="4066163"/>
            <a:ext cx="5642281" cy="609600"/>
          </a:xfrm>
        </p:spPr>
        <p:txBody>
          <a:bodyPr>
            <a:noAutofit/>
          </a:bodyPr>
          <a:lstStyle>
            <a:lvl1pPr algn="l">
              <a:defRPr sz="36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1746250" y="4724400"/>
            <a:ext cx="5651500" cy="609600"/>
          </a:xfrm>
        </p:spPr>
        <p:txBody>
          <a:bodyPr>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0671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p:nvPr>
        </p:nvSpPr>
        <p:spPr>
          <a:xfrm>
            <a:off x="1750862" y="4066163"/>
            <a:ext cx="5642281" cy="609600"/>
          </a:xfrm>
        </p:spPr>
        <p:txBody>
          <a:bodyPr>
            <a:noAutofit/>
          </a:bodyPr>
          <a:lstStyle>
            <a:lvl1pPr algn="l">
              <a:defRPr sz="36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1746250" y="4724400"/>
            <a:ext cx="5651500" cy="609600"/>
          </a:xfrm>
        </p:spPr>
        <p:txBody>
          <a:bodyPr>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13767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descr="tcs_ES_PPTtemplate_titleC.jpg"/>
          <p:cNvPicPr>
            <a:picLocks noChangeAspect="1"/>
          </p:cNvPicPr>
          <p:nvPr userDrawn="1"/>
        </p:nvPicPr>
        <p:blipFill>
          <a:blip r:embed="rId2" cstate="print"/>
          <a:stretch>
            <a:fillRect/>
          </a:stretch>
        </p:blipFill>
        <p:spPr>
          <a:xfrm>
            <a:off x="0" y="1"/>
            <a:ext cx="9144000" cy="6858001"/>
          </a:xfrm>
          <a:prstGeom prst="rect">
            <a:avLst/>
          </a:prstGeom>
        </p:spPr>
      </p:pic>
      <p:sp>
        <p:nvSpPr>
          <p:cNvPr id="6" name="Title 1"/>
          <p:cNvSpPr>
            <a:spLocks noGrp="1"/>
          </p:cNvSpPr>
          <p:nvPr>
            <p:ph type="ctrTitle"/>
          </p:nvPr>
        </p:nvSpPr>
        <p:spPr>
          <a:xfrm>
            <a:off x="3492502" y="3200401"/>
            <a:ext cx="5642281" cy="609600"/>
          </a:xfrm>
        </p:spPr>
        <p:txBody>
          <a:bodyPr>
            <a:noAutofit/>
          </a:bodyPr>
          <a:lstStyle>
            <a:lvl1pPr algn="l">
              <a:defRPr sz="36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3492500" y="3858639"/>
            <a:ext cx="5651500" cy="609600"/>
          </a:xfrm>
        </p:spPr>
        <p:txBody>
          <a:bodyPr>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89365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34" y="-67736"/>
            <a:ext cx="9233408" cy="6925056"/>
          </a:xfrm>
          <a:prstGeom prst="rect">
            <a:avLst/>
          </a:prstGeom>
        </p:spPr>
      </p:pic>
      <p:sp>
        <p:nvSpPr>
          <p:cNvPr id="6" name="Title 1"/>
          <p:cNvSpPr>
            <a:spLocks noGrp="1"/>
          </p:cNvSpPr>
          <p:nvPr>
            <p:ph type="ctrTitle"/>
          </p:nvPr>
        </p:nvSpPr>
        <p:spPr>
          <a:xfrm>
            <a:off x="292610" y="3200401"/>
            <a:ext cx="5642281" cy="609600"/>
          </a:xfrm>
        </p:spPr>
        <p:txBody>
          <a:bodyPr>
            <a:noAutofit/>
          </a:bodyPr>
          <a:lstStyle>
            <a:lvl1pPr algn="l">
              <a:defRPr sz="36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292608" y="3858639"/>
            <a:ext cx="5651500" cy="609600"/>
          </a:xfrm>
        </p:spPr>
        <p:txBody>
          <a:bodyPr>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3461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34" y="-96859"/>
            <a:ext cx="9363456" cy="7022592"/>
          </a:xfrm>
          <a:prstGeom prst="rect">
            <a:avLst/>
          </a:prstGeom>
        </p:spPr>
      </p:pic>
      <p:sp>
        <p:nvSpPr>
          <p:cNvPr id="6" name="Title 1"/>
          <p:cNvSpPr>
            <a:spLocks noGrp="1"/>
          </p:cNvSpPr>
          <p:nvPr>
            <p:ph type="ctrTitle"/>
          </p:nvPr>
        </p:nvSpPr>
        <p:spPr>
          <a:xfrm>
            <a:off x="3492502" y="3200401"/>
            <a:ext cx="5642281" cy="609600"/>
          </a:xfrm>
        </p:spPr>
        <p:txBody>
          <a:bodyPr>
            <a:noAutofit/>
          </a:bodyPr>
          <a:lstStyle>
            <a:lvl1pPr algn="l">
              <a:defRPr sz="36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3492500" y="3858639"/>
            <a:ext cx="5651500" cy="609600"/>
          </a:xfrm>
        </p:spPr>
        <p:txBody>
          <a:bodyPr>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927073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1.wmf"/><Relationship Id="rId5" Type="http://schemas.openxmlformats.org/officeDocument/2006/relationships/slideLayout" Target="../slideLayouts/slideLayout27.xml"/><Relationship Id="rId10" Type="http://schemas.openxmlformats.org/officeDocument/2006/relationships/theme" Target="../theme/theme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228600" y="304800"/>
            <a:ext cx="304800" cy="152400"/>
          </a:xfrm>
          <a:prstGeom prst="rect">
            <a:avLst/>
          </a:prstGeom>
          <a:solidFill>
            <a:srgbClr val="6DCF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295400" y="103821"/>
            <a:ext cx="7543800" cy="4873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11144" y="914401"/>
            <a:ext cx="8428056"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smtClean="0"/>
          </a:p>
        </p:txBody>
      </p:sp>
      <p:sp>
        <p:nvSpPr>
          <p:cNvPr id="9" name="Rectangle 71"/>
          <p:cNvSpPr txBox="1">
            <a:spLocks noChangeArrowheads="1"/>
          </p:cNvSpPr>
          <p:nvPr/>
        </p:nvSpPr>
        <p:spPr bwMode="auto">
          <a:xfrm>
            <a:off x="8229602" y="6311900"/>
            <a:ext cx="663575" cy="360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000">
                <a:solidFill>
                  <a:srgbClr val="4E84C4"/>
                </a:solidFill>
              </a:defRPr>
            </a:lvl1pPr>
          </a:lstStyle>
          <a:p>
            <a:pPr algn="r">
              <a:defRPr/>
            </a:pPr>
            <a:fld id="{13B55AB4-0D57-4FBE-946B-A81E4A9D2A4C}" type="slidenum">
              <a:rPr lang="en-US" sz="1200" smtClean="0">
                <a:solidFill>
                  <a:srgbClr val="000000"/>
                </a:solidFill>
                <a:latin typeface="Myriad Pro" pitchFamily="34" charset="0"/>
              </a:rPr>
              <a:pPr algn="r">
                <a:defRPr/>
              </a:pPr>
              <a:t>‹#›</a:t>
            </a:fld>
            <a:r>
              <a:rPr lang="en-US" sz="1200" dirty="0" smtClean="0">
                <a:solidFill>
                  <a:srgbClr val="000000"/>
                </a:solidFill>
                <a:latin typeface="Myriad Pro" pitchFamily="34" charset="0"/>
              </a:rPr>
              <a:t> </a:t>
            </a:r>
            <a:endParaRPr lang="en-US" sz="1200" dirty="0">
              <a:solidFill>
                <a:srgbClr val="000000"/>
              </a:solidFill>
              <a:latin typeface="Myriad Pro" pitchFamily="34" charset="0"/>
            </a:endParaRPr>
          </a:p>
        </p:txBody>
      </p:sp>
    </p:spTree>
    <p:extLst>
      <p:ext uri="{BB962C8B-B14F-4D97-AF65-F5344CB8AC3E}">
        <p14:creationId xmlns:p14="http://schemas.microsoft.com/office/powerpoint/2010/main" val="3465588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txStyles>
    <p:titleStyle>
      <a:lvl1pPr algn="l" defTabSz="914400" rtl="0" eaLnBrk="1" latinLnBrk="0" hangingPunct="1">
        <a:spcBef>
          <a:spcPct val="0"/>
        </a:spcBef>
        <a:buNone/>
        <a:defRPr sz="2800" kern="1200">
          <a:solidFill>
            <a:schemeClr val="bg1"/>
          </a:solidFill>
          <a:latin typeface="Myriad Pro" pitchFamily="34" charset="0"/>
          <a:ea typeface="+mj-ea"/>
          <a:cs typeface="+mj-cs"/>
        </a:defRPr>
      </a:lvl1pPr>
    </p:titleStyle>
    <p:bodyStyle>
      <a:lvl1pPr marL="342900" indent="-342900" algn="l" defTabSz="914400" rtl="0" eaLnBrk="1" latinLnBrk="0" hangingPunct="1">
        <a:spcBef>
          <a:spcPct val="20000"/>
        </a:spcBef>
        <a:buClr>
          <a:srgbClr val="4E84C4"/>
        </a:buClr>
        <a:buFont typeface="Wingdings" pitchFamily="2" charset="2"/>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4E84C4"/>
        </a:buClr>
        <a:buFont typeface="Myriad Pro"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4E84C4"/>
        </a:buClr>
        <a:buFont typeface="Courier New" pitchFamily="49" charset="0"/>
        <a:buChar char="o"/>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4E84C4"/>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228600" y="304800"/>
            <a:ext cx="304800" cy="152400"/>
          </a:xfrm>
          <a:prstGeom prst="rect">
            <a:avLst/>
          </a:prstGeom>
          <a:solidFill>
            <a:srgbClr val="6DCFF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Calibri" pitchFamily="34" charset="0"/>
            </a:endParaRPr>
          </a:p>
        </p:txBody>
      </p:sp>
      <p:sp>
        <p:nvSpPr>
          <p:cNvPr id="81" name="Rectangle 80"/>
          <p:cNvSpPr/>
          <p:nvPr/>
        </p:nvSpPr>
        <p:spPr>
          <a:xfrm>
            <a:off x="0" y="0"/>
            <a:ext cx="9144000" cy="807522"/>
          </a:xfrm>
          <a:prstGeom prst="rect">
            <a:avLst/>
          </a:prstGeom>
          <a:gradFill flip="none" rotWithShape="1">
            <a:gsLst>
              <a:gs pos="10000">
                <a:srgbClr val="0067AC"/>
              </a:gs>
              <a:gs pos="100000">
                <a:srgbClr val="56BBED"/>
              </a:gs>
            </a:gsLst>
            <a:lin ang="9120000" scaled="0"/>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Calibri" pitchFamily="34" charset="0"/>
            </a:endParaRPr>
          </a:p>
        </p:txBody>
      </p:sp>
      <p:sp>
        <p:nvSpPr>
          <p:cNvPr id="2" name="Title Placeholder 1"/>
          <p:cNvSpPr>
            <a:spLocks noGrp="1"/>
          </p:cNvSpPr>
          <p:nvPr>
            <p:ph type="title"/>
          </p:nvPr>
        </p:nvSpPr>
        <p:spPr>
          <a:xfrm>
            <a:off x="900113" y="161613"/>
            <a:ext cx="7543800" cy="487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9" name="Text Placeholder 2"/>
          <p:cNvSpPr>
            <a:spLocks noGrp="1"/>
          </p:cNvSpPr>
          <p:nvPr>
            <p:ph type="body" idx="1"/>
          </p:nvPr>
        </p:nvSpPr>
        <p:spPr bwMode="auto">
          <a:xfrm>
            <a:off x="350838" y="909638"/>
            <a:ext cx="8428037"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endParaRPr lang="en-US" smtClean="0"/>
          </a:p>
        </p:txBody>
      </p:sp>
      <p:sp>
        <p:nvSpPr>
          <p:cNvPr id="9" name="Rectangle 71"/>
          <p:cNvSpPr txBox="1">
            <a:spLocks noChangeArrowheads="1"/>
          </p:cNvSpPr>
          <p:nvPr/>
        </p:nvSpPr>
        <p:spPr bwMode="auto">
          <a:xfrm>
            <a:off x="8229600" y="6408738"/>
            <a:ext cx="663575" cy="360362"/>
          </a:xfrm>
          <a:prstGeom prst="rect">
            <a:avLst/>
          </a:prstGeom>
          <a:noFill/>
          <a:ln w="9525">
            <a:noFill/>
            <a:miter lim="800000"/>
            <a:headEnd/>
            <a:tailEnd/>
          </a:ln>
          <a:effectLst/>
        </p:spPr>
        <p:txBody>
          <a:bodyPr anchor="ctr"/>
          <a:lstStyle>
            <a:lvl1pPr>
              <a:defRPr sz="1000">
                <a:solidFill>
                  <a:srgbClr val="4E84C4"/>
                </a:solidFill>
              </a:defRPr>
            </a:lvl1pPr>
          </a:lstStyle>
          <a:p>
            <a:pPr algn="r">
              <a:defRPr/>
            </a:pPr>
            <a:fld id="{EB7FEAA9-7352-482F-8774-9B6F80B42C36}" type="slidenum">
              <a:rPr lang="en-US" sz="1200" smtClean="0">
                <a:solidFill>
                  <a:prstClr val="black"/>
                </a:solidFill>
                <a:latin typeface="Calibri" pitchFamily="34" charset="0"/>
                <a:cs typeface="Calibri" pitchFamily="34" charset="0"/>
              </a:rPr>
              <a:pPr algn="r">
                <a:defRPr/>
              </a:pPr>
              <a:t>‹#›</a:t>
            </a:fld>
            <a:r>
              <a:rPr lang="en-US" sz="1200" dirty="0" smtClean="0">
                <a:solidFill>
                  <a:prstClr val="black"/>
                </a:solidFill>
                <a:latin typeface="Calibri" pitchFamily="34" charset="0"/>
                <a:cs typeface="Calibri" pitchFamily="34" charset="0"/>
              </a:rPr>
              <a:t> </a:t>
            </a:r>
            <a:endParaRPr lang="en-US" sz="1200" dirty="0">
              <a:solidFill>
                <a:prstClr val="black"/>
              </a:solidFill>
              <a:latin typeface="Calibri" pitchFamily="34" charset="0"/>
              <a:cs typeface="Calibri" pitchFamily="34" charset="0"/>
            </a:endParaRPr>
          </a:p>
        </p:txBody>
      </p:sp>
      <p:grpSp>
        <p:nvGrpSpPr>
          <p:cNvPr id="3" name="Group 8"/>
          <p:cNvGrpSpPr>
            <a:grpSpLocks noChangeAspect="1"/>
          </p:cNvGrpSpPr>
          <p:nvPr/>
        </p:nvGrpSpPr>
        <p:grpSpPr bwMode="auto">
          <a:xfrm>
            <a:off x="425450" y="6483350"/>
            <a:ext cx="2422525" cy="279400"/>
            <a:chOff x="240" y="3744"/>
            <a:chExt cx="2055" cy="237"/>
          </a:xfrm>
        </p:grpSpPr>
        <p:sp>
          <p:nvSpPr>
            <p:cNvPr id="76" name="AutoShape 7"/>
            <p:cNvSpPr>
              <a:spLocks noChangeAspect="1" noChangeArrowheads="1" noTextEdit="1"/>
            </p:cNvSpPr>
            <p:nvPr userDrawn="1"/>
          </p:nvSpPr>
          <p:spPr bwMode="auto">
            <a:xfrm>
              <a:off x="240" y="3744"/>
              <a:ext cx="2055" cy="237"/>
            </a:xfrm>
            <a:prstGeom prst="rect">
              <a:avLst/>
            </a:prstGeom>
            <a:noFill/>
            <a:ln w="9525">
              <a:noFill/>
              <a:miter lim="800000"/>
              <a:headEnd/>
              <a:tailEnd/>
            </a:ln>
          </p:spPr>
          <p:txBody>
            <a:bodyPr/>
            <a:lstStyle/>
            <a:p>
              <a:pPr>
                <a:defRPr/>
              </a:pPr>
              <a:endParaRPr lang="en-US" dirty="0">
                <a:solidFill>
                  <a:prstClr val="black"/>
                </a:solidFill>
                <a:latin typeface="Calibri" pitchFamily="34" charset="0"/>
              </a:endParaRPr>
            </a:p>
          </p:txBody>
        </p:sp>
        <p:sp>
          <p:nvSpPr>
            <p:cNvPr id="77" name="Freeform 9"/>
            <p:cNvSpPr>
              <a:spLocks noEditPoints="1"/>
            </p:cNvSpPr>
            <p:nvPr userDrawn="1"/>
          </p:nvSpPr>
          <p:spPr bwMode="auto">
            <a:xfrm>
              <a:off x="1355" y="3744"/>
              <a:ext cx="462" cy="79"/>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rgbClr val="4473B1"/>
            </a:solidFill>
            <a:ln w="9525">
              <a:noFill/>
              <a:round/>
              <a:headEnd/>
              <a:tailEnd/>
            </a:ln>
          </p:spPr>
          <p:txBody>
            <a:bodyPr/>
            <a:lstStyle/>
            <a:p>
              <a:pPr>
                <a:defRPr/>
              </a:pPr>
              <a:endParaRPr lang="en-US" dirty="0">
                <a:solidFill>
                  <a:prstClr val="black"/>
                </a:solidFill>
                <a:latin typeface="Calibri" pitchFamily="34" charset="0"/>
              </a:endParaRPr>
            </a:p>
          </p:txBody>
        </p:sp>
        <p:sp>
          <p:nvSpPr>
            <p:cNvPr id="78" name="Freeform 10"/>
            <p:cNvSpPr>
              <a:spLocks noEditPoints="1"/>
            </p:cNvSpPr>
            <p:nvPr userDrawn="1"/>
          </p:nvSpPr>
          <p:spPr bwMode="auto">
            <a:xfrm>
              <a:off x="590" y="3744"/>
              <a:ext cx="737" cy="79"/>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rgbClr val="4473B1"/>
            </a:solidFill>
            <a:ln w="9525">
              <a:noFill/>
              <a:round/>
              <a:headEnd/>
              <a:tailEnd/>
            </a:ln>
          </p:spPr>
          <p:txBody>
            <a:bodyPr/>
            <a:lstStyle/>
            <a:p>
              <a:pPr>
                <a:defRPr/>
              </a:pPr>
              <a:endParaRPr lang="en-US" dirty="0">
                <a:solidFill>
                  <a:prstClr val="black"/>
                </a:solidFill>
                <a:latin typeface="Calibri" pitchFamily="34" charset="0"/>
              </a:endParaRPr>
            </a:p>
          </p:txBody>
        </p:sp>
        <p:sp>
          <p:nvSpPr>
            <p:cNvPr id="79" name="Freeform 11"/>
            <p:cNvSpPr>
              <a:spLocks noEditPoints="1"/>
            </p:cNvSpPr>
            <p:nvPr userDrawn="1"/>
          </p:nvSpPr>
          <p:spPr bwMode="auto">
            <a:xfrm>
              <a:off x="240" y="3745"/>
              <a:ext cx="311" cy="78"/>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rgbClr val="4473B1"/>
            </a:solidFill>
            <a:ln w="9525">
              <a:noFill/>
              <a:round/>
              <a:headEnd/>
              <a:tailEnd/>
            </a:ln>
          </p:spPr>
          <p:txBody>
            <a:bodyPr/>
            <a:lstStyle/>
            <a:p>
              <a:pPr>
                <a:defRPr/>
              </a:pPr>
              <a:endParaRPr lang="en-US" dirty="0">
                <a:solidFill>
                  <a:prstClr val="black"/>
                </a:solidFill>
                <a:latin typeface="Calibri" pitchFamily="34" charset="0"/>
              </a:endParaRPr>
            </a:p>
          </p:txBody>
        </p:sp>
        <p:sp>
          <p:nvSpPr>
            <p:cNvPr id="80" name="Freeform 12"/>
            <p:cNvSpPr>
              <a:spLocks noEditPoints="1"/>
            </p:cNvSpPr>
            <p:nvPr userDrawn="1"/>
          </p:nvSpPr>
          <p:spPr bwMode="auto">
            <a:xfrm>
              <a:off x="1301" y="3876"/>
              <a:ext cx="994" cy="105"/>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rgbClr val="7D99CA"/>
            </a:solidFill>
            <a:ln w="9525">
              <a:noFill/>
              <a:round/>
              <a:headEnd/>
              <a:tailEnd/>
            </a:ln>
          </p:spPr>
          <p:txBody>
            <a:bodyPr/>
            <a:lstStyle/>
            <a:p>
              <a:pPr>
                <a:defRPr/>
              </a:pPr>
              <a:endParaRPr lang="en-US" dirty="0">
                <a:solidFill>
                  <a:prstClr val="black"/>
                </a:solidFill>
                <a:latin typeface="Calibri" pitchFamily="34" charset="0"/>
              </a:endParaRPr>
            </a:p>
          </p:txBody>
        </p:sp>
      </p:grpSp>
      <p:sp>
        <p:nvSpPr>
          <p:cNvPr id="1027" name="AutoShape 3"/>
          <p:cNvSpPr>
            <a:spLocks noChangeAspect="1" noChangeArrowheads="1" noTextEdit="1"/>
          </p:cNvSpPr>
          <p:nvPr/>
        </p:nvSpPr>
        <p:spPr bwMode="auto">
          <a:xfrm>
            <a:off x="0" y="3810000"/>
            <a:ext cx="9144000" cy="1057275"/>
          </a:xfrm>
          <a:prstGeom prst="rect">
            <a:avLst/>
          </a:prstGeom>
          <a:noFill/>
          <a:ln w="9525">
            <a:noFill/>
            <a:miter lim="800000"/>
            <a:headEnd/>
            <a:tailEnd/>
          </a:ln>
        </p:spPr>
        <p:txBody>
          <a:bodyPr/>
          <a:lstStyle/>
          <a:p>
            <a:pPr>
              <a:defRPr/>
            </a:pPr>
            <a:endParaRPr lang="en-US" dirty="0">
              <a:solidFill>
                <a:prstClr val="black"/>
              </a:solidFill>
              <a:latin typeface="Calibri" pitchFamily="34" charset="0"/>
            </a:endParaRPr>
          </a:p>
        </p:txBody>
      </p:sp>
      <p:pic>
        <p:nvPicPr>
          <p:cNvPr id="1033" name="Picture 2" descr="Q:\Repro 2\New guidelines 2011_12\Final 260411\PPT\OLD\050511\WMF\text slide pattern_2 boxes_060511.wmf"/>
          <p:cNvPicPr>
            <a:picLocks noChangeAspect="1" noChangeArrowheads="1"/>
          </p:cNvPicPr>
          <p:nvPr/>
        </p:nvPicPr>
        <p:blipFill>
          <a:blip r:embed="rId11" cstate="email"/>
          <a:srcRect/>
          <a:stretch>
            <a:fillRect/>
          </a:stretch>
        </p:blipFill>
        <p:spPr bwMode="auto">
          <a:xfrm>
            <a:off x="0" y="0"/>
            <a:ext cx="730250" cy="807522"/>
          </a:xfrm>
          <a:prstGeom prst="rect">
            <a:avLst/>
          </a:prstGeom>
          <a:noFill/>
          <a:ln w="9525">
            <a:noFill/>
            <a:miter lim="800000"/>
            <a:headEnd/>
            <a:tailEnd/>
          </a:ln>
        </p:spPr>
      </p:pic>
    </p:spTree>
    <p:extLst>
      <p:ext uri="{BB962C8B-B14F-4D97-AF65-F5344CB8AC3E}">
        <p14:creationId xmlns:p14="http://schemas.microsoft.com/office/powerpoint/2010/main" val="2029940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rtl="0" eaLnBrk="0" fontAlgn="base" hangingPunct="0">
        <a:spcBef>
          <a:spcPct val="0"/>
        </a:spcBef>
        <a:spcAft>
          <a:spcPct val="0"/>
        </a:spcAft>
        <a:defRPr sz="2800" b="1" kern="120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ea typeface="Calibri" pitchFamily="34" charset="0"/>
          <a:cs typeface="Calibri" pitchFamily="34" charset="0"/>
        </a:defRPr>
      </a:lvl1pPr>
      <a:lvl2pPr algn="l" rtl="0" eaLnBrk="0" fontAlgn="base" hangingPunct="0">
        <a:spcBef>
          <a:spcPct val="0"/>
        </a:spcBef>
        <a:spcAft>
          <a:spcPct val="0"/>
        </a:spcAft>
        <a:defRPr sz="2800" b="1">
          <a:solidFill>
            <a:schemeClr val="bg1"/>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2800" b="1">
          <a:solidFill>
            <a:schemeClr val="bg1"/>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2800" b="1">
          <a:solidFill>
            <a:schemeClr val="bg1"/>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2800" b="1">
          <a:solidFill>
            <a:schemeClr val="bg1"/>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chemeClr val="bg1"/>
          </a:solidFill>
          <a:latin typeface="Calibri" pitchFamily="34" charset="0"/>
        </a:defRPr>
      </a:lvl6pPr>
      <a:lvl7pPr marL="914400" algn="l" rtl="0" fontAlgn="base">
        <a:spcBef>
          <a:spcPct val="0"/>
        </a:spcBef>
        <a:spcAft>
          <a:spcPct val="0"/>
        </a:spcAft>
        <a:defRPr sz="2800" b="1">
          <a:solidFill>
            <a:schemeClr val="bg1"/>
          </a:solidFill>
          <a:latin typeface="Calibri" pitchFamily="34" charset="0"/>
        </a:defRPr>
      </a:lvl7pPr>
      <a:lvl8pPr marL="1371600" algn="l" rtl="0" fontAlgn="base">
        <a:spcBef>
          <a:spcPct val="0"/>
        </a:spcBef>
        <a:spcAft>
          <a:spcPct val="0"/>
        </a:spcAft>
        <a:defRPr sz="2800" b="1">
          <a:solidFill>
            <a:schemeClr val="bg1"/>
          </a:solidFill>
          <a:latin typeface="Calibri" pitchFamily="34" charset="0"/>
        </a:defRPr>
      </a:lvl8pPr>
      <a:lvl9pPr marL="1828800" algn="l" rtl="0" fontAlgn="base">
        <a:spcBef>
          <a:spcPct val="0"/>
        </a:spcBef>
        <a:spcAft>
          <a:spcPct val="0"/>
        </a:spcAft>
        <a:defRPr sz="2800" b="1">
          <a:solidFill>
            <a:schemeClr val="bg1"/>
          </a:solidFill>
          <a:latin typeface="Calibri" pitchFamily="34" charset="0"/>
        </a:defRPr>
      </a:lvl9pPr>
    </p:titleStyle>
    <p:bodyStyle>
      <a:lvl1pPr marL="342900" indent="-342900" algn="l" rtl="0" eaLnBrk="0" fontAlgn="base" hangingPunct="0">
        <a:spcBef>
          <a:spcPct val="20000"/>
        </a:spcBef>
        <a:spcAft>
          <a:spcPct val="0"/>
        </a:spcAft>
        <a:buClr>
          <a:srgbClr val="4E84C4"/>
        </a:buClr>
        <a:buFont typeface="Wingdings" pitchFamily="2" charset="2"/>
        <a:buChar char="§"/>
        <a:defRPr sz="2200" kern="12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lr>
          <a:srgbClr val="4E84C4"/>
        </a:buClr>
        <a:buFont typeface="Myriad Pro"/>
        <a:buChar char="–"/>
        <a:defRPr sz="2000" kern="12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lr>
          <a:srgbClr val="4E84C4"/>
        </a:buClr>
        <a:buFont typeface="Courier New" pitchFamily="49" charset="0"/>
        <a:buChar char="o"/>
        <a:defRPr sz="2400" kern="12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lr>
          <a:srgbClr val="4E84C4"/>
        </a:buClr>
        <a:buFont typeface="Arial" pitchFamily="34" charset="0"/>
        <a:buChar char="•"/>
        <a:defRPr sz="2000" kern="12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yriad Pro" pitchFamily="34" charset="0"/>
          <a:ea typeface="Calibri" pitchFamily="34" charset="0"/>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g"/><Relationship Id="rId7"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 Id="rId4" Type="http://schemas.openxmlformats.org/officeDocument/2006/relationships/hyperlink" Target="http://www.mykindacrowd.com/Challenges/tcs-appatho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17" Type="http://schemas.openxmlformats.org/officeDocument/2006/relationships/image" Target="../media/image34.jpeg"/><Relationship Id="rId2" Type="http://schemas.openxmlformats.org/officeDocument/2006/relationships/notesSlide" Target="../notesSlides/notesSlide3.xml"/><Relationship Id="rId16" Type="http://schemas.openxmlformats.org/officeDocument/2006/relationships/image" Target="../media/image33.jpeg"/><Relationship Id="rId1" Type="http://schemas.openxmlformats.org/officeDocument/2006/relationships/slideLayout" Target="../slideLayouts/slideLayout16.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969963" y="4419600"/>
            <a:ext cx="7204075" cy="1371600"/>
          </a:xfrm>
        </p:spPr>
        <p:txBody>
          <a:bodyPr/>
          <a:lstStyle/>
          <a:p>
            <a:r>
              <a:rPr lang="en-GB" sz="3200" dirty="0" smtClean="0"/>
              <a:t>One App to lead them all!</a:t>
            </a:r>
            <a:endParaRPr lang="en-GB"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103188"/>
            <a:ext cx="7543800" cy="487362"/>
          </a:xfrm>
        </p:spPr>
        <p:txBody>
          <a:bodyPr anchor="t">
            <a:normAutofit fontScale="90000"/>
          </a:bodyPr>
          <a:lstStyle/>
          <a:p>
            <a:pPr algn="l"/>
            <a:r>
              <a:rPr lang="en-US" dirty="0" smtClean="0">
                <a:solidFill>
                  <a:schemeClr val="tx1">
                    <a:lumMod val="65000"/>
                    <a:lumOff val="35000"/>
                  </a:schemeClr>
                </a:solidFill>
              </a:rPr>
              <a:t>&gt;1</a:t>
            </a:r>
            <a:br>
              <a:rPr lang="en-US" dirty="0" smtClean="0">
                <a:solidFill>
                  <a:schemeClr val="tx1">
                    <a:lumMod val="65000"/>
                    <a:lumOff val="35000"/>
                  </a:schemeClr>
                </a:solidFill>
              </a:rPr>
            </a:br>
            <a:endParaRPr lang="en-US" dirty="0">
              <a:solidFill>
                <a:schemeClr val="tx1">
                  <a:lumMod val="65000"/>
                  <a:lumOff val="35000"/>
                </a:schemeClr>
              </a:solidFill>
            </a:endParaRPr>
          </a:p>
        </p:txBody>
      </p:sp>
      <p:sp>
        <p:nvSpPr>
          <p:cNvPr id="5" name="Title 1"/>
          <p:cNvSpPr txBox="1">
            <a:spLocks/>
          </p:cNvSpPr>
          <p:nvPr/>
        </p:nvSpPr>
        <p:spPr>
          <a:xfrm>
            <a:off x="293933" y="139441"/>
            <a:ext cx="8469067" cy="1765559"/>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b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&gt;</a:t>
            </a:r>
            <a:r>
              <a:rPr lang="en-US" sz="4400" noProof="0" dirty="0" smtClean="0">
                <a:solidFill>
                  <a:srgbClr val="E46C0A"/>
                </a:solidFill>
                <a:latin typeface="+mj-lt"/>
                <a:ea typeface="+mj-ea"/>
                <a:cs typeface="+mj-cs"/>
              </a:rPr>
              <a:t>Re</a:t>
            </a:r>
            <a:r>
              <a:rPr lang="en-US" sz="4400" dirty="0" smtClean="0">
                <a:solidFill>
                  <a:srgbClr val="E46C0A"/>
                </a:solidFill>
                <a:latin typeface="+mj-lt"/>
                <a:ea typeface="+mj-ea"/>
                <a:cs typeface="+mj-cs"/>
              </a:rPr>
              <a:t>member these</a:t>
            </a:r>
            <a:r>
              <a:rPr lang="en-US" sz="4400" noProof="0" dirty="0" smtClean="0">
                <a:solidFill>
                  <a:srgbClr val="E46C0A"/>
                </a:solidFill>
                <a:latin typeface="+mj-lt"/>
                <a:ea typeface="+mj-ea"/>
                <a:cs typeface="+mj-cs"/>
              </a:rPr>
              <a:t>?</a:t>
            </a:r>
            <a:endPar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pic>
        <p:nvPicPr>
          <p:cNvPr id="4" name="Picture 3" descr="a-z map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40000">
            <a:off x="496802" y="1810598"/>
            <a:ext cx="1892740" cy="2823968"/>
          </a:xfrm>
          <a:prstGeom prst="rect">
            <a:avLst/>
          </a:prstGeom>
        </p:spPr>
      </p:pic>
      <p:pic>
        <p:nvPicPr>
          <p:cNvPr id="6" name="Picture 5" descr="alarm clock.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600200"/>
            <a:ext cx="1714500" cy="2576434"/>
          </a:xfrm>
          <a:prstGeom prst="rect">
            <a:avLst/>
          </a:prstGeom>
        </p:spPr>
      </p:pic>
      <p:pic>
        <p:nvPicPr>
          <p:cNvPr id="9" name="Picture 8" descr="walkman.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2438400"/>
            <a:ext cx="1739900" cy="2252155"/>
          </a:xfrm>
          <a:prstGeom prst="rect">
            <a:avLst/>
          </a:prstGeom>
        </p:spPr>
      </p:pic>
      <p:pic>
        <p:nvPicPr>
          <p:cNvPr id="10" name="Picture 9" descr="filofax.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7800" y="4343400"/>
            <a:ext cx="2480982" cy="2057400"/>
          </a:xfrm>
          <a:prstGeom prst="rect">
            <a:avLst/>
          </a:prstGeom>
        </p:spPr>
      </p:pic>
      <p:pic>
        <p:nvPicPr>
          <p:cNvPr id="11" name="Picture 10" descr="Minox-Leica-M3-Digital-Camera-Mini-1024x1024.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3600" y="4572000"/>
            <a:ext cx="2133600" cy="2133600"/>
          </a:xfrm>
          <a:prstGeom prst="rect">
            <a:avLst/>
          </a:prstGeom>
        </p:spPr>
      </p:pic>
      <p:pic>
        <p:nvPicPr>
          <p:cNvPr id="15" name="Picture 14" descr="richard_long_tube_map_cove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140000">
            <a:off x="7161754" y="1231252"/>
            <a:ext cx="1524000" cy="3070087"/>
          </a:xfrm>
          <a:prstGeom prst="rect">
            <a:avLst/>
          </a:prstGeom>
        </p:spPr>
      </p:pic>
    </p:spTree>
    <p:extLst>
      <p:ext uri="{BB962C8B-B14F-4D97-AF65-F5344CB8AC3E}">
        <p14:creationId xmlns:p14="http://schemas.microsoft.com/office/powerpoint/2010/main" val="135294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0-#ppt_w/2"/>
                                          </p:val>
                                        </p:tav>
                                        <p:tav tm="100000">
                                          <p:val>
                                            <p:strVal val="#ppt_x"/>
                                          </p:val>
                                        </p:tav>
                                      </p:tavLst>
                                    </p:anim>
                                    <p:anim calcmode="lin" valueType="num">
                                      <p:cBhvr additive="base">
                                        <p:cTn id="18" dur="10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9"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0-#ppt_w/2"/>
                                          </p:val>
                                        </p:tav>
                                        <p:tav tm="100000">
                                          <p:val>
                                            <p:strVal val="#ppt_x"/>
                                          </p:val>
                                        </p:tav>
                                      </p:tavLst>
                                    </p:anim>
                                    <p:anim calcmode="lin" valueType="num">
                                      <p:cBhvr additive="base">
                                        <p:cTn id="23" dur="10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35"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anim calcmode="lin" valueType="num">
                                      <p:cBhvr>
                                        <p:cTn id="28" dur="2000" fill="hold"/>
                                        <p:tgtEl>
                                          <p:spTgt spid="15"/>
                                        </p:tgtEl>
                                        <p:attrNameLst>
                                          <p:attrName>style.rotation</p:attrName>
                                        </p:attrNameLst>
                                      </p:cBhvr>
                                      <p:tavLst>
                                        <p:tav tm="0">
                                          <p:val>
                                            <p:fltVal val="720"/>
                                          </p:val>
                                        </p:tav>
                                        <p:tav tm="100000">
                                          <p:val>
                                            <p:fltVal val="0"/>
                                          </p:val>
                                        </p:tav>
                                      </p:tavLst>
                                    </p:anim>
                                    <p:anim calcmode="lin" valueType="num">
                                      <p:cBhvr>
                                        <p:cTn id="29" dur="2000" fill="hold"/>
                                        <p:tgtEl>
                                          <p:spTgt spid="15"/>
                                        </p:tgtEl>
                                        <p:attrNameLst>
                                          <p:attrName>ppt_h</p:attrName>
                                        </p:attrNameLst>
                                      </p:cBhvr>
                                      <p:tavLst>
                                        <p:tav tm="0">
                                          <p:val>
                                            <p:fltVal val="0"/>
                                          </p:val>
                                        </p:tav>
                                        <p:tav tm="100000">
                                          <p:val>
                                            <p:strVal val="#ppt_h"/>
                                          </p:val>
                                        </p:tav>
                                      </p:tavLst>
                                    </p:anim>
                                    <p:anim calcmode="lin" valueType="num">
                                      <p:cBhvr>
                                        <p:cTn id="30" dur="2000" fill="hold"/>
                                        <p:tgtEl>
                                          <p:spTgt spid="15"/>
                                        </p:tgtEl>
                                        <p:attrNameLst>
                                          <p:attrName>ppt_w</p:attrName>
                                        </p:attrNameLst>
                                      </p:cBhvr>
                                      <p:tavLst>
                                        <p:tav tm="0">
                                          <p:val>
                                            <p:fltVal val="0"/>
                                          </p:val>
                                        </p:tav>
                                        <p:tav tm="100000">
                                          <p:val>
                                            <p:strVal val="#ppt_w"/>
                                          </p:val>
                                        </p:tav>
                                      </p:tavLst>
                                    </p:anim>
                                  </p:childTnLst>
                                </p:cTn>
                              </p:par>
                            </p:childTnLst>
                          </p:cTn>
                        </p:par>
                        <p:par>
                          <p:cTn id="31" fill="hold">
                            <p:stCondLst>
                              <p:cond delay="6000"/>
                            </p:stCondLst>
                            <p:childTnLst>
                              <p:par>
                                <p:cTn id="32" presetID="14" presetClass="entr" presetSubtype="1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randombar(horizontal)">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103188"/>
            <a:ext cx="7543800" cy="487362"/>
          </a:xfrm>
        </p:spPr>
        <p:txBody>
          <a:bodyPr anchor="t">
            <a:normAutofit fontScale="90000"/>
          </a:bodyPr>
          <a:lstStyle/>
          <a:p>
            <a:pPr algn="l"/>
            <a:r>
              <a:rPr lang="en-US" dirty="0" smtClean="0">
                <a:solidFill>
                  <a:schemeClr val="tx1">
                    <a:lumMod val="65000"/>
                    <a:lumOff val="35000"/>
                  </a:schemeClr>
                </a:solidFill>
              </a:rPr>
              <a:t>&gt;1</a:t>
            </a:r>
            <a:br>
              <a:rPr lang="en-US" dirty="0" smtClean="0">
                <a:solidFill>
                  <a:schemeClr val="tx1">
                    <a:lumMod val="65000"/>
                    <a:lumOff val="35000"/>
                  </a:schemeClr>
                </a:solidFill>
              </a:rPr>
            </a:br>
            <a:endParaRPr lang="en-US" dirty="0">
              <a:solidFill>
                <a:schemeClr val="tx1">
                  <a:lumMod val="65000"/>
                  <a:lumOff val="35000"/>
                </a:schemeClr>
              </a:solidFill>
            </a:endParaRPr>
          </a:p>
        </p:txBody>
      </p:sp>
      <p:sp>
        <p:nvSpPr>
          <p:cNvPr id="3" name="Title 1"/>
          <p:cNvSpPr txBox="1">
            <a:spLocks/>
          </p:cNvSpPr>
          <p:nvPr/>
        </p:nvSpPr>
        <p:spPr>
          <a:xfrm>
            <a:off x="1143000" y="1676400"/>
            <a:ext cx="6858000" cy="1066800"/>
          </a:xfrm>
          <a:prstGeom prst="rect">
            <a:avLst/>
          </a:prstGeom>
        </p:spPr>
        <p:txBody>
          <a:bodyPr vert="horz" lIns="91440" tIns="45720" rIns="91440" bIns="45720" rtlCol="0" anchor="t">
            <a:normAutofit/>
          </a:bodyPr>
          <a:lstStyle/>
          <a:p>
            <a:pPr marR="0" lvl="0" defTabSz="457200" rtl="0" eaLnBrk="1" fontAlgn="auto" latinLnBrk="0" hangingPunct="1">
              <a:lnSpc>
                <a:spcPct val="100000"/>
              </a:lnSpc>
              <a:spcBef>
                <a:spcPct val="0"/>
              </a:spcBef>
              <a:spcAft>
                <a:spcPts val="0"/>
              </a:spcAft>
              <a:buClrTx/>
              <a:buSzTx/>
              <a:tabLst/>
              <a:defRPr/>
            </a:pPr>
            <a:r>
              <a:rPr kumimoji="0" lang="en-US" sz="4400" b="0" i="0" u="none" strike="noStrike" kern="1200" cap="none" spc="0" normalizeH="0" baseline="0" noProof="0" dirty="0" smtClean="0">
                <a:ln>
                  <a:noFill/>
                </a:ln>
                <a:solidFill>
                  <a:srgbClr val="595959"/>
                </a:solidFill>
                <a:effectLst/>
                <a:uLnTx/>
                <a:uFillTx/>
                <a:latin typeface="+mj-lt"/>
                <a:ea typeface="+mj-ea"/>
                <a:cs typeface="+mj-cs"/>
              </a:rPr>
              <a:t>1. “Time wasters” </a:t>
            </a:r>
          </a:p>
        </p:txBody>
      </p:sp>
      <p:sp>
        <p:nvSpPr>
          <p:cNvPr id="5" name="Title 1"/>
          <p:cNvSpPr txBox="1">
            <a:spLocks/>
          </p:cNvSpPr>
          <p:nvPr/>
        </p:nvSpPr>
        <p:spPr>
          <a:xfrm>
            <a:off x="293933" y="139441"/>
            <a:ext cx="7478467" cy="2721172"/>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b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&gt;</a:t>
            </a:r>
            <a:r>
              <a:rPr lang="en-US" sz="4400" dirty="0" smtClean="0">
                <a:solidFill>
                  <a:srgbClr val="E46C0A"/>
                </a:solidFill>
                <a:latin typeface="+mj-lt"/>
                <a:ea typeface="+mj-ea"/>
                <a:cs typeface="+mj-cs"/>
              </a:rPr>
              <a:t>Types of Apps </a:t>
            </a:r>
            <a:endPar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grpSp>
        <p:nvGrpSpPr>
          <p:cNvPr id="6" name="Group 5"/>
          <p:cNvGrpSpPr/>
          <p:nvPr/>
        </p:nvGrpSpPr>
        <p:grpSpPr>
          <a:xfrm>
            <a:off x="6019800" y="1524000"/>
            <a:ext cx="2557921" cy="1155700"/>
            <a:chOff x="6019800" y="1524000"/>
            <a:chExt cx="2557921" cy="1155700"/>
          </a:xfrm>
        </p:grpSpPr>
        <p:pic>
          <p:nvPicPr>
            <p:cNvPr id="4" name="Picture 3" descr="Flappy bir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524000"/>
              <a:ext cx="1155700" cy="1155700"/>
            </a:xfrm>
            <a:prstGeom prst="rect">
              <a:avLst/>
            </a:prstGeom>
          </p:spPr>
        </p:pic>
        <p:pic>
          <p:nvPicPr>
            <p:cNvPr id="8" name="Picture 7" descr="Candy Crush.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1524000"/>
              <a:ext cx="1110121" cy="1110121"/>
            </a:xfrm>
            <a:prstGeom prst="rect">
              <a:avLst/>
            </a:prstGeom>
          </p:spPr>
        </p:pic>
      </p:grpSp>
      <p:grpSp>
        <p:nvGrpSpPr>
          <p:cNvPr id="7" name="Group 6"/>
          <p:cNvGrpSpPr/>
          <p:nvPr/>
        </p:nvGrpSpPr>
        <p:grpSpPr>
          <a:xfrm>
            <a:off x="6019800" y="2971800"/>
            <a:ext cx="2667000" cy="1306286"/>
            <a:chOff x="6019800" y="2819400"/>
            <a:chExt cx="2667000" cy="1306286"/>
          </a:xfrm>
        </p:grpSpPr>
        <p:pic>
          <p:nvPicPr>
            <p:cNvPr id="9" name="Picture 8" descr="whatsapp icon.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1400" y="2819400"/>
              <a:ext cx="1295400" cy="1306286"/>
            </a:xfrm>
            <a:prstGeom prst="rect">
              <a:avLst/>
            </a:prstGeom>
          </p:spPr>
        </p:pic>
        <p:pic>
          <p:nvPicPr>
            <p:cNvPr id="10" name="Picture 9" descr="twitter logo.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9800" y="2895600"/>
              <a:ext cx="1092200" cy="1092200"/>
            </a:xfrm>
            <a:prstGeom prst="rect">
              <a:avLst/>
            </a:prstGeom>
          </p:spPr>
        </p:pic>
      </p:grpSp>
      <p:grpSp>
        <p:nvGrpSpPr>
          <p:cNvPr id="16" name="Group 15"/>
          <p:cNvGrpSpPr/>
          <p:nvPr/>
        </p:nvGrpSpPr>
        <p:grpSpPr>
          <a:xfrm>
            <a:off x="6019800" y="4572000"/>
            <a:ext cx="2528367" cy="1156767"/>
            <a:chOff x="6019800" y="4343400"/>
            <a:chExt cx="2528367" cy="1156767"/>
          </a:xfrm>
        </p:grpSpPr>
        <p:pic>
          <p:nvPicPr>
            <p:cNvPr id="11" name="Picture 10" descr="hipmunk.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91400" y="4343400"/>
              <a:ext cx="1156767" cy="1156767"/>
            </a:xfrm>
            <a:prstGeom prst="rect">
              <a:avLst/>
            </a:prstGeom>
          </p:spPr>
        </p:pic>
        <p:pic>
          <p:nvPicPr>
            <p:cNvPr id="12" name="Picture 11" descr="Hailo-app-icon1.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19800" y="4343400"/>
              <a:ext cx="1143000" cy="1143000"/>
            </a:xfrm>
            <a:prstGeom prst="rect">
              <a:avLst/>
            </a:prstGeom>
          </p:spPr>
        </p:pic>
      </p:grpSp>
      <p:sp>
        <p:nvSpPr>
          <p:cNvPr id="14" name="Title 1"/>
          <p:cNvSpPr txBox="1">
            <a:spLocks/>
          </p:cNvSpPr>
          <p:nvPr/>
        </p:nvSpPr>
        <p:spPr>
          <a:xfrm>
            <a:off x="1143000" y="3124200"/>
            <a:ext cx="6858000" cy="1066800"/>
          </a:xfrm>
          <a:prstGeom prst="rect">
            <a:avLst/>
          </a:prstGeom>
        </p:spPr>
        <p:txBody>
          <a:bodyPr vert="horz" lIns="91440" tIns="45720" rIns="91440" bIns="45720" rtlCol="0" anchor="t">
            <a:normAutofit/>
          </a:bodyPr>
          <a:lstStyle/>
          <a:p>
            <a:pPr marR="0" lvl="0" defTabSz="457200" rtl="0" eaLnBrk="1" fontAlgn="auto" latinLnBrk="0" hangingPunct="1">
              <a:lnSpc>
                <a:spcPct val="100000"/>
              </a:lnSpc>
              <a:spcBef>
                <a:spcPct val="0"/>
              </a:spcBef>
              <a:spcAft>
                <a:spcPts val="0"/>
              </a:spcAft>
              <a:buClrTx/>
              <a:buSzTx/>
              <a:tabLst/>
              <a:defRPr/>
            </a:pPr>
            <a:r>
              <a:rPr kumimoji="0" lang="en-US" sz="4400" b="0" i="0" u="none" strike="noStrike" kern="1200" cap="none" spc="0" normalizeH="0" baseline="0" dirty="0" smtClean="0">
                <a:ln>
                  <a:noFill/>
                </a:ln>
                <a:solidFill>
                  <a:srgbClr val="595959"/>
                </a:solidFill>
                <a:effectLst/>
                <a:uLnTx/>
                <a:uFillTx/>
                <a:latin typeface="+mj-lt"/>
                <a:ea typeface="+mj-ea"/>
                <a:cs typeface="+mj-cs"/>
              </a:rPr>
              <a:t>2.	Everyday</a:t>
            </a:r>
            <a:r>
              <a:rPr kumimoji="0" lang="en-US" sz="4400" b="0" i="0" u="none" strike="noStrike" kern="1200" cap="none" spc="0" normalizeH="0" dirty="0" smtClean="0">
                <a:ln>
                  <a:noFill/>
                </a:ln>
                <a:solidFill>
                  <a:srgbClr val="595959"/>
                </a:solidFill>
                <a:effectLst/>
                <a:uLnTx/>
                <a:uFillTx/>
                <a:latin typeface="+mj-lt"/>
                <a:ea typeface="+mj-ea"/>
                <a:cs typeface="+mj-cs"/>
              </a:rPr>
              <a:t> </a:t>
            </a:r>
          </a:p>
        </p:txBody>
      </p:sp>
      <p:sp>
        <p:nvSpPr>
          <p:cNvPr id="15" name="Title 1"/>
          <p:cNvSpPr txBox="1">
            <a:spLocks/>
          </p:cNvSpPr>
          <p:nvPr/>
        </p:nvSpPr>
        <p:spPr>
          <a:xfrm>
            <a:off x="1143000" y="4572000"/>
            <a:ext cx="6858000" cy="1066800"/>
          </a:xfrm>
          <a:prstGeom prst="rect">
            <a:avLst/>
          </a:prstGeom>
        </p:spPr>
        <p:txBody>
          <a:bodyPr vert="horz" lIns="91440" tIns="45720" rIns="91440" bIns="45720" rtlCol="0" anchor="t">
            <a:normAutofit/>
          </a:bodyPr>
          <a:lstStyle/>
          <a:p>
            <a:pPr marR="0" lvl="0" defTabSz="457200" rtl="0" eaLnBrk="1" fontAlgn="auto" latinLnBrk="0" hangingPunct="1">
              <a:lnSpc>
                <a:spcPct val="100000"/>
              </a:lnSpc>
              <a:spcBef>
                <a:spcPct val="0"/>
              </a:spcBef>
              <a:spcAft>
                <a:spcPts val="0"/>
              </a:spcAft>
              <a:buClrTx/>
              <a:buSzTx/>
              <a:tabLst/>
              <a:defRPr/>
            </a:pPr>
            <a:r>
              <a:rPr lang="en-US" sz="4400" noProof="0" dirty="0" smtClean="0">
                <a:solidFill>
                  <a:srgbClr val="595959"/>
                </a:solidFill>
                <a:latin typeface="+mj-lt"/>
                <a:ea typeface="+mj-ea"/>
                <a:cs typeface="+mj-cs"/>
              </a:rPr>
              <a:t>3.	Occasional</a:t>
            </a:r>
            <a:endParaRPr kumimoji="0" lang="en-US" sz="4400" b="0" i="0" u="none" strike="noStrike" kern="1200" cap="none" spc="0" normalizeH="0" baseline="0" noProof="0" dirty="0" smtClean="0">
              <a:ln>
                <a:noFill/>
              </a:ln>
              <a:solidFill>
                <a:srgbClr val="595959"/>
              </a:solidFill>
              <a:effectLst/>
              <a:uLnTx/>
              <a:uFillTx/>
              <a:latin typeface="+mj-lt"/>
              <a:ea typeface="+mj-ea"/>
              <a:cs typeface="+mj-cs"/>
            </a:endParaRPr>
          </a:p>
        </p:txBody>
      </p:sp>
    </p:spTree>
    <p:extLst>
      <p:ext uri="{BB962C8B-B14F-4D97-AF65-F5344CB8AC3E}">
        <p14:creationId xmlns:p14="http://schemas.microsoft.com/office/powerpoint/2010/main" val="90043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103188"/>
            <a:ext cx="7543800" cy="487362"/>
          </a:xfrm>
        </p:spPr>
        <p:txBody>
          <a:bodyPr anchor="t">
            <a:normAutofit fontScale="90000"/>
          </a:bodyPr>
          <a:lstStyle/>
          <a:p>
            <a:pPr algn="l"/>
            <a:r>
              <a:rPr lang="en-US" dirty="0" smtClean="0">
                <a:solidFill>
                  <a:schemeClr val="tx1">
                    <a:lumMod val="65000"/>
                    <a:lumOff val="35000"/>
                  </a:schemeClr>
                </a:solidFill>
              </a:rPr>
              <a:t>&gt;1</a:t>
            </a:r>
            <a:br>
              <a:rPr lang="en-US" dirty="0" smtClean="0">
                <a:solidFill>
                  <a:schemeClr val="tx1">
                    <a:lumMod val="65000"/>
                    <a:lumOff val="35000"/>
                  </a:schemeClr>
                </a:solidFill>
              </a:rPr>
            </a:br>
            <a:endParaRPr lang="en-US" dirty="0">
              <a:solidFill>
                <a:schemeClr val="tx1">
                  <a:lumMod val="65000"/>
                  <a:lumOff val="35000"/>
                </a:schemeClr>
              </a:solidFill>
            </a:endParaRPr>
          </a:p>
        </p:txBody>
      </p:sp>
      <p:sp>
        <p:nvSpPr>
          <p:cNvPr id="3" name="Title 1"/>
          <p:cNvSpPr txBox="1">
            <a:spLocks/>
          </p:cNvSpPr>
          <p:nvPr/>
        </p:nvSpPr>
        <p:spPr>
          <a:xfrm>
            <a:off x="1219200" y="1905000"/>
            <a:ext cx="6858000" cy="3886200"/>
          </a:xfrm>
          <a:prstGeom prst="rect">
            <a:avLst/>
          </a:prstGeom>
        </p:spPr>
        <p:txBody>
          <a:bodyPr vert="horz" lIns="91440" tIns="45720" rIns="91440" bIns="45720" rtlCol="0" anchor="t">
            <a:normAutofit fontScale="92500" lnSpcReduction="20000"/>
          </a:bodyPr>
          <a:lstStyle/>
          <a:p>
            <a:pPr marL="742950" marR="0" lvl="0" indent="-742950" defTabSz="457200" rtl="0" eaLnBrk="1" fontAlgn="auto" latinLnBrk="0" hangingPunct="1">
              <a:lnSpc>
                <a:spcPct val="100000"/>
              </a:lnSpc>
              <a:spcBef>
                <a:spcPct val="0"/>
              </a:spcBef>
              <a:spcAft>
                <a:spcPts val="0"/>
              </a:spcAft>
              <a:buClrTx/>
              <a:buSzTx/>
              <a:buFontTx/>
              <a:buAutoNum type="arabicPeriod"/>
              <a:tabLst/>
              <a:defRPr/>
            </a:pPr>
            <a:r>
              <a:rPr kumimoji="0" lang="en-US" sz="4400" b="0" i="0" u="none" strike="noStrike" kern="1200" cap="none" spc="0" normalizeH="0" baseline="0" noProof="0" dirty="0" smtClean="0">
                <a:ln>
                  <a:noFill/>
                </a:ln>
                <a:solidFill>
                  <a:srgbClr val="595959"/>
                </a:solidFill>
                <a:effectLst/>
                <a:uLnTx/>
                <a:uFillTx/>
                <a:latin typeface="+mj-lt"/>
                <a:ea typeface="+mj-ea"/>
                <a:cs typeface="+mj-cs"/>
              </a:rPr>
              <a:t>The Problem</a:t>
            </a:r>
          </a:p>
          <a:p>
            <a:pPr marL="742950" marR="0" lvl="0" indent="-742950" defTabSz="457200" rtl="0" eaLnBrk="1" fontAlgn="auto" latinLnBrk="0" hangingPunct="1">
              <a:lnSpc>
                <a:spcPct val="100000"/>
              </a:lnSpc>
              <a:spcBef>
                <a:spcPct val="0"/>
              </a:spcBef>
              <a:spcAft>
                <a:spcPts val="0"/>
              </a:spcAft>
              <a:buClrTx/>
              <a:buSzTx/>
              <a:buFontTx/>
              <a:buAutoNum type="arabicPeriod"/>
              <a:tabLst/>
              <a:defRPr/>
            </a:pPr>
            <a:endParaRPr lang="en-US" sz="4400" noProof="0" dirty="0">
              <a:solidFill>
                <a:srgbClr val="595959"/>
              </a:solidFill>
              <a:latin typeface="+mj-lt"/>
              <a:ea typeface="+mj-ea"/>
              <a:cs typeface="+mj-cs"/>
            </a:endParaRPr>
          </a:p>
          <a:p>
            <a:pPr marL="742950" marR="0" lvl="0" indent="-742950" defTabSz="457200" rtl="0" eaLnBrk="1" fontAlgn="auto" latinLnBrk="0" hangingPunct="1">
              <a:lnSpc>
                <a:spcPct val="100000"/>
              </a:lnSpc>
              <a:spcBef>
                <a:spcPct val="0"/>
              </a:spcBef>
              <a:spcAft>
                <a:spcPts val="0"/>
              </a:spcAft>
              <a:buClrTx/>
              <a:buSzTx/>
              <a:buFontTx/>
              <a:buAutoNum type="arabicPeriod"/>
              <a:tabLst/>
              <a:defRPr/>
            </a:pPr>
            <a:r>
              <a:rPr kumimoji="0" lang="en-US" sz="4400" b="0" i="0" u="none" strike="noStrike" kern="1200" cap="none" spc="0" normalizeH="0" baseline="0" dirty="0" smtClean="0">
                <a:ln>
                  <a:noFill/>
                </a:ln>
                <a:solidFill>
                  <a:srgbClr val="595959"/>
                </a:solidFill>
                <a:effectLst/>
                <a:uLnTx/>
                <a:uFillTx/>
                <a:latin typeface="+mj-lt"/>
                <a:ea typeface="+mj-ea"/>
                <a:cs typeface="+mj-cs"/>
              </a:rPr>
              <a:t>How the app solves</a:t>
            </a:r>
            <a:r>
              <a:rPr kumimoji="0" lang="en-US" sz="4400" b="0" i="0" u="none" strike="noStrike" kern="1200" cap="none" spc="0" normalizeH="0" dirty="0" smtClean="0">
                <a:ln>
                  <a:noFill/>
                </a:ln>
                <a:solidFill>
                  <a:srgbClr val="595959"/>
                </a:solidFill>
                <a:effectLst/>
                <a:uLnTx/>
                <a:uFillTx/>
                <a:latin typeface="+mj-lt"/>
                <a:ea typeface="+mj-ea"/>
                <a:cs typeface="+mj-cs"/>
              </a:rPr>
              <a:t> the problem</a:t>
            </a:r>
          </a:p>
          <a:p>
            <a:pPr marL="742950" marR="0" lvl="0" indent="-742950" defTabSz="457200" rtl="0" eaLnBrk="1" fontAlgn="auto" latinLnBrk="0" hangingPunct="1">
              <a:lnSpc>
                <a:spcPct val="100000"/>
              </a:lnSpc>
              <a:spcBef>
                <a:spcPct val="0"/>
              </a:spcBef>
              <a:spcAft>
                <a:spcPts val="0"/>
              </a:spcAft>
              <a:buClrTx/>
              <a:buSzTx/>
              <a:buFontTx/>
              <a:buAutoNum type="arabicPeriod"/>
              <a:tabLst/>
              <a:defRPr/>
            </a:pPr>
            <a:endParaRPr kumimoji="0" lang="en-US" sz="4400" b="0" i="0" u="none" strike="noStrike" kern="1200" cap="none" spc="0" normalizeH="0" dirty="0" smtClean="0">
              <a:ln>
                <a:noFill/>
              </a:ln>
              <a:solidFill>
                <a:srgbClr val="595959"/>
              </a:solidFill>
              <a:effectLst/>
              <a:uLnTx/>
              <a:uFillTx/>
              <a:latin typeface="+mj-lt"/>
              <a:ea typeface="+mj-ea"/>
              <a:cs typeface="+mj-cs"/>
            </a:endParaRPr>
          </a:p>
          <a:p>
            <a:pPr marL="742950" marR="0" lvl="0" indent="-742950" defTabSz="457200" rtl="0" eaLnBrk="1" fontAlgn="auto" latinLnBrk="0" hangingPunct="1">
              <a:lnSpc>
                <a:spcPct val="100000"/>
              </a:lnSpc>
              <a:spcBef>
                <a:spcPct val="0"/>
              </a:spcBef>
              <a:spcAft>
                <a:spcPts val="0"/>
              </a:spcAft>
              <a:buClrTx/>
              <a:buSzTx/>
              <a:buFontTx/>
              <a:buAutoNum type="arabicPeriod"/>
              <a:tabLst/>
              <a:defRPr/>
            </a:pPr>
            <a:r>
              <a:rPr lang="en-US" sz="4400" dirty="0" smtClean="0">
                <a:solidFill>
                  <a:srgbClr val="595959"/>
                </a:solidFill>
                <a:latin typeface="+mj-lt"/>
                <a:ea typeface="+mj-ea"/>
                <a:cs typeface="+mj-cs"/>
              </a:rPr>
              <a:t>How the app benefits users</a:t>
            </a:r>
            <a:endParaRPr kumimoji="0" lang="en-US" sz="4400" b="0" i="0" u="none" strike="noStrike" kern="1200" cap="none" spc="0" normalizeH="0" baseline="0" noProof="0" dirty="0" smtClean="0">
              <a:ln>
                <a:noFill/>
              </a:ln>
              <a:solidFill>
                <a:srgbClr val="595959"/>
              </a:solidFill>
              <a:effectLst/>
              <a:uLnTx/>
              <a:uFillTx/>
              <a:latin typeface="+mj-lt"/>
              <a:ea typeface="+mj-ea"/>
              <a:cs typeface="+mj-cs"/>
            </a:endParaRPr>
          </a:p>
        </p:txBody>
      </p:sp>
      <p:sp>
        <p:nvSpPr>
          <p:cNvPr id="5" name="Title 1"/>
          <p:cNvSpPr txBox="1">
            <a:spLocks/>
          </p:cNvSpPr>
          <p:nvPr/>
        </p:nvSpPr>
        <p:spPr>
          <a:xfrm>
            <a:off x="293933" y="139441"/>
            <a:ext cx="7478467" cy="2721172"/>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b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&gt;</a:t>
            </a:r>
            <a:r>
              <a:rPr lang="en-US" sz="4400" noProof="0" dirty="0" smtClean="0">
                <a:solidFill>
                  <a:srgbClr val="E46C0A"/>
                </a:solidFill>
                <a:latin typeface="+mj-lt"/>
                <a:ea typeface="+mj-ea"/>
                <a:cs typeface="+mj-cs"/>
              </a:rPr>
              <a:t>Formula for success</a:t>
            </a:r>
            <a:endPar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spTree>
    <p:extLst>
      <p:ext uri="{BB962C8B-B14F-4D97-AF65-F5344CB8AC3E}">
        <p14:creationId xmlns:p14="http://schemas.microsoft.com/office/powerpoint/2010/main" val="199538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622023" y="2353736"/>
            <a:ext cx="5178789" cy="4216400"/>
          </a:xfrm>
          <a:prstGeom prst="rect">
            <a:avLst/>
          </a:prstGeom>
        </p:spPr>
        <p:txBody>
          <a:bodyPr vert="horz" lIns="91440" tIns="45720" rIns="91440" bIns="45720" rtlCol="0" anchor="t">
            <a:normAutofit/>
          </a:bodyPr>
          <a:lstStyle/>
          <a:p>
            <a:pPr lvl="0">
              <a:spcBef>
                <a:spcPct val="0"/>
              </a:spcBef>
            </a:pPr>
            <a:endParaRPr kumimoji="0" lang="en-US" sz="440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sp>
        <p:nvSpPr>
          <p:cNvPr id="2" name="Title 1"/>
          <p:cNvSpPr>
            <a:spLocks noGrp="1"/>
          </p:cNvSpPr>
          <p:nvPr>
            <p:ph type="title" idx="4294967295"/>
          </p:nvPr>
        </p:nvSpPr>
        <p:spPr>
          <a:xfrm>
            <a:off x="1600200" y="103188"/>
            <a:ext cx="7543800" cy="487362"/>
          </a:xfrm>
        </p:spPr>
        <p:txBody>
          <a:bodyPr anchor="t">
            <a:normAutofit fontScale="90000"/>
          </a:bodyPr>
          <a:lstStyle/>
          <a:p>
            <a:pPr algn="l"/>
            <a:r>
              <a:rPr lang="en-US" dirty="0" smtClean="0">
                <a:solidFill>
                  <a:schemeClr val="tx1">
                    <a:lumMod val="65000"/>
                    <a:lumOff val="35000"/>
                  </a:schemeClr>
                </a:solidFill>
              </a:rPr>
              <a:t>&gt;1</a:t>
            </a:r>
            <a:br>
              <a:rPr lang="en-US" dirty="0" smtClean="0">
                <a:solidFill>
                  <a:schemeClr val="tx1">
                    <a:lumMod val="65000"/>
                    <a:lumOff val="35000"/>
                  </a:schemeClr>
                </a:solidFill>
              </a:rPr>
            </a:br>
            <a:endParaRPr lang="en-US" dirty="0">
              <a:solidFill>
                <a:schemeClr val="tx1">
                  <a:lumMod val="65000"/>
                  <a:lumOff val="35000"/>
                </a:schemeClr>
              </a:solidFill>
            </a:endParaRPr>
          </a:p>
        </p:txBody>
      </p:sp>
      <p:sp>
        <p:nvSpPr>
          <p:cNvPr id="5" name="Title 1"/>
          <p:cNvSpPr txBox="1">
            <a:spLocks/>
          </p:cNvSpPr>
          <p:nvPr/>
        </p:nvSpPr>
        <p:spPr>
          <a:xfrm>
            <a:off x="293933" y="457200"/>
            <a:ext cx="8469067" cy="1295400"/>
          </a:xfrm>
          <a:prstGeom prst="rect">
            <a:avLst/>
          </a:prstGeom>
        </p:spPr>
        <p:txBody>
          <a:bodyPr vert="horz" lIns="91440" tIns="45720" rIns="91440" bIns="45720" rtlCol="0" anchor="t">
            <a:normAutofit fontScale="92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b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&gt;</a:t>
            </a:r>
            <a:r>
              <a:rPr lang="en-US" sz="4400" dirty="0" smtClean="0">
                <a:solidFill>
                  <a:srgbClr val="E46C0A"/>
                </a:solidFill>
                <a:latin typeface="+mj-lt"/>
                <a:ea typeface="+mj-ea"/>
                <a:cs typeface="+mj-cs"/>
              </a:rPr>
              <a:t>Example of a “time waster” app </a:t>
            </a:r>
            <a:endPar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sp>
        <p:nvSpPr>
          <p:cNvPr id="8" name="Title 1"/>
          <p:cNvSpPr txBox="1">
            <a:spLocks/>
          </p:cNvSpPr>
          <p:nvPr/>
        </p:nvSpPr>
        <p:spPr>
          <a:xfrm>
            <a:off x="609600" y="2971800"/>
            <a:ext cx="7620000" cy="2209800"/>
          </a:xfrm>
          <a:prstGeom prst="rect">
            <a:avLst/>
          </a:prstGeom>
        </p:spPr>
        <p:txBody>
          <a:bodyPr vert="horz" lIns="91440" tIns="45720" rIns="91440" bIns="45720" rtlCol="0" anchor="t">
            <a:normAutofit fontScale="47500" lnSpcReduction="20000"/>
          </a:bodyPr>
          <a:lstStyle/>
          <a:p>
            <a:pPr marL="571500" marR="0" lvl="0" indent="-571500" defTabSz="457200" rtl="0" eaLnBrk="1" fontAlgn="auto" latinLnBrk="0" hangingPunct="1">
              <a:lnSpc>
                <a:spcPct val="100000"/>
              </a:lnSpc>
              <a:spcBef>
                <a:spcPct val="0"/>
              </a:spcBef>
              <a:spcAft>
                <a:spcPts val="0"/>
              </a:spcAft>
              <a:buClrTx/>
              <a:buSzTx/>
              <a:buFont typeface="Arial"/>
              <a:buChar char="•"/>
              <a:tabLst/>
              <a:defRPr/>
            </a:pPr>
            <a:r>
              <a:rPr lang="en-US" sz="4400" dirty="0" smtClean="0">
                <a:solidFill>
                  <a:srgbClr val="595959"/>
                </a:solidFill>
                <a:latin typeface="+mj-lt"/>
                <a:ea typeface="+mj-ea"/>
                <a:cs typeface="+mj-cs"/>
              </a:rPr>
              <a:t>Problem – </a:t>
            </a:r>
            <a:r>
              <a:rPr kumimoji="0" lang="en-US" sz="4400" b="0" i="0" u="none" strike="noStrike" kern="1200" cap="none" spc="0" normalizeH="0" baseline="0" dirty="0" smtClean="0">
                <a:ln>
                  <a:noFill/>
                </a:ln>
                <a:solidFill>
                  <a:srgbClr val="595959"/>
                </a:solidFill>
                <a:effectLst/>
                <a:uLnTx/>
                <a:uFillTx/>
                <a:latin typeface="+mj-lt"/>
                <a:ea typeface="+mj-ea"/>
                <a:cs typeface="+mj-cs"/>
              </a:rPr>
              <a:t>no real problem – it’s all about making a fun entertaining</a:t>
            </a:r>
            <a:r>
              <a:rPr kumimoji="0" lang="en-US" sz="4400" b="0" i="0" u="none" strike="noStrike" kern="1200" cap="none" spc="0" normalizeH="0" dirty="0" smtClean="0">
                <a:ln>
                  <a:noFill/>
                </a:ln>
                <a:solidFill>
                  <a:srgbClr val="595959"/>
                </a:solidFill>
                <a:effectLst/>
                <a:uLnTx/>
                <a:uFillTx/>
                <a:latin typeface="+mj-lt"/>
                <a:ea typeface="+mj-ea"/>
                <a:cs typeface="+mj-cs"/>
              </a:rPr>
              <a:t> game for people to play in their spare time</a:t>
            </a:r>
          </a:p>
          <a:p>
            <a:pPr marL="571500" marR="0" lvl="0" indent="-571500" defTabSz="457200" rtl="0" eaLnBrk="1" fontAlgn="auto" latinLnBrk="0" hangingPunct="1">
              <a:lnSpc>
                <a:spcPct val="100000"/>
              </a:lnSpc>
              <a:spcBef>
                <a:spcPct val="0"/>
              </a:spcBef>
              <a:spcAft>
                <a:spcPts val="0"/>
              </a:spcAft>
              <a:buClrTx/>
              <a:buSzTx/>
              <a:buFont typeface="Arial"/>
              <a:buChar char="•"/>
              <a:tabLst/>
              <a:defRPr/>
            </a:pPr>
            <a:endParaRPr lang="en-US" sz="4400" baseline="0" dirty="0">
              <a:solidFill>
                <a:srgbClr val="595959"/>
              </a:solidFill>
              <a:latin typeface="+mj-lt"/>
              <a:ea typeface="+mj-ea"/>
              <a:cs typeface="+mj-cs"/>
            </a:endParaRPr>
          </a:p>
          <a:p>
            <a:pPr marL="571500" marR="0" lvl="0" indent="-571500" defTabSz="457200" rtl="0" eaLnBrk="1" fontAlgn="auto" latinLnBrk="0" hangingPunct="1">
              <a:lnSpc>
                <a:spcPct val="100000"/>
              </a:lnSpc>
              <a:spcBef>
                <a:spcPct val="0"/>
              </a:spcBef>
              <a:spcAft>
                <a:spcPts val="0"/>
              </a:spcAft>
              <a:buClrTx/>
              <a:buSzTx/>
              <a:buFont typeface="Arial"/>
              <a:buChar char="•"/>
              <a:tabLst/>
              <a:defRPr/>
            </a:pPr>
            <a:r>
              <a:rPr kumimoji="0" lang="en-US" sz="4400" b="0" i="0" u="none" strike="noStrike" kern="1200" cap="none" spc="0" normalizeH="0" dirty="0" smtClean="0">
                <a:ln>
                  <a:noFill/>
                </a:ln>
                <a:solidFill>
                  <a:srgbClr val="595959"/>
                </a:solidFill>
                <a:effectLst/>
                <a:uLnTx/>
                <a:uFillTx/>
                <a:latin typeface="+mj-lt"/>
                <a:ea typeface="+mj-ea"/>
                <a:cs typeface="+mj-cs"/>
              </a:rPr>
              <a:t>App Solution – a highly addictive game that’s simple but very fun to play &amp; well designed </a:t>
            </a:r>
            <a:endParaRPr kumimoji="0" lang="en-US" sz="4400" b="0" i="0" u="none" strike="noStrike" kern="1200" cap="none" spc="0" normalizeH="0" baseline="0" dirty="0" smtClean="0">
              <a:ln>
                <a:noFill/>
              </a:ln>
              <a:solidFill>
                <a:srgbClr val="595959"/>
              </a:solidFill>
              <a:effectLst/>
              <a:uLnTx/>
              <a:uFillTx/>
              <a:latin typeface="+mj-lt"/>
              <a:ea typeface="+mj-ea"/>
              <a:cs typeface="+mj-cs"/>
            </a:endParaRPr>
          </a:p>
          <a:p>
            <a:pPr marL="571500" marR="0" lvl="0" indent="-571500" defTabSz="457200" rtl="0" eaLnBrk="1" fontAlgn="auto" latinLnBrk="0" hangingPunct="1">
              <a:lnSpc>
                <a:spcPct val="100000"/>
              </a:lnSpc>
              <a:spcBef>
                <a:spcPct val="0"/>
              </a:spcBef>
              <a:spcAft>
                <a:spcPts val="0"/>
              </a:spcAft>
              <a:buClrTx/>
              <a:buSzTx/>
              <a:buFont typeface="Arial"/>
              <a:buChar char="•"/>
              <a:tabLst/>
              <a:defRPr/>
            </a:pPr>
            <a:endParaRPr lang="en-US" sz="4400" dirty="0" smtClean="0">
              <a:solidFill>
                <a:srgbClr val="595959"/>
              </a:solidFill>
              <a:latin typeface="+mj-lt"/>
              <a:ea typeface="+mj-ea"/>
              <a:cs typeface="+mj-cs"/>
            </a:endParaRPr>
          </a:p>
          <a:p>
            <a:pPr marL="571500" marR="0" lvl="0" indent="-571500" defTabSz="457200" rtl="0" eaLnBrk="1" fontAlgn="auto" latinLnBrk="0" hangingPunct="1">
              <a:lnSpc>
                <a:spcPct val="100000"/>
              </a:lnSpc>
              <a:spcBef>
                <a:spcPct val="0"/>
              </a:spcBef>
              <a:spcAft>
                <a:spcPts val="0"/>
              </a:spcAft>
              <a:buClrTx/>
              <a:buSzTx/>
              <a:buFont typeface="Arial"/>
              <a:buChar char="•"/>
              <a:tabLst/>
              <a:defRPr/>
            </a:pPr>
            <a:r>
              <a:rPr lang="en-US" sz="4400" dirty="0" smtClean="0">
                <a:solidFill>
                  <a:srgbClr val="595959"/>
                </a:solidFill>
                <a:latin typeface="+mj-lt"/>
                <a:ea typeface="+mj-ea"/>
                <a:cs typeface="+mj-cs"/>
              </a:rPr>
              <a:t>Benefit – </a:t>
            </a:r>
            <a:r>
              <a:rPr lang="en-US" sz="4400" dirty="0">
                <a:solidFill>
                  <a:srgbClr val="595959"/>
                </a:solidFill>
                <a:latin typeface="+mj-lt"/>
                <a:ea typeface="+mj-ea"/>
                <a:cs typeface="+mj-cs"/>
              </a:rPr>
              <a:t>u</a:t>
            </a:r>
            <a:r>
              <a:rPr lang="en-US" sz="4400" dirty="0" smtClean="0">
                <a:solidFill>
                  <a:srgbClr val="595959"/>
                </a:solidFill>
                <a:latin typeface="+mj-lt"/>
                <a:ea typeface="+mj-ea"/>
                <a:cs typeface="+mj-cs"/>
              </a:rPr>
              <a:t>sers are entertained &amp; have fun playing</a:t>
            </a:r>
          </a:p>
        </p:txBody>
      </p:sp>
      <p:sp>
        <p:nvSpPr>
          <p:cNvPr id="11" name="Title 1"/>
          <p:cNvSpPr txBox="1">
            <a:spLocks/>
          </p:cNvSpPr>
          <p:nvPr/>
        </p:nvSpPr>
        <p:spPr>
          <a:xfrm>
            <a:off x="533400" y="5181600"/>
            <a:ext cx="8305800" cy="990600"/>
          </a:xfrm>
          <a:prstGeom prst="rect">
            <a:avLst/>
          </a:prstGeom>
        </p:spPr>
        <p:txBody>
          <a:bodyPr vert="horz" lIns="91440" tIns="45720" rIns="91440" bIns="45720" rtlCol="0" anchor="t">
            <a:normAutofit fontScale="77500" lnSpcReduction="20000"/>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4400" noProof="0" dirty="0" smtClean="0">
                <a:solidFill>
                  <a:srgbClr val="595959"/>
                </a:solidFill>
                <a:latin typeface="+mj-lt"/>
                <a:ea typeface="+mj-ea"/>
                <a:cs typeface="+mj-cs"/>
              </a:rPr>
              <a:t>This game was perhaps a victim of its own success!</a:t>
            </a:r>
            <a:endParaRPr lang="en-US" sz="4400" dirty="0" smtClean="0">
              <a:solidFill>
                <a:srgbClr val="595959"/>
              </a:solidFill>
              <a:latin typeface="+mj-lt"/>
              <a:ea typeface="+mj-ea"/>
              <a:cs typeface="+mj-cs"/>
            </a:endParaRPr>
          </a:p>
          <a:p>
            <a:pPr marL="571500" marR="0" lvl="0" indent="-571500" defTabSz="457200" rtl="0" eaLnBrk="1" fontAlgn="auto" latinLnBrk="0" hangingPunct="1">
              <a:lnSpc>
                <a:spcPct val="100000"/>
              </a:lnSpc>
              <a:spcBef>
                <a:spcPct val="0"/>
              </a:spcBef>
              <a:spcAft>
                <a:spcPts val="0"/>
              </a:spcAft>
              <a:buClrTx/>
              <a:buSzTx/>
              <a:buFont typeface="Arial"/>
              <a:buChar char="•"/>
              <a:tabLst/>
              <a:defRPr/>
            </a:pPr>
            <a:endParaRPr lang="en-US" sz="4400" dirty="0" smtClean="0">
              <a:solidFill>
                <a:srgbClr val="595959"/>
              </a:solidFill>
              <a:latin typeface="+mj-lt"/>
              <a:ea typeface="+mj-ea"/>
              <a:cs typeface="+mj-cs"/>
            </a:endParaRPr>
          </a:p>
          <a:p>
            <a:pPr marR="0" lvl="0" defTabSz="457200" rtl="0" eaLnBrk="1" fontAlgn="auto" latinLnBrk="0" hangingPunct="1">
              <a:lnSpc>
                <a:spcPct val="100000"/>
              </a:lnSpc>
              <a:spcBef>
                <a:spcPct val="0"/>
              </a:spcBef>
              <a:spcAft>
                <a:spcPts val="0"/>
              </a:spcAft>
              <a:buClrTx/>
              <a:buSzTx/>
              <a:tabLst/>
              <a:defRPr/>
            </a:pPr>
            <a:endParaRPr lang="en-US" sz="4400" dirty="0" smtClean="0">
              <a:solidFill>
                <a:srgbClr val="595959"/>
              </a:solidFill>
              <a:latin typeface="+mj-lt"/>
              <a:ea typeface="+mj-ea"/>
              <a:cs typeface="+mj-cs"/>
            </a:endParaRPr>
          </a:p>
        </p:txBody>
      </p:sp>
      <p:grpSp>
        <p:nvGrpSpPr>
          <p:cNvPr id="6" name="Group 5"/>
          <p:cNvGrpSpPr/>
          <p:nvPr/>
        </p:nvGrpSpPr>
        <p:grpSpPr>
          <a:xfrm>
            <a:off x="1219200" y="1676400"/>
            <a:ext cx="7010400" cy="1066800"/>
            <a:chOff x="1219200" y="1676400"/>
            <a:chExt cx="7010400" cy="1066800"/>
          </a:xfrm>
        </p:grpSpPr>
        <p:pic>
          <p:nvPicPr>
            <p:cNvPr id="3" name="Picture 2" descr="Flappy bir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1676400"/>
              <a:ext cx="1066800" cy="1066800"/>
            </a:xfrm>
            <a:prstGeom prst="rect">
              <a:avLst/>
            </a:prstGeom>
          </p:spPr>
        </p:pic>
        <p:sp>
          <p:nvSpPr>
            <p:cNvPr id="10" name="Title 1"/>
            <p:cNvSpPr txBox="1">
              <a:spLocks/>
            </p:cNvSpPr>
            <p:nvPr/>
          </p:nvSpPr>
          <p:spPr>
            <a:xfrm>
              <a:off x="1219200" y="1905000"/>
              <a:ext cx="7010400" cy="457200"/>
            </a:xfrm>
            <a:prstGeom prst="rect">
              <a:avLst/>
            </a:prstGeom>
          </p:spPr>
          <p:txBody>
            <a:bodyPr vert="horz" lIns="91440" tIns="45720" rIns="91440" bIns="45720" rtlCol="0" anchor="t">
              <a:normAutofit fontScale="62500" lnSpcReduction="20000"/>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4400" noProof="0" dirty="0" smtClean="0">
                  <a:solidFill>
                    <a:srgbClr val="595959"/>
                  </a:solidFill>
                  <a:latin typeface="+mj-lt"/>
                  <a:ea typeface="+mj-ea"/>
                  <a:cs typeface="+mj-cs"/>
                </a:rPr>
                <a:t>Flappy Bird  </a:t>
              </a:r>
            </a:p>
            <a:p>
              <a:pPr marL="571500" marR="0" lvl="0" indent="-571500" defTabSz="457200" rtl="0" eaLnBrk="1" fontAlgn="auto" latinLnBrk="0" hangingPunct="1">
                <a:lnSpc>
                  <a:spcPct val="100000"/>
                </a:lnSpc>
                <a:spcBef>
                  <a:spcPct val="0"/>
                </a:spcBef>
                <a:spcAft>
                  <a:spcPts val="0"/>
                </a:spcAft>
                <a:buClrTx/>
                <a:buSzTx/>
                <a:buFont typeface="Arial"/>
                <a:buChar char="•"/>
                <a:tabLst/>
                <a:defRPr/>
              </a:pPr>
              <a:endParaRPr lang="en-US" sz="4400" dirty="0" smtClean="0">
                <a:solidFill>
                  <a:srgbClr val="595959"/>
                </a:solidFill>
                <a:latin typeface="+mj-lt"/>
                <a:ea typeface="+mj-ea"/>
                <a:cs typeface="+mj-cs"/>
              </a:endParaRPr>
            </a:p>
            <a:p>
              <a:pPr marR="0" lvl="0" defTabSz="457200" rtl="0" eaLnBrk="1" fontAlgn="auto" latinLnBrk="0" hangingPunct="1">
                <a:lnSpc>
                  <a:spcPct val="100000"/>
                </a:lnSpc>
                <a:spcBef>
                  <a:spcPct val="0"/>
                </a:spcBef>
                <a:spcAft>
                  <a:spcPts val="0"/>
                </a:spcAft>
                <a:buClrTx/>
                <a:buSzTx/>
                <a:tabLst/>
                <a:defRPr/>
              </a:pPr>
              <a:endParaRPr lang="en-US" sz="4400" dirty="0" smtClean="0">
                <a:solidFill>
                  <a:srgbClr val="595959"/>
                </a:solidFill>
                <a:latin typeface="+mj-lt"/>
                <a:ea typeface="+mj-ea"/>
                <a:cs typeface="+mj-cs"/>
              </a:endParaRPr>
            </a:p>
          </p:txBody>
        </p:sp>
      </p:grpSp>
    </p:spTree>
    <p:extLst>
      <p:ext uri="{BB962C8B-B14F-4D97-AF65-F5344CB8AC3E}">
        <p14:creationId xmlns:p14="http://schemas.microsoft.com/office/powerpoint/2010/main" val="28605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800" fill="hold"/>
                                        <p:tgtEl>
                                          <p:spTgt spid="8"/>
                                        </p:tgtEl>
                                        <p:attrNameLst>
                                          <p:attrName>ppt_x</p:attrName>
                                        </p:attrNameLst>
                                      </p:cBhvr>
                                      <p:tavLst>
                                        <p:tav tm="0">
                                          <p:val>
                                            <p:strVal val="#ppt_x"/>
                                          </p:val>
                                        </p:tav>
                                        <p:tav tm="100000">
                                          <p:val>
                                            <p:strVal val="#ppt_x"/>
                                          </p:val>
                                        </p:tav>
                                      </p:tavLst>
                                    </p:anim>
                                    <p:anim calcmode="lin" valueType="num">
                                      <p:cBhvr additive="base">
                                        <p:cTn id="24" dur="18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88154" y="2353733"/>
            <a:ext cx="5178789" cy="42164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sp>
        <p:nvSpPr>
          <p:cNvPr id="7" name="Title 1"/>
          <p:cNvSpPr txBox="1">
            <a:spLocks/>
          </p:cNvSpPr>
          <p:nvPr/>
        </p:nvSpPr>
        <p:spPr>
          <a:xfrm>
            <a:off x="3622023" y="2353736"/>
            <a:ext cx="5178789" cy="4216400"/>
          </a:xfrm>
          <a:prstGeom prst="rect">
            <a:avLst/>
          </a:prstGeom>
        </p:spPr>
        <p:txBody>
          <a:bodyPr vert="horz" lIns="91440" tIns="45720" rIns="91440" bIns="45720" rtlCol="0" anchor="t">
            <a:normAutofit/>
          </a:bodyPr>
          <a:lstStyle/>
          <a:p>
            <a:pPr lvl="0">
              <a:spcBef>
                <a:spcPct val="0"/>
              </a:spcBef>
            </a:pPr>
            <a:endParaRPr kumimoji="0" lang="en-US" sz="440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sp>
        <p:nvSpPr>
          <p:cNvPr id="2" name="Title 1"/>
          <p:cNvSpPr>
            <a:spLocks noGrp="1"/>
          </p:cNvSpPr>
          <p:nvPr>
            <p:ph type="title" idx="4294967295"/>
          </p:nvPr>
        </p:nvSpPr>
        <p:spPr>
          <a:xfrm>
            <a:off x="1600200" y="103188"/>
            <a:ext cx="7543800" cy="487362"/>
          </a:xfrm>
        </p:spPr>
        <p:txBody>
          <a:bodyPr anchor="t">
            <a:normAutofit fontScale="90000"/>
          </a:bodyPr>
          <a:lstStyle/>
          <a:p>
            <a:pPr algn="l"/>
            <a:r>
              <a:rPr lang="en-US" dirty="0" smtClean="0">
                <a:solidFill>
                  <a:schemeClr val="tx1">
                    <a:lumMod val="65000"/>
                    <a:lumOff val="35000"/>
                  </a:schemeClr>
                </a:solidFill>
              </a:rPr>
              <a:t>&gt;1</a:t>
            </a:r>
            <a:br>
              <a:rPr lang="en-US" dirty="0" smtClean="0">
                <a:solidFill>
                  <a:schemeClr val="tx1">
                    <a:lumMod val="65000"/>
                    <a:lumOff val="35000"/>
                  </a:schemeClr>
                </a:solidFill>
              </a:rPr>
            </a:br>
            <a:endParaRPr lang="en-US" dirty="0">
              <a:solidFill>
                <a:schemeClr val="tx1">
                  <a:lumMod val="65000"/>
                  <a:lumOff val="35000"/>
                </a:schemeClr>
              </a:solidFill>
            </a:endParaRPr>
          </a:p>
        </p:txBody>
      </p:sp>
      <p:sp>
        <p:nvSpPr>
          <p:cNvPr id="5" name="Title 1"/>
          <p:cNvSpPr txBox="1">
            <a:spLocks/>
          </p:cNvSpPr>
          <p:nvPr/>
        </p:nvSpPr>
        <p:spPr>
          <a:xfrm>
            <a:off x="293933" y="139441"/>
            <a:ext cx="8469067" cy="2721172"/>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b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&gt;</a:t>
            </a:r>
            <a:r>
              <a:rPr lang="en-US" sz="4400" dirty="0" smtClean="0">
                <a:solidFill>
                  <a:srgbClr val="E46C0A"/>
                </a:solidFill>
                <a:latin typeface="+mj-lt"/>
                <a:ea typeface="+mj-ea"/>
                <a:cs typeface="+mj-cs"/>
              </a:rPr>
              <a:t>Example of an every day app </a:t>
            </a:r>
            <a:endPar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grpSp>
        <p:nvGrpSpPr>
          <p:cNvPr id="4" name="Group 3"/>
          <p:cNvGrpSpPr/>
          <p:nvPr/>
        </p:nvGrpSpPr>
        <p:grpSpPr>
          <a:xfrm>
            <a:off x="1066800" y="1524000"/>
            <a:ext cx="7162800" cy="1152605"/>
            <a:chOff x="1066800" y="1524000"/>
            <a:chExt cx="7162800" cy="1152605"/>
          </a:xfrm>
        </p:grpSpPr>
        <p:pic>
          <p:nvPicPr>
            <p:cNvPr id="3" name="Picture 2" descr="whatsapp ico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1524000"/>
              <a:ext cx="1143000" cy="1152605"/>
            </a:xfrm>
            <a:prstGeom prst="rect">
              <a:avLst/>
            </a:prstGeom>
          </p:spPr>
        </p:pic>
        <p:sp>
          <p:nvSpPr>
            <p:cNvPr id="11" name="Title 1"/>
            <p:cNvSpPr txBox="1">
              <a:spLocks/>
            </p:cNvSpPr>
            <p:nvPr/>
          </p:nvSpPr>
          <p:spPr>
            <a:xfrm>
              <a:off x="1066800" y="1752600"/>
              <a:ext cx="7010400" cy="457200"/>
            </a:xfrm>
            <a:prstGeom prst="rect">
              <a:avLst/>
            </a:prstGeom>
          </p:spPr>
          <p:txBody>
            <a:bodyPr vert="horz" lIns="91440" tIns="45720" rIns="91440" bIns="45720" rtlCol="0" anchor="t">
              <a:normAutofit fontScale="62500" lnSpcReduction="20000"/>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4400" dirty="0" err="1" smtClean="0">
                  <a:solidFill>
                    <a:srgbClr val="595959"/>
                  </a:solidFill>
                  <a:latin typeface="+mj-lt"/>
                  <a:ea typeface="+mj-ea"/>
                  <a:cs typeface="+mj-cs"/>
                </a:rPr>
                <a:t>Whatsapp</a:t>
              </a:r>
              <a:r>
                <a:rPr lang="en-US" sz="4400" noProof="0" dirty="0" smtClean="0">
                  <a:solidFill>
                    <a:srgbClr val="595959"/>
                  </a:solidFill>
                  <a:latin typeface="+mj-lt"/>
                  <a:ea typeface="+mj-ea"/>
                  <a:cs typeface="+mj-cs"/>
                </a:rPr>
                <a:t>  </a:t>
              </a:r>
            </a:p>
            <a:p>
              <a:pPr marL="571500" marR="0" lvl="0" indent="-571500" defTabSz="457200" rtl="0" eaLnBrk="1" fontAlgn="auto" latinLnBrk="0" hangingPunct="1">
                <a:lnSpc>
                  <a:spcPct val="100000"/>
                </a:lnSpc>
                <a:spcBef>
                  <a:spcPct val="0"/>
                </a:spcBef>
                <a:spcAft>
                  <a:spcPts val="0"/>
                </a:spcAft>
                <a:buClrTx/>
                <a:buSzTx/>
                <a:buFont typeface="Arial"/>
                <a:buChar char="•"/>
                <a:tabLst/>
                <a:defRPr/>
              </a:pPr>
              <a:endParaRPr lang="en-US" sz="4400" dirty="0" smtClean="0">
                <a:solidFill>
                  <a:srgbClr val="595959"/>
                </a:solidFill>
                <a:latin typeface="+mj-lt"/>
                <a:ea typeface="+mj-ea"/>
                <a:cs typeface="+mj-cs"/>
              </a:endParaRPr>
            </a:p>
            <a:p>
              <a:pPr marR="0" lvl="0" defTabSz="457200" rtl="0" eaLnBrk="1" fontAlgn="auto" latinLnBrk="0" hangingPunct="1">
                <a:lnSpc>
                  <a:spcPct val="100000"/>
                </a:lnSpc>
                <a:spcBef>
                  <a:spcPct val="0"/>
                </a:spcBef>
                <a:spcAft>
                  <a:spcPts val="0"/>
                </a:spcAft>
                <a:buClrTx/>
                <a:buSzTx/>
                <a:tabLst/>
                <a:defRPr/>
              </a:pPr>
              <a:endParaRPr lang="en-US" sz="4400" dirty="0" smtClean="0">
                <a:solidFill>
                  <a:srgbClr val="595959"/>
                </a:solidFill>
                <a:latin typeface="+mj-lt"/>
                <a:ea typeface="+mj-ea"/>
                <a:cs typeface="+mj-cs"/>
              </a:endParaRPr>
            </a:p>
          </p:txBody>
        </p:sp>
      </p:grpSp>
      <p:sp>
        <p:nvSpPr>
          <p:cNvPr id="8" name="Title 1"/>
          <p:cNvSpPr txBox="1">
            <a:spLocks/>
          </p:cNvSpPr>
          <p:nvPr/>
        </p:nvSpPr>
        <p:spPr>
          <a:xfrm>
            <a:off x="533400" y="2667000"/>
            <a:ext cx="8001000" cy="3124200"/>
          </a:xfrm>
          <a:prstGeom prst="rect">
            <a:avLst/>
          </a:prstGeom>
        </p:spPr>
        <p:txBody>
          <a:bodyPr vert="horz" lIns="91440" tIns="45720" rIns="91440" bIns="45720" rtlCol="0" anchor="t">
            <a:normAutofit fontScale="55000" lnSpcReduction="20000"/>
          </a:bodyPr>
          <a:lstStyle/>
          <a:p>
            <a:pPr marL="571500" marR="0" lvl="0" indent="-571500" defTabSz="457200" rtl="0" eaLnBrk="1" fontAlgn="auto" latinLnBrk="0" hangingPunct="1">
              <a:lnSpc>
                <a:spcPct val="100000"/>
              </a:lnSpc>
              <a:spcBef>
                <a:spcPct val="0"/>
              </a:spcBef>
              <a:spcAft>
                <a:spcPts val="0"/>
              </a:spcAft>
              <a:buClrTx/>
              <a:buSzTx/>
              <a:buFont typeface="Arial"/>
              <a:buChar char="•"/>
              <a:tabLst/>
              <a:defRPr/>
            </a:pPr>
            <a:r>
              <a:rPr kumimoji="0" lang="en-US" sz="4400" b="0" i="0" u="none" strike="noStrike" kern="1200" cap="none" spc="0" normalizeH="0" baseline="0" dirty="0" smtClean="0">
                <a:ln>
                  <a:noFill/>
                </a:ln>
                <a:solidFill>
                  <a:srgbClr val="595959"/>
                </a:solidFill>
                <a:effectLst/>
                <a:uLnTx/>
                <a:uFillTx/>
                <a:latin typeface="+mj-lt"/>
                <a:ea typeface="+mj-ea"/>
                <a:cs typeface="+mj-cs"/>
              </a:rPr>
              <a:t>The problem</a:t>
            </a:r>
            <a:r>
              <a:rPr kumimoji="0" lang="en-US" sz="4400" b="0" i="0" u="none" strike="noStrike" kern="1200" cap="none" spc="0" normalizeH="0" dirty="0" smtClean="0">
                <a:ln>
                  <a:noFill/>
                </a:ln>
                <a:solidFill>
                  <a:srgbClr val="595959"/>
                </a:solidFill>
                <a:effectLst/>
                <a:uLnTx/>
                <a:uFillTx/>
                <a:latin typeface="+mj-lt"/>
                <a:ea typeface="+mj-ea"/>
                <a:cs typeface="+mj-cs"/>
              </a:rPr>
              <a:t> – It’s expensive to send picture and video messages</a:t>
            </a:r>
          </a:p>
          <a:p>
            <a:pPr marL="571500" marR="0" lvl="0" indent="-571500" defTabSz="457200" rtl="0" eaLnBrk="1" fontAlgn="auto" latinLnBrk="0" hangingPunct="1">
              <a:lnSpc>
                <a:spcPct val="100000"/>
              </a:lnSpc>
              <a:spcBef>
                <a:spcPct val="0"/>
              </a:spcBef>
              <a:spcAft>
                <a:spcPts val="0"/>
              </a:spcAft>
              <a:buClrTx/>
              <a:buSzTx/>
              <a:buFont typeface="Arial"/>
              <a:buChar char="•"/>
              <a:tabLst/>
              <a:defRPr/>
            </a:pPr>
            <a:endParaRPr lang="en-US" sz="4400" baseline="0" dirty="0">
              <a:solidFill>
                <a:srgbClr val="595959"/>
              </a:solidFill>
              <a:latin typeface="+mj-lt"/>
              <a:ea typeface="+mj-ea"/>
              <a:cs typeface="+mj-cs"/>
            </a:endParaRPr>
          </a:p>
          <a:p>
            <a:pPr marL="571500" marR="0" lvl="0" indent="-571500" defTabSz="457200" rtl="0" eaLnBrk="1" fontAlgn="auto" latinLnBrk="0" hangingPunct="1">
              <a:lnSpc>
                <a:spcPct val="100000"/>
              </a:lnSpc>
              <a:spcBef>
                <a:spcPct val="0"/>
              </a:spcBef>
              <a:spcAft>
                <a:spcPts val="0"/>
              </a:spcAft>
              <a:buClrTx/>
              <a:buSzTx/>
              <a:buFont typeface="Arial"/>
              <a:buChar char="•"/>
              <a:tabLst/>
              <a:defRPr/>
            </a:pPr>
            <a:r>
              <a:rPr kumimoji="0" lang="en-US" sz="4400" b="0" i="0" u="none" strike="noStrike" kern="1200" cap="none" spc="0" normalizeH="0" dirty="0" smtClean="0">
                <a:ln>
                  <a:noFill/>
                </a:ln>
                <a:solidFill>
                  <a:srgbClr val="595959"/>
                </a:solidFill>
                <a:effectLst/>
                <a:uLnTx/>
                <a:uFillTx/>
                <a:latin typeface="+mj-lt"/>
                <a:ea typeface="+mj-ea"/>
                <a:cs typeface="+mj-cs"/>
              </a:rPr>
              <a:t>App solution – An easy to use communications softwa</a:t>
            </a:r>
            <a:r>
              <a:rPr lang="en-US" sz="4400" dirty="0" smtClean="0">
                <a:solidFill>
                  <a:srgbClr val="595959"/>
                </a:solidFill>
                <a:latin typeface="+mj-lt"/>
                <a:ea typeface="+mj-ea"/>
                <a:cs typeface="+mj-cs"/>
              </a:rPr>
              <a:t>re that lets you send multimedia messages for free using 3G, 4G or Wi-Fi</a:t>
            </a:r>
          </a:p>
          <a:p>
            <a:pPr marL="571500" marR="0" lvl="0" indent="-571500" defTabSz="457200" rtl="0" eaLnBrk="1" fontAlgn="auto" latinLnBrk="0" hangingPunct="1">
              <a:lnSpc>
                <a:spcPct val="100000"/>
              </a:lnSpc>
              <a:spcBef>
                <a:spcPct val="0"/>
              </a:spcBef>
              <a:spcAft>
                <a:spcPts val="0"/>
              </a:spcAft>
              <a:buClrTx/>
              <a:buSzTx/>
              <a:buFont typeface="Arial"/>
              <a:buChar char="•"/>
              <a:tabLst/>
              <a:defRPr/>
            </a:pPr>
            <a:endParaRPr kumimoji="0" lang="en-US" sz="4400" b="0" i="0" u="none" strike="noStrike" kern="1200" cap="none" spc="0" normalizeH="0" baseline="0" dirty="0" smtClean="0">
              <a:ln>
                <a:noFill/>
              </a:ln>
              <a:solidFill>
                <a:srgbClr val="595959"/>
              </a:solidFill>
              <a:effectLst/>
              <a:uLnTx/>
              <a:uFillTx/>
              <a:latin typeface="+mj-lt"/>
              <a:ea typeface="+mj-ea"/>
              <a:cs typeface="+mj-cs"/>
            </a:endParaRPr>
          </a:p>
          <a:p>
            <a:pPr marL="571500" marR="0" lvl="0" indent="-571500" defTabSz="457200" rtl="0" eaLnBrk="1" fontAlgn="auto" latinLnBrk="0" hangingPunct="1">
              <a:lnSpc>
                <a:spcPct val="100000"/>
              </a:lnSpc>
              <a:spcBef>
                <a:spcPct val="0"/>
              </a:spcBef>
              <a:spcAft>
                <a:spcPts val="0"/>
              </a:spcAft>
              <a:buClrTx/>
              <a:buSzTx/>
              <a:buFont typeface="Arial"/>
              <a:buChar char="•"/>
              <a:tabLst/>
              <a:defRPr/>
            </a:pPr>
            <a:r>
              <a:rPr lang="en-US" sz="4400" dirty="0" smtClean="0">
                <a:solidFill>
                  <a:srgbClr val="595959"/>
                </a:solidFill>
                <a:latin typeface="+mj-lt"/>
                <a:ea typeface="+mj-ea"/>
                <a:cs typeface="+mj-cs"/>
              </a:rPr>
              <a:t>Benefit – Cheaper, faster and easier to use, giving greater control to the user</a:t>
            </a:r>
            <a:endParaRPr kumimoji="0" lang="en-US" sz="4400" b="0" i="0" u="none" strike="noStrike" kern="1200" cap="none" spc="0" normalizeH="0" baseline="0" dirty="0">
              <a:ln>
                <a:noFill/>
              </a:ln>
              <a:solidFill>
                <a:srgbClr val="595959"/>
              </a:solidFill>
              <a:effectLst/>
              <a:uLnTx/>
              <a:uFillTx/>
              <a:latin typeface="+mj-lt"/>
              <a:ea typeface="+mj-ea"/>
              <a:cs typeface="+mj-cs"/>
            </a:endParaRPr>
          </a:p>
        </p:txBody>
      </p:sp>
    </p:spTree>
    <p:extLst>
      <p:ext uri="{BB962C8B-B14F-4D97-AF65-F5344CB8AC3E}">
        <p14:creationId xmlns:p14="http://schemas.microsoft.com/office/powerpoint/2010/main" val="217810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64">
                                          <p:stCondLst>
                                            <p:cond delay="0"/>
                                          </p:stCondLst>
                                        </p:cTn>
                                        <p:tgtEl>
                                          <p:spTgt spid="4"/>
                                        </p:tgtEl>
                                      </p:cBhvr>
                                    </p:animEffect>
                                    <p:anim calcmode="lin" valueType="num">
                                      <p:cBhvr>
                                        <p:cTn id="8" dur="1458"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531"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531" tmFilter="0, 0; 0.125,0.2665; 0.25,0.4; 0.375,0.465; 0.5,0.5;  0.625,0.535; 0.75,0.6; 0.875,0.7335; 1,1">
                                          <p:stCondLst>
                                            <p:cond delay="531"/>
                                          </p:stCondLst>
                                        </p:cTn>
                                        <p:tgtEl>
                                          <p:spTgt spid="4"/>
                                        </p:tgtEl>
                                        <p:attrNameLst>
                                          <p:attrName>ppt_y</p:attrName>
                                        </p:attrNameLst>
                                      </p:cBhvr>
                                      <p:tavLst>
                                        <p:tav tm="0" fmla="#ppt_y-sin(pi*$)/9">
                                          <p:val>
                                            <p:fltVal val="0"/>
                                          </p:val>
                                        </p:tav>
                                        <p:tav tm="100000">
                                          <p:val>
                                            <p:fltVal val="1"/>
                                          </p:val>
                                        </p:tav>
                                      </p:tavLst>
                                    </p:anim>
                                    <p:anim calcmode="lin" valueType="num">
                                      <p:cBhvr>
                                        <p:cTn id="11" dur="266" tmFilter="0, 0; 0.125,0.2665; 0.25,0.4; 0.375,0.465; 0.5,0.5;  0.625,0.535; 0.75,0.6; 0.875,0.7335; 1,1">
                                          <p:stCondLst>
                                            <p:cond delay="1059"/>
                                          </p:stCondLst>
                                        </p:cTn>
                                        <p:tgtEl>
                                          <p:spTgt spid="4"/>
                                        </p:tgtEl>
                                        <p:attrNameLst>
                                          <p:attrName>ppt_y</p:attrName>
                                        </p:attrNameLst>
                                      </p:cBhvr>
                                      <p:tavLst>
                                        <p:tav tm="0" fmla="#ppt_y-sin(pi*$)/27">
                                          <p:val>
                                            <p:fltVal val="0"/>
                                          </p:val>
                                        </p:tav>
                                        <p:tav tm="100000">
                                          <p:val>
                                            <p:fltVal val="1"/>
                                          </p:val>
                                        </p:tav>
                                      </p:tavLst>
                                    </p:anim>
                                    <p:anim calcmode="lin" valueType="num">
                                      <p:cBhvr>
                                        <p:cTn id="12" dur="131" tmFilter="0, 0; 0.125,0.2665; 0.25,0.4; 0.375,0.465; 0.5,0.5;  0.625,0.535; 0.75,0.6; 0.875,0.7335; 1,1">
                                          <p:stCondLst>
                                            <p:cond delay="1325"/>
                                          </p:stCondLst>
                                        </p:cTn>
                                        <p:tgtEl>
                                          <p:spTgt spid="4"/>
                                        </p:tgtEl>
                                        <p:attrNameLst>
                                          <p:attrName>ppt_y</p:attrName>
                                        </p:attrNameLst>
                                      </p:cBhvr>
                                      <p:tavLst>
                                        <p:tav tm="0" fmla="#ppt_y-sin(pi*$)/81">
                                          <p:val>
                                            <p:fltVal val="0"/>
                                          </p:val>
                                        </p:tav>
                                        <p:tav tm="100000">
                                          <p:val>
                                            <p:fltVal val="1"/>
                                          </p:val>
                                        </p:tav>
                                      </p:tavLst>
                                    </p:anim>
                                    <p:animScale>
                                      <p:cBhvr>
                                        <p:cTn id="13" dur="21">
                                          <p:stCondLst>
                                            <p:cond delay="520"/>
                                          </p:stCondLst>
                                        </p:cTn>
                                        <p:tgtEl>
                                          <p:spTgt spid="4"/>
                                        </p:tgtEl>
                                      </p:cBhvr>
                                      <p:to x="100000" y="60000"/>
                                    </p:animScale>
                                    <p:animScale>
                                      <p:cBhvr>
                                        <p:cTn id="14" dur="133" decel="50000">
                                          <p:stCondLst>
                                            <p:cond delay="541"/>
                                          </p:stCondLst>
                                        </p:cTn>
                                        <p:tgtEl>
                                          <p:spTgt spid="4"/>
                                        </p:tgtEl>
                                      </p:cBhvr>
                                      <p:to x="100000" y="100000"/>
                                    </p:animScale>
                                    <p:animScale>
                                      <p:cBhvr>
                                        <p:cTn id="15" dur="21">
                                          <p:stCondLst>
                                            <p:cond delay="1050"/>
                                          </p:stCondLst>
                                        </p:cTn>
                                        <p:tgtEl>
                                          <p:spTgt spid="4"/>
                                        </p:tgtEl>
                                      </p:cBhvr>
                                      <p:to x="100000" y="80000"/>
                                    </p:animScale>
                                    <p:animScale>
                                      <p:cBhvr>
                                        <p:cTn id="16" dur="133" decel="50000">
                                          <p:stCondLst>
                                            <p:cond delay="1070"/>
                                          </p:stCondLst>
                                        </p:cTn>
                                        <p:tgtEl>
                                          <p:spTgt spid="4"/>
                                        </p:tgtEl>
                                      </p:cBhvr>
                                      <p:to x="100000" y="100000"/>
                                    </p:animScale>
                                    <p:animScale>
                                      <p:cBhvr>
                                        <p:cTn id="17" dur="21">
                                          <p:stCondLst>
                                            <p:cond delay="1314"/>
                                          </p:stCondLst>
                                        </p:cTn>
                                        <p:tgtEl>
                                          <p:spTgt spid="4"/>
                                        </p:tgtEl>
                                      </p:cBhvr>
                                      <p:to x="100000" y="90000"/>
                                    </p:animScale>
                                    <p:animScale>
                                      <p:cBhvr>
                                        <p:cTn id="18" dur="133" decel="50000">
                                          <p:stCondLst>
                                            <p:cond delay="1334"/>
                                          </p:stCondLst>
                                        </p:cTn>
                                        <p:tgtEl>
                                          <p:spTgt spid="4"/>
                                        </p:tgtEl>
                                      </p:cBhvr>
                                      <p:to x="100000" y="100000"/>
                                    </p:animScale>
                                    <p:animScale>
                                      <p:cBhvr>
                                        <p:cTn id="19" dur="21">
                                          <p:stCondLst>
                                            <p:cond delay="1446"/>
                                          </p:stCondLst>
                                        </p:cTn>
                                        <p:tgtEl>
                                          <p:spTgt spid="4"/>
                                        </p:tgtEl>
                                      </p:cBhvr>
                                      <p:to x="100000" y="95000"/>
                                    </p:animScale>
                                    <p:animScale>
                                      <p:cBhvr>
                                        <p:cTn id="20" dur="133" decel="50000">
                                          <p:stCondLst>
                                            <p:cond delay="1467"/>
                                          </p:stCondLst>
                                        </p:cTn>
                                        <p:tgtEl>
                                          <p:spTgt spid="4"/>
                                        </p:tgtEl>
                                      </p:cBhvr>
                                      <p:to x="100000" y="100000"/>
                                    </p:animScale>
                                  </p:childTnLst>
                                </p:cTn>
                              </p:par>
                              <p:par>
                                <p:cTn id="21" presetID="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900" fill="hold"/>
                                        <p:tgtEl>
                                          <p:spTgt spid="8"/>
                                        </p:tgtEl>
                                        <p:attrNameLst>
                                          <p:attrName>ppt_x</p:attrName>
                                        </p:attrNameLst>
                                      </p:cBhvr>
                                      <p:tavLst>
                                        <p:tav tm="0">
                                          <p:val>
                                            <p:strVal val="0-#ppt_w/2"/>
                                          </p:val>
                                        </p:tav>
                                        <p:tav tm="100000">
                                          <p:val>
                                            <p:strVal val="#ppt_x"/>
                                          </p:val>
                                        </p:tav>
                                      </p:tavLst>
                                    </p:anim>
                                    <p:anim calcmode="lin" valueType="num">
                                      <p:cBhvr additive="base">
                                        <p:cTn id="24" dur="19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88154" y="2353733"/>
            <a:ext cx="5178789" cy="42164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sp>
        <p:nvSpPr>
          <p:cNvPr id="7" name="Title 1"/>
          <p:cNvSpPr txBox="1">
            <a:spLocks/>
          </p:cNvSpPr>
          <p:nvPr/>
        </p:nvSpPr>
        <p:spPr>
          <a:xfrm>
            <a:off x="3622023" y="2353736"/>
            <a:ext cx="5178789" cy="4216400"/>
          </a:xfrm>
          <a:prstGeom prst="rect">
            <a:avLst/>
          </a:prstGeom>
        </p:spPr>
        <p:txBody>
          <a:bodyPr vert="horz" lIns="91440" tIns="45720" rIns="91440" bIns="45720" rtlCol="0" anchor="t">
            <a:normAutofit/>
          </a:bodyPr>
          <a:lstStyle/>
          <a:p>
            <a:pPr lvl="0">
              <a:spcBef>
                <a:spcPct val="0"/>
              </a:spcBef>
            </a:pPr>
            <a:endParaRPr kumimoji="0" lang="en-US" sz="440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sp>
        <p:nvSpPr>
          <p:cNvPr id="2" name="Title 1"/>
          <p:cNvSpPr>
            <a:spLocks noGrp="1"/>
          </p:cNvSpPr>
          <p:nvPr>
            <p:ph type="title" idx="4294967295"/>
          </p:nvPr>
        </p:nvSpPr>
        <p:spPr>
          <a:xfrm>
            <a:off x="1600200" y="103188"/>
            <a:ext cx="7543800" cy="487362"/>
          </a:xfrm>
        </p:spPr>
        <p:txBody>
          <a:bodyPr anchor="t">
            <a:normAutofit fontScale="90000"/>
          </a:bodyPr>
          <a:lstStyle/>
          <a:p>
            <a:pPr algn="l"/>
            <a:r>
              <a:rPr lang="en-US" dirty="0" smtClean="0">
                <a:solidFill>
                  <a:schemeClr val="tx1">
                    <a:lumMod val="65000"/>
                    <a:lumOff val="35000"/>
                  </a:schemeClr>
                </a:solidFill>
              </a:rPr>
              <a:t>&gt;1</a:t>
            </a:r>
            <a:br>
              <a:rPr lang="en-US" dirty="0" smtClean="0">
                <a:solidFill>
                  <a:schemeClr val="tx1">
                    <a:lumMod val="65000"/>
                    <a:lumOff val="35000"/>
                  </a:schemeClr>
                </a:solidFill>
              </a:rPr>
            </a:br>
            <a:endParaRPr lang="en-US" dirty="0">
              <a:solidFill>
                <a:schemeClr val="tx1">
                  <a:lumMod val="65000"/>
                  <a:lumOff val="35000"/>
                </a:schemeClr>
              </a:solidFill>
            </a:endParaRPr>
          </a:p>
        </p:txBody>
      </p:sp>
      <p:sp>
        <p:nvSpPr>
          <p:cNvPr id="3" name="Title 1"/>
          <p:cNvSpPr txBox="1">
            <a:spLocks/>
          </p:cNvSpPr>
          <p:nvPr/>
        </p:nvSpPr>
        <p:spPr>
          <a:xfrm>
            <a:off x="609600" y="2743200"/>
            <a:ext cx="8001000" cy="3505200"/>
          </a:xfrm>
          <a:prstGeom prst="rect">
            <a:avLst/>
          </a:prstGeom>
        </p:spPr>
        <p:txBody>
          <a:bodyPr vert="horz" lIns="91440" tIns="45720" rIns="91440" bIns="45720" rtlCol="0" anchor="t">
            <a:normAutofit fontScale="55000" lnSpcReduction="20000"/>
          </a:bodyPr>
          <a:lstStyle/>
          <a:p>
            <a:pPr marL="571500" marR="0" lvl="0" indent="-571500" defTabSz="457200" rtl="0" eaLnBrk="1" fontAlgn="auto" latinLnBrk="0" hangingPunct="1">
              <a:lnSpc>
                <a:spcPct val="100000"/>
              </a:lnSpc>
              <a:spcBef>
                <a:spcPct val="0"/>
              </a:spcBef>
              <a:spcAft>
                <a:spcPts val="0"/>
              </a:spcAft>
              <a:buClrTx/>
              <a:buSzTx/>
              <a:buFont typeface="Arial"/>
              <a:buChar char="•"/>
              <a:tabLst/>
              <a:defRPr/>
            </a:pPr>
            <a:r>
              <a:rPr kumimoji="0" lang="en-US" sz="4400" b="0" i="0" u="none" strike="noStrike" kern="1200" cap="none" spc="0" normalizeH="0" baseline="0" dirty="0" smtClean="0">
                <a:ln>
                  <a:noFill/>
                </a:ln>
                <a:solidFill>
                  <a:srgbClr val="595959"/>
                </a:solidFill>
                <a:effectLst/>
                <a:uLnTx/>
                <a:uFillTx/>
                <a:latin typeface="+mj-lt"/>
                <a:ea typeface="+mj-ea"/>
                <a:cs typeface="+mj-cs"/>
              </a:rPr>
              <a:t>The problem – It’s difficult for customers</a:t>
            </a:r>
            <a:r>
              <a:rPr kumimoji="0" lang="en-US" sz="4400" b="0" i="0" u="none" strike="noStrike" kern="1200" cap="none" spc="0" normalizeH="0" dirty="0" smtClean="0">
                <a:ln>
                  <a:noFill/>
                </a:ln>
                <a:solidFill>
                  <a:srgbClr val="595959"/>
                </a:solidFill>
                <a:effectLst/>
                <a:uLnTx/>
                <a:uFillTx/>
                <a:latin typeface="+mj-lt"/>
                <a:ea typeface="+mj-ea"/>
                <a:cs typeface="+mj-cs"/>
              </a:rPr>
              <a:t> to find black cabs and similarly for cabbies to locate customers as they trawl the streets</a:t>
            </a:r>
            <a:endParaRPr kumimoji="0" lang="en-US" sz="4400" b="0" i="0" u="none" strike="noStrike" kern="1200" cap="none" spc="0" normalizeH="0" baseline="0" dirty="0" smtClean="0">
              <a:ln>
                <a:noFill/>
              </a:ln>
              <a:solidFill>
                <a:srgbClr val="595959"/>
              </a:solidFill>
              <a:effectLst/>
              <a:uLnTx/>
              <a:uFillTx/>
              <a:latin typeface="+mj-lt"/>
              <a:ea typeface="+mj-ea"/>
              <a:cs typeface="+mj-cs"/>
            </a:endParaRPr>
          </a:p>
          <a:p>
            <a:pPr marL="571500" marR="0" lvl="0" indent="-571500" defTabSz="457200" rtl="0" eaLnBrk="1" fontAlgn="auto" latinLnBrk="0" hangingPunct="1">
              <a:lnSpc>
                <a:spcPct val="100000"/>
              </a:lnSpc>
              <a:spcBef>
                <a:spcPct val="0"/>
              </a:spcBef>
              <a:spcAft>
                <a:spcPts val="0"/>
              </a:spcAft>
              <a:buClrTx/>
              <a:buSzTx/>
              <a:buFont typeface="Arial"/>
              <a:buChar char="•"/>
              <a:tabLst/>
              <a:defRPr/>
            </a:pPr>
            <a:endParaRPr kumimoji="0" lang="en-US" sz="4400" b="0" i="0" u="none" strike="noStrike" kern="1200" cap="none" spc="0" normalizeH="0" baseline="0" dirty="0" smtClean="0">
              <a:ln>
                <a:noFill/>
              </a:ln>
              <a:solidFill>
                <a:srgbClr val="595959"/>
              </a:solidFill>
              <a:effectLst/>
              <a:uLnTx/>
              <a:uFillTx/>
              <a:latin typeface="+mj-lt"/>
              <a:ea typeface="+mj-ea"/>
              <a:cs typeface="+mj-cs"/>
            </a:endParaRPr>
          </a:p>
          <a:p>
            <a:pPr marL="571500" marR="0" lvl="0" indent="-571500" defTabSz="457200" rtl="0" eaLnBrk="1" fontAlgn="auto" latinLnBrk="0" hangingPunct="1">
              <a:lnSpc>
                <a:spcPct val="100000"/>
              </a:lnSpc>
              <a:spcBef>
                <a:spcPct val="0"/>
              </a:spcBef>
              <a:spcAft>
                <a:spcPts val="0"/>
              </a:spcAft>
              <a:buClrTx/>
              <a:buSzTx/>
              <a:buFont typeface="Arial"/>
              <a:buChar char="•"/>
              <a:tabLst/>
              <a:defRPr/>
            </a:pPr>
            <a:r>
              <a:rPr lang="en-US" sz="4400" dirty="0" smtClean="0">
                <a:solidFill>
                  <a:srgbClr val="595959"/>
                </a:solidFill>
                <a:latin typeface="+mj-lt"/>
                <a:ea typeface="+mj-ea"/>
                <a:cs typeface="+mj-cs"/>
              </a:rPr>
              <a:t>App solution – Allows customers to virtually “hail” a cab and connects customers and taxi drivers together</a:t>
            </a:r>
          </a:p>
          <a:p>
            <a:pPr marL="571500" marR="0" lvl="0" indent="-571500" defTabSz="457200" rtl="0" eaLnBrk="1" fontAlgn="auto" latinLnBrk="0" hangingPunct="1">
              <a:lnSpc>
                <a:spcPct val="100000"/>
              </a:lnSpc>
              <a:spcBef>
                <a:spcPct val="0"/>
              </a:spcBef>
              <a:spcAft>
                <a:spcPts val="0"/>
              </a:spcAft>
              <a:buClrTx/>
              <a:buSzTx/>
              <a:buFont typeface="Arial"/>
              <a:buChar char="•"/>
              <a:tabLst/>
              <a:defRPr/>
            </a:pPr>
            <a:endParaRPr lang="en-US" sz="4400" dirty="0" smtClean="0">
              <a:solidFill>
                <a:srgbClr val="595959"/>
              </a:solidFill>
              <a:latin typeface="+mj-lt"/>
              <a:ea typeface="+mj-ea"/>
              <a:cs typeface="+mj-cs"/>
            </a:endParaRPr>
          </a:p>
          <a:p>
            <a:pPr marL="571500" marR="0" lvl="0" indent="-571500" defTabSz="457200" rtl="0" eaLnBrk="1" fontAlgn="auto" latinLnBrk="0" hangingPunct="1">
              <a:lnSpc>
                <a:spcPct val="100000"/>
              </a:lnSpc>
              <a:spcBef>
                <a:spcPct val="0"/>
              </a:spcBef>
              <a:spcAft>
                <a:spcPts val="0"/>
              </a:spcAft>
              <a:buClrTx/>
              <a:buSzTx/>
              <a:buFont typeface="Arial"/>
              <a:buChar char="•"/>
              <a:tabLst/>
              <a:defRPr/>
            </a:pPr>
            <a:r>
              <a:rPr lang="en-US" sz="4400" dirty="0" smtClean="0">
                <a:solidFill>
                  <a:srgbClr val="595959"/>
                </a:solidFill>
                <a:latin typeface="+mj-lt"/>
                <a:ea typeface="+mj-ea"/>
                <a:cs typeface="+mj-cs"/>
              </a:rPr>
              <a:t>Benefits – Less wasted time for cabbies who are now more efficient, easier for customers who don’t have to wait and hope for a cab – they know one is on the way</a:t>
            </a:r>
          </a:p>
        </p:txBody>
      </p:sp>
      <p:sp>
        <p:nvSpPr>
          <p:cNvPr id="5" name="Title 1"/>
          <p:cNvSpPr txBox="1">
            <a:spLocks/>
          </p:cNvSpPr>
          <p:nvPr/>
        </p:nvSpPr>
        <p:spPr>
          <a:xfrm>
            <a:off x="293933" y="139441"/>
            <a:ext cx="8469067" cy="1536959"/>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b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&gt;</a:t>
            </a:r>
            <a:r>
              <a:rPr lang="en-US" sz="4400" dirty="0" smtClean="0">
                <a:solidFill>
                  <a:srgbClr val="E46C0A"/>
                </a:solidFill>
                <a:latin typeface="+mj-lt"/>
                <a:ea typeface="+mj-ea"/>
                <a:cs typeface="+mj-cs"/>
              </a:rPr>
              <a:t>Example of an occasional app </a:t>
            </a:r>
            <a:endPar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grpSp>
        <p:nvGrpSpPr>
          <p:cNvPr id="10" name="Group 9"/>
          <p:cNvGrpSpPr/>
          <p:nvPr/>
        </p:nvGrpSpPr>
        <p:grpSpPr>
          <a:xfrm>
            <a:off x="1219200" y="1600200"/>
            <a:ext cx="7010400" cy="990600"/>
            <a:chOff x="1219200" y="1600200"/>
            <a:chExt cx="7010400" cy="990600"/>
          </a:xfrm>
        </p:grpSpPr>
        <p:sp>
          <p:nvSpPr>
            <p:cNvPr id="9" name="Title 1"/>
            <p:cNvSpPr txBox="1">
              <a:spLocks/>
            </p:cNvSpPr>
            <p:nvPr/>
          </p:nvSpPr>
          <p:spPr>
            <a:xfrm>
              <a:off x="1219200" y="1905000"/>
              <a:ext cx="7010400" cy="457200"/>
            </a:xfrm>
            <a:prstGeom prst="rect">
              <a:avLst/>
            </a:prstGeom>
          </p:spPr>
          <p:txBody>
            <a:bodyPr vert="horz" lIns="91440" tIns="45720" rIns="91440" bIns="45720" rtlCol="0" anchor="t">
              <a:normAutofit fontScale="62500" lnSpcReduction="20000"/>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4400" dirty="0" err="1" smtClean="0">
                  <a:solidFill>
                    <a:srgbClr val="595959"/>
                  </a:solidFill>
                  <a:latin typeface="+mj-lt"/>
                  <a:ea typeface="+mj-ea"/>
                  <a:cs typeface="+mj-cs"/>
                </a:rPr>
                <a:t>Hailo</a:t>
              </a:r>
              <a:r>
                <a:rPr lang="en-US" sz="4400" noProof="0" dirty="0" smtClean="0">
                  <a:solidFill>
                    <a:srgbClr val="595959"/>
                  </a:solidFill>
                  <a:latin typeface="+mj-lt"/>
                  <a:ea typeface="+mj-ea"/>
                  <a:cs typeface="+mj-cs"/>
                </a:rPr>
                <a:t> </a:t>
              </a:r>
            </a:p>
            <a:p>
              <a:pPr marL="571500" marR="0" lvl="0" indent="-571500" defTabSz="457200" rtl="0" eaLnBrk="1" fontAlgn="auto" latinLnBrk="0" hangingPunct="1">
                <a:lnSpc>
                  <a:spcPct val="100000"/>
                </a:lnSpc>
                <a:spcBef>
                  <a:spcPct val="0"/>
                </a:spcBef>
                <a:spcAft>
                  <a:spcPts val="0"/>
                </a:spcAft>
                <a:buClrTx/>
                <a:buSzTx/>
                <a:buFont typeface="Arial"/>
                <a:buChar char="•"/>
                <a:tabLst/>
                <a:defRPr/>
              </a:pPr>
              <a:endParaRPr lang="en-US" sz="4400" dirty="0" smtClean="0">
                <a:solidFill>
                  <a:srgbClr val="595959"/>
                </a:solidFill>
                <a:latin typeface="+mj-lt"/>
                <a:ea typeface="+mj-ea"/>
                <a:cs typeface="+mj-cs"/>
              </a:endParaRPr>
            </a:p>
            <a:p>
              <a:pPr marR="0" lvl="0" defTabSz="457200" rtl="0" eaLnBrk="1" fontAlgn="auto" latinLnBrk="0" hangingPunct="1">
                <a:lnSpc>
                  <a:spcPct val="100000"/>
                </a:lnSpc>
                <a:spcBef>
                  <a:spcPct val="0"/>
                </a:spcBef>
                <a:spcAft>
                  <a:spcPts val="0"/>
                </a:spcAft>
                <a:buClrTx/>
                <a:buSzTx/>
                <a:tabLst/>
                <a:defRPr/>
              </a:pPr>
              <a:endParaRPr lang="en-US" sz="4400" dirty="0" smtClean="0">
                <a:solidFill>
                  <a:srgbClr val="595959"/>
                </a:solidFill>
                <a:latin typeface="+mj-lt"/>
                <a:ea typeface="+mj-ea"/>
                <a:cs typeface="+mj-cs"/>
              </a:endParaRPr>
            </a:p>
          </p:txBody>
        </p:sp>
        <p:pic>
          <p:nvPicPr>
            <p:cNvPr id="4" name="Picture 3" descr="Hailo-app-icon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1600200"/>
              <a:ext cx="990600" cy="990600"/>
            </a:xfrm>
            <a:prstGeom prst="rect">
              <a:avLst/>
            </a:prstGeom>
          </p:spPr>
        </p:pic>
      </p:grpSp>
    </p:spTree>
    <p:extLst>
      <p:ext uri="{BB962C8B-B14F-4D97-AF65-F5344CB8AC3E}">
        <p14:creationId xmlns:p14="http://schemas.microsoft.com/office/powerpoint/2010/main" val="224512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2" presetClass="entr" presetSubtype="2"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200" fill="hold"/>
                                        <p:tgtEl>
                                          <p:spTgt spid="3"/>
                                        </p:tgtEl>
                                        <p:attrNameLst>
                                          <p:attrName>ppt_x</p:attrName>
                                        </p:attrNameLst>
                                      </p:cBhvr>
                                      <p:tavLst>
                                        <p:tav tm="0">
                                          <p:val>
                                            <p:strVal val="1+#ppt_w/2"/>
                                          </p:val>
                                        </p:tav>
                                        <p:tav tm="100000">
                                          <p:val>
                                            <p:strVal val="#ppt_x"/>
                                          </p:val>
                                        </p:tav>
                                      </p:tavLst>
                                    </p:anim>
                                    <p:anim calcmode="lin" valueType="num">
                                      <p:cBhvr additive="base">
                                        <p:cTn id="24" dur="12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88154" y="2353733"/>
            <a:ext cx="5178789" cy="42164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sp>
        <p:nvSpPr>
          <p:cNvPr id="7" name="Title 1"/>
          <p:cNvSpPr txBox="1">
            <a:spLocks/>
          </p:cNvSpPr>
          <p:nvPr/>
        </p:nvSpPr>
        <p:spPr>
          <a:xfrm>
            <a:off x="3622023" y="2353736"/>
            <a:ext cx="5178789" cy="4216400"/>
          </a:xfrm>
          <a:prstGeom prst="rect">
            <a:avLst/>
          </a:prstGeom>
        </p:spPr>
        <p:txBody>
          <a:bodyPr vert="horz" lIns="91440" tIns="45720" rIns="91440" bIns="45720" rtlCol="0" anchor="t">
            <a:normAutofit/>
          </a:bodyPr>
          <a:lstStyle/>
          <a:p>
            <a:pPr lvl="0">
              <a:spcBef>
                <a:spcPct val="0"/>
              </a:spcBef>
            </a:pPr>
            <a:endParaRPr kumimoji="0" lang="en-US" sz="440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sp>
        <p:nvSpPr>
          <p:cNvPr id="2" name="Title 1"/>
          <p:cNvSpPr>
            <a:spLocks noGrp="1"/>
          </p:cNvSpPr>
          <p:nvPr>
            <p:ph type="title" idx="4294967295"/>
          </p:nvPr>
        </p:nvSpPr>
        <p:spPr>
          <a:xfrm>
            <a:off x="1600200" y="103188"/>
            <a:ext cx="7543800" cy="487362"/>
          </a:xfrm>
        </p:spPr>
        <p:txBody>
          <a:bodyPr anchor="t">
            <a:normAutofit fontScale="90000"/>
          </a:bodyPr>
          <a:lstStyle/>
          <a:p>
            <a:pPr algn="l"/>
            <a:r>
              <a:rPr lang="en-US" dirty="0" smtClean="0">
                <a:solidFill>
                  <a:schemeClr val="tx1">
                    <a:lumMod val="65000"/>
                    <a:lumOff val="35000"/>
                  </a:schemeClr>
                </a:solidFill>
              </a:rPr>
              <a:t>&gt;1</a:t>
            </a:r>
            <a:br>
              <a:rPr lang="en-US" dirty="0" smtClean="0">
                <a:solidFill>
                  <a:schemeClr val="tx1">
                    <a:lumMod val="65000"/>
                    <a:lumOff val="35000"/>
                  </a:schemeClr>
                </a:solidFill>
              </a:rPr>
            </a:br>
            <a:endParaRPr lang="en-US" dirty="0">
              <a:solidFill>
                <a:schemeClr val="tx1">
                  <a:lumMod val="65000"/>
                  <a:lumOff val="35000"/>
                </a:schemeClr>
              </a:solidFill>
            </a:endParaRPr>
          </a:p>
        </p:txBody>
      </p:sp>
      <p:sp>
        <p:nvSpPr>
          <p:cNvPr id="5" name="Title 1"/>
          <p:cNvSpPr txBox="1">
            <a:spLocks/>
          </p:cNvSpPr>
          <p:nvPr/>
        </p:nvSpPr>
        <p:spPr>
          <a:xfrm>
            <a:off x="648784" y="3124200"/>
            <a:ext cx="8469067" cy="8382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&gt;</a:t>
            </a:r>
            <a:r>
              <a:rPr lang="en-US" sz="4400" dirty="0" smtClean="0">
                <a:solidFill>
                  <a:srgbClr val="E46C0A"/>
                </a:solidFill>
                <a:latin typeface="+mj-lt"/>
                <a:ea typeface="+mj-ea"/>
                <a:cs typeface="+mj-cs"/>
              </a:rPr>
              <a:t>Your turn to create an app </a:t>
            </a:r>
            <a:endPar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spTree>
    <p:extLst>
      <p:ext uri="{BB962C8B-B14F-4D97-AF65-F5344CB8AC3E}">
        <p14:creationId xmlns:p14="http://schemas.microsoft.com/office/powerpoint/2010/main" val="1484186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622023" y="2353736"/>
            <a:ext cx="5178789" cy="4216400"/>
          </a:xfrm>
          <a:prstGeom prst="rect">
            <a:avLst/>
          </a:prstGeom>
        </p:spPr>
        <p:txBody>
          <a:bodyPr vert="horz" lIns="91440" tIns="45720" rIns="91440" bIns="45720" rtlCol="0" anchor="t">
            <a:normAutofit/>
          </a:bodyPr>
          <a:lstStyle/>
          <a:p>
            <a:pPr lvl="0">
              <a:spcBef>
                <a:spcPct val="0"/>
              </a:spcBef>
            </a:pPr>
            <a:endParaRPr kumimoji="0" lang="en-US" sz="440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sp>
        <p:nvSpPr>
          <p:cNvPr id="2" name="Title 1"/>
          <p:cNvSpPr>
            <a:spLocks noGrp="1"/>
          </p:cNvSpPr>
          <p:nvPr>
            <p:ph type="title" idx="4294967295"/>
          </p:nvPr>
        </p:nvSpPr>
        <p:spPr>
          <a:xfrm>
            <a:off x="1600200" y="103188"/>
            <a:ext cx="7543800" cy="487362"/>
          </a:xfrm>
        </p:spPr>
        <p:txBody>
          <a:bodyPr anchor="t">
            <a:normAutofit fontScale="90000"/>
          </a:bodyPr>
          <a:lstStyle/>
          <a:p>
            <a:pPr algn="l"/>
            <a:r>
              <a:rPr lang="en-US" dirty="0" smtClean="0">
                <a:solidFill>
                  <a:schemeClr val="tx1">
                    <a:lumMod val="65000"/>
                    <a:lumOff val="35000"/>
                  </a:schemeClr>
                </a:solidFill>
              </a:rPr>
              <a:t>&gt;1</a:t>
            </a:r>
            <a:br>
              <a:rPr lang="en-US" dirty="0" smtClean="0">
                <a:solidFill>
                  <a:schemeClr val="tx1">
                    <a:lumMod val="65000"/>
                    <a:lumOff val="35000"/>
                  </a:schemeClr>
                </a:solidFill>
              </a:rPr>
            </a:br>
            <a:endParaRPr lang="en-US" dirty="0">
              <a:solidFill>
                <a:schemeClr val="tx1">
                  <a:lumMod val="65000"/>
                  <a:lumOff val="35000"/>
                </a:schemeClr>
              </a:solidFill>
            </a:endParaRPr>
          </a:p>
        </p:txBody>
      </p:sp>
      <p:sp>
        <p:nvSpPr>
          <p:cNvPr id="3" name="Title 1"/>
          <p:cNvSpPr txBox="1">
            <a:spLocks/>
          </p:cNvSpPr>
          <p:nvPr/>
        </p:nvSpPr>
        <p:spPr>
          <a:xfrm>
            <a:off x="1066800" y="1981200"/>
            <a:ext cx="7239000" cy="3505200"/>
          </a:xfrm>
          <a:prstGeom prst="rect">
            <a:avLst/>
          </a:prstGeom>
        </p:spPr>
        <p:txBody>
          <a:bodyPr vert="horz" lIns="91440" tIns="45720" rIns="91440" bIns="45720" rtlCol="0" anchor="t">
            <a:normAutofit fontScale="85000" lnSpcReduction="20000"/>
          </a:bodyPr>
          <a:lstStyle/>
          <a:p>
            <a:pPr lvl="0" defTabSz="457200">
              <a:spcBef>
                <a:spcPct val="0"/>
              </a:spcBef>
              <a:defRPr/>
            </a:pPr>
            <a:r>
              <a:rPr lang="en-US" sz="4400" dirty="0" smtClean="0">
                <a:solidFill>
                  <a:srgbClr val="595959"/>
                </a:solidFill>
                <a:latin typeface="+mj-lt"/>
                <a:ea typeface="+mj-ea"/>
                <a:cs typeface="+mj-cs"/>
              </a:rPr>
              <a:t>&gt;	What problem have you 	identified?</a:t>
            </a:r>
          </a:p>
          <a:p>
            <a:pPr lvl="0" defTabSz="457200">
              <a:spcBef>
                <a:spcPct val="0"/>
              </a:spcBef>
              <a:defRPr/>
            </a:pPr>
            <a:endParaRPr lang="en-US" sz="4400" dirty="0">
              <a:solidFill>
                <a:srgbClr val="595959"/>
              </a:solidFill>
              <a:latin typeface="+mj-lt"/>
              <a:ea typeface="+mj-ea"/>
              <a:cs typeface="+mj-cs"/>
            </a:endParaRPr>
          </a:p>
          <a:p>
            <a:pPr lvl="0" defTabSz="457200">
              <a:spcBef>
                <a:spcPct val="0"/>
              </a:spcBef>
              <a:defRPr/>
            </a:pPr>
            <a:r>
              <a:rPr lang="en-US" sz="4400" dirty="0" smtClean="0">
                <a:solidFill>
                  <a:srgbClr val="595959"/>
                </a:solidFill>
                <a:latin typeface="+mj-lt"/>
                <a:ea typeface="+mj-ea"/>
                <a:cs typeface="+mj-cs"/>
              </a:rPr>
              <a:t>&gt;	What does your app do?</a:t>
            </a:r>
          </a:p>
          <a:p>
            <a:pPr marL="571500" lvl="0" indent="-571500" defTabSz="457200">
              <a:spcBef>
                <a:spcPct val="0"/>
              </a:spcBef>
              <a:buFont typeface="Wingdings" charset="0"/>
              <a:buChar char="Ø"/>
              <a:defRPr/>
            </a:pPr>
            <a:endParaRPr lang="en-US" sz="4400" dirty="0" smtClean="0">
              <a:solidFill>
                <a:srgbClr val="595959"/>
              </a:solidFill>
              <a:latin typeface="+mj-lt"/>
              <a:ea typeface="+mj-ea"/>
              <a:cs typeface="+mj-cs"/>
            </a:endParaRPr>
          </a:p>
          <a:p>
            <a:pPr defTabSz="457200">
              <a:spcBef>
                <a:spcPct val="0"/>
              </a:spcBef>
              <a:defRPr/>
            </a:pPr>
            <a:r>
              <a:rPr lang="en-US" sz="4400" dirty="0" smtClean="0">
                <a:solidFill>
                  <a:srgbClr val="595959"/>
                </a:solidFill>
                <a:latin typeface="+mj-lt"/>
              </a:rPr>
              <a:t>&gt;	How will your app benefit the 	user?</a:t>
            </a:r>
            <a:endParaRPr lang="en-US" sz="4400" dirty="0" smtClean="0">
              <a:solidFill>
                <a:srgbClr val="595959"/>
              </a:solidFill>
              <a:latin typeface="+mj-lt"/>
              <a:ea typeface="+mj-ea"/>
              <a:cs typeface="+mj-cs"/>
            </a:endParaRPr>
          </a:p>
          <a:p>
            <a:pPr marL="742950" marR="0" lvl="0" indent="-742950" defTabSz="457200" rtl="0" eaLnBrk="1" fontAlgn="auto" latinLnBrk="0" hangingPunct="1">
              <a:lnSpc>
                <a:spcPct val="100000"/>
              </a:lnSpc>
              <a:spcBef>
                <a:spcPct val="0"/>
              </a:spcBef>
              <a:spcAft>
                <a:spcPts val="0"/>
              </a:spcAft>
              <a:buClrTx/>
              <a:buSzTx/>
              <a:buFontTx/>
              <a:buAutoNum type="arabicPeriod"/>
              <a:tabLst/>
              <a:defRPr/>
            </a:pPr>
            <a:endParaRPr lang="en-US" sz="4400" dirty="0" smtClean="0">
              <a:solidFill>
                <a:srgbClr val="595959"/>
              </a:solidFill>
              <a:latin typeface="+mj-lt"/>
              <a:ea typeface="+mj-ea"/>
              <a:cs typeface="+mj-cs"/>
            </a:endParaRPr>
          </a:p>
        </p:txBody>
      </p:sp>
      <p:sp>
        <p:nvSpPr>
          <p:cNvPr id="5" name="Title 1"/>
          <p:cNvSpPr txBox="1">
            <a:spLocks/>
          </p:cNvSpPr>
          <p:nvPr/>
        </p:nvSpPr>
        <p:spPr>
          <a:xfrm>
            <a:off x="293933" y="139441"/>
            <a:ext cx="8469067" cy="2721172"/>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b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&gt;</a:t>
            </a:r>
            <a:r>
              <a:rPr lang="en-US" sz="4400" dirty="0" smtClean="0">
                <a:solidFill>
                  <a:srgbClr val="E46C0A"/>
                </a:solidFill>
                <a:latin typeface="+mj-lt"/>
                <a:ea typeface="+mj-ea"/>
                <a:cs typeface="+mj-cs"/>
              </a:rPr>
              <a:t>Task one – Benefit to user</a:t>
            </a:r>
            <a:endPar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spTree>
    <p:extLst>
      <p:ext uri="{BB962C8B-B14F-4D97-AF65-F5344CB8AC3E}">
        <p14:creationId xmlns:p14="http://schemas.microsoft.com/office/powerpoint/2010/main" val="407543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88154" y="2353733"/>
            <a:ext cx="5178789" cy="42164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sp>
        <p:nvSpPr>
          <p:cNvPr id="7" name="Title 1"/>
          <p:cNvSpPr txBox="1">
            <a:spLocks/>
          </p:cNvSpPr>
          <p:nvPr/>
        </p:nvSpPr>
        <p:spPr>
          <a:xfrm>
            <a:off x="3622023" y="2353736"/>
            <a:ext cx="5178789" cy="4216400"/>
          </a:xfrm>
          <a:prstGeom prst="rect">
            <a:avLst/>
          </a:prstGeom>
        </p:spPr>
        <p:txBody>
          <a:bodyPr vert="horz" lIns="91440" tIns="45720" rIns="91440" bIns="45720" rtlCol="0" anchor="t">
            <a:normAutofit/>
          </a:bodyPr>
          <a:lstStyle/>
          <a:p>
            <a:pPr lvl="0">
              <a:spcBef>
                <a:spcPct val="0"/>
              </a:spcBef>
            </a:pPr>
            <a:endParaRPr kumimoji="0" lang="en-US" sz="440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sp>
        <p:nvSpPr>
          <p:cNvPr id="2" name="Title 1"/>
          <p:cNvSpPr>
            <a:spLocks noGrp="1"/>
          </p:cNvSpPr>
          <p:nvPr>
            <p:ph type="title" idx="4294967295"/>
          </p:nvPr>
        </p:nvSpPr>
        <p:spPr>
          <a:xfrm>
            <a:off x="1600200" y="103188"/>
            <a:ext cx="7543800" cy="487362"/>
          </a:xfrm>
        </p:spPr>
        <p:txBody>
          <a:bodyPr anchor="t">
            <a:normAutofit fontScale="90000"/>
          </a:bodyPr>
          <a:lstStyle/>
          <a:p>
            <a:pPr algn="l"/>
            <a:r>
              <a:rPr lang="en-US" dirty="0" smtClean="0">
                <a:solidFill>
                  <a:schemeClr val="tx1">
                    <a:lumMod val="65000"/>
                    <a:lumOff val="35000"/>
                  </a:schemeClr>
                </a:solidFill>
              </a:rPr>
              <a:t>&gt;1</a:t>
            </a:r>
            <a:br>
              <a:rPr lang="en-US" dirty="0" smtClean="0">
                <a:solidFill>
                  <a:schemeClr val="tx1">
                    <a:lumMod val="65000"/>
                    <a:lumOff val="35000"/>
                  </a:schemeClr>
                </a:solidFill>
              </a:rPr>
            </a:br>
            <a:endParaRPr lang="en-US" dirty="0">
              <a:solidFill>
                <a:schemeClr val="tx1">
                  <a:lumMod val="65000"/>
                  <a:lumOff val="35000"/>
                </a:schemeClr>
              </a:solidFill>
            </a:endParaRPr>
          </a:p>
        </p:txBody>
      </p:sp>
      <p:sp>
        <p:nvSpPr>
          <p:cNvPr id="3" name="Title 1"/>
          <p:cNvSpPr txBox="1">
            <a:spLocks/>
          </p:cNvSpPr>
          <p:nvPr/>
        </p:nvSpPr>
        <p:spPr>
          <a:xfrm>
            <a:off x="1066800" y="2362200"/>
            <a:ext cx="7162800" cy="2286000"/>
          </a:xfrm>
          <a:prstGeom prst="rect">
            <a:avLst/>
          </a:prstGeom>
        </p:spPr>
        <p:txBody>
          <a:bodyPr vert="horz" lIns="91440" tIns="45720" rIns="91440" bIns="45720" rtlCol="0" anchor="t">
            <a:normAutofit fontScale="92500"/>
          </a:bodyPr>
          <a:lstStyle/>
          <a:p>
            <a:pPr marL="446088" lvl="0" indent="-446088" defTabSz="457200">
              <a:spcBef>
                <a:spcPct val="0"/>
              </a:spcBef>
              <a:defRPr/>
            </a:pPr>
            <a:r>
              <a:rPr lang="en-US" sz="4400" dirty="0" smtClean="0">
                <a:solidFill>
                  <a:schemeClr val="tx1">
                    <a:lumMod val="65000"/>
                    <a:lumOff val="35000"/>
                  </a:schemeClr>
                </a:solidFill>
              </a:rPr>
              <a:t>&gt;	</a:t>
            </a:r>
            <a:r>
              <a:rPr lang="en-US" sz="4400" dirty="0" smtClean="0">
                <a:solidFill>
                  <a:srgbClr val="595959"/>
                </a:solidFill>
                <a:latin typeface="+mj-lt"/>
                <a:ea typeface="+mj-ea"/>
                <a:cs typeface="+mj-cs"/>
              </a:rPr>
              <a:t>Decide which category your app will fit – timewaster, everyday or occasional</a:t>
            </a:r>
          </a:p>
          <a:p>
            <a:pPr marL="742950" marR="0" lvl="0" indent="-742950" defTabSz="457200" rtl="0" eaLnBrk="1" fontAlgn="auto" latinLnBrk="0" hangingPunct="1">
              <a:lnSpc>
                <a:spcPct val="100000"/>
              </a:lnSpc>
              <a:spcBef>
                <a:spcPct val="0"/>
              </a:spcBef>
              <a:spcAft>
                <a:spcPts val="0"/>
              </a:spcAft>
              <a:buClrTx/>
              <a:buSzTx/>
              <a:buFontTx/>
              <a:buAutoNum type="arabicPeriod"/>
              <a:tabLst/>
              <a:defRPr/>
            </a:pPr>
            <a:endParaRPr lang="en-US" sz="4400" dirty="0" smtClean="0">
              <a:solidFill>
                <a:srgbClr val="595959"/>
              </a:solidFill>
              <a:latin typeface="+mj-lt"/>
              <a:ea typeface="+mj-ea"/>
              <a:cs typeface="+mj-cs"/>
            </a:endParaRPr>
          </a:p>
        </p:txBody>
      </p:sp>
      <p:sp>
        <p:nvSpPr>
          <p:cNvPr id="5" name="Title 1"/>
          <p:cNvSpPr txBox="1">
            <a:spLocks/>
          </p:cNvSpPr>
          <p:nvPr/>
        </p:nvSpPr>
        <p:spPr>
          <a:xfrm>
            <a:off x="293933" y="139441"/>
            <a:ext cx="8469067" cy="1536959"/>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b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&gt;</a:t>
            </a:r>
            <a:r>
              <a:rPr lang="en-US" sz="4400" dirty="0" smtClean="0">
                <a:solidFill>
                  <a:srgbClr val="E46C0A"/>
                </a:solidFill>
                <a:latin typeface="+mj-lt"/>
                <a:ea typeface="+mj-ea"/>
                <a:cs typeface="+mj-cs"/>
              </a:rPr>
              <a:t>Task two – Which category?</a:t>
            </a:r>
            <a:endPar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spTree>
    <p:extLst>
      <p:ext uri="{BB962C8B-B14F-4D97-AF65-F5344CB8AC3E}">
        <p14:creationId xmlns:p14="http://schemas.microsoft.com/office/powerpoint/2010/main" val="328525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88154" y="2353733"/>
            <a:ext cx="5178789" cy="42164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sp>
        <p:nvSpPr>
          <p:cNvPr id="7" name="Title 1"/>
          <p:cNvSpPr txBox="1">
            <a:spLocks/>
          </p:cNvSpPr>
          <p:nvPr/>
        </p:nvSpPr>
        <p:spPr>
          <a:xfrm>
            <a:off x="3622023" y="2353736"/>
            <a:ext cx="5178789" cy="4216400"/>
          </a:xfrm>
          <a:prstGeom prst="rect">
            <a:avLst/>
          </a:prstGeom>
        </p:spPr>
        <p:txBody>
          <a:bodyPr vert="horz" lIns="91440" tIns="45720" rIns="91440" bIns="45720" rtlCol="0" anchor="t">
            <a:normAutofit/>
          </a:bodyPr>
          <a:lstStyle/>
          <a:p>
            <a:pPr lvl="0">
              <a:spcBef>
                <a:spcPct val="0"/>
              </a:spcBef>
            </a:pPr>
            <a:endParaRPr kumimoji="0" lang="en-US" sz="440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sp>
        <p:nvSpPr>
          <p:cNvPr id="2" name="Title 1"/>
          <p:cNvSpPr>
            <a:spLocks noGrp="1"/>
          </p:cNvSpPr>
          <p:nvPr>
            <p:ph type="title" idx="4294967295"/>
          </p:nvPr>
        </p:nvSpPr>
        <p:spPr>
          <a:xfrm>
            <a:off x="1600200" y="103188"/>
            <a:ext cx="7543800" cy="487362"/>
          </a:xfrm>
        </p:spPr>
        <p:txBody>
          <a:bodyPr anchor="t">
            <a:normAutofit fontScale="90000"/>
          </a:bodyPr>
          <a:lstStyle/>
          <a:p>
            <a:pPr algn="l"/>
            <a:r>
              <a:rPr lang="en-US" dirty="0" smtClean="0">
                <a:solidFill>
                  <a:schemeClr val="tx1">
                    <a:lumMod val="65000"/>
                    <a:lumOff val="35000"/>
                  </a:schemeClr>
                </a:solidFill>
              </a:rPr>
              <a:t>&gt;1</a:t>
            </a:r>
            <a:br>
              <a:rPr lang="en-US" dirty="0" smtClean="0">
                <a:solidFill>
                  <a:schemeClr val="tx1">
                    <a:lumMod val="65000"/>
                    <a:lumOff val="35000"/>
                  </a:schemeClr>
                </a:solidFill>
              </a:rPr>
            </a:br>
            <a:endParaRPr lang="en-US" dirty="0">
              <a:solidFill>
                <a:schemeClr val="tx1">
                  <a:lumMod val="65000"/>
                  <a:lumOff val="35000"/>
                </a:schemeClr>
              </a:solidFill>
            </a:endParaRPr>
          </a:p>
        </p:txBody>
      </p:sp>
      <p:sp>
        <p:nvSpPr>
          <p:cNvPr id="3" name="Title 1"/>
          <p:cNvSpPr txBox="1">
            <a:spLocks/>
          </p:cNvSpPr>
          <p:nvPr/>
        </p:nvSpPr>
        <p:spPr>
          <a:xfrm>
            <a:off x="1219200" y="1676400"/>
            <a:ext cx="6858000" cy="3886200"/>
          </a:xfrm>
          <a:prstGeom prst="rect">
            <a:avLst/>
          </a:prstGeom>
        </p:spPr>
        <p:txBody>
          <a:bodyPr vert="horz" lIns="91440" tIns="45720" rIns="91440" bIns="45720" rtlCol="0" anchor="t">
            <a:normAutofit fontScale="85000" lnSpcReduction="10000"/>
          </a:bodyPr>
          <a:lstStyle/>
          <a:p>
            <a:pPr marL="0" marR="0" lvl="0" indent="0" defTabSz="457200" rtl="0" eaLnBrk="1" fontAlgn="auto" latinLnBrk="0" hangingPunct="1">
              <a:lnSpc>
                <a:spcPct val="100000"/>
              </a:lnSpc>
              <a:spcBef>
                <a:spcPct val="0"/>
              </a:spcBef>
              <a:spcAft>
                <a:spcPts val="0"/>
              </a:spcAft>
              <a:buClrTx/>
              <a:buSzTx/>
              <a:buFontTx/>
              <a:buNone/>
              <a:tabLst/>
              <a:defRPr/>
            </a:pPr>
            <a:endParaRPr lang="en-US" sz="4400" noProof="0" dirty="0" smtClean="0">
              <a:solidFill>
                <a:srgbClr val="595959"/>
              </a:solidFill>
              <a:latin typeface="+mj-lt"/>
              <a:ea typeface="+mj-ea"/>
              <a:cs typeface="+mj-cs"/>
            </a:endParaRPr>
          </a:p>
          <a:p>
            <a:pPr marL="446088" lvl="0" indent="-446088" defTabSz="457200">
              <a:spcBef>
                <a:spcPct val="0"/>
              </a:spcBef>
              <a:defRPr/>
            </a:pPr>
            <a:r>
              <a:rPr lang="en-US" sz="4400" dirty="0" smtClean="0">
                <a:solidFill>
                  <a:schemeClr val="tx1">
                    <a:lumMod val="65000"/>
                    <a:lumOff val="35000"/>
                  </a:schemeClr>
                </a:solidFill>
                <a:latin typeface="+mj-lt"/>
              </a:rPr>
              <a:t>&gt;	</a:t>
            </a:r>
            <a:r>
              <a:rPr lang="en-US" sz="4400" dirty="0" smtClean="0">
                <a:solidFill>
                  <a:srgbClr val="595959"/>
                </a:solidFill>
                <a:latin typeface="+mj-lt"/>
                <a:ea typeface="+mj-ea"/>
                <a:cs typeface="+mj-cs"/>
              </a:rPr>
              <a:t>What’s it going to be called?</a:t>
            </a:r>
          </a:p>
          <a:p>
            <a:pPr marL="446088" lvl="0" indent="-446088" defTabSz="457200">
              <a:spcBef>
                <a:spcPct val="0"/>
              </a:spcBef>
              <a:defRPr/>
            </a:pPr>
            <a:endParaRPr lang="en-US" sz="4400" dirty="0" smtClean="0">
              <a:solidFill>
                <a:srgbClr val="595959"/>
              </a:solidFill>
              <a:latin typeface="+mj-lt"/>
              <a:ea typeface="+mj-ea"/>
              <a:cs typeface="+mj-cs"/>
            </a:endParaRPr>
          </a:p>
          <a:p>
            <a:pPr marL="446088" lvl="0" indent="-446088" defTabSz="457200">
              <a:spcBef>
                <a:spcPct val="0"/>
              </a:spcBef>
              <a:defRPr/>
            </a:pPr>
            <a:r>
              <a:rPr lang="en-US" sz="4400" dirty="0" smtClean="0">
                <a:solidFill>
                  <a:srgbClr val="595959"/>
                </a:solidFill>
                <a:latin typeface="+mj-lt"/>
                <a:ea typeface="+mj-ea"/>
                <a:cs typeface="+mj-cs"/>
              </a:rPr>
              <a:t>&gt;	Come up with a catchy name that will fully represent what your app is about</a:t>
            </a:r>
          </a:p>
          <a:p>
            <a:pPr marL="742950" marR="0" lvl="0" indent="-742950" defTabSz="457200" rtl="0" eaLnBrk="1" fontAlgn="auto" latinLnBrk="0" hangingPunct="1">
              <a:lnSpc>
                <a:spcPct val="100000"/>
              </a:lnSpc>
              <a:spcBef>
                <a:spcPct val="0"/>
              </a:spcBef>
              <a:spcAft>
                <a:spcPts val="0"/>
              </a:spcAft>
              <a:buClrTx/>
              <a:buSzTx/>
              <a:buFontTx/>
              <a:buAutoNum type="arabicPeriod"/>
              <a:tabLst/>
              <a:defRPr/>
            </a:pPr>
            <a:endParaRPr lang="en-US" sz="4400" dirty="0" smtClean="0">
              <a:solidFill>
                <a:srgbClr val="595959"/>
              </a:solidFill>
              <a:latin typeface="+mj-lt"/>
              <a:ea typeface="+mj-ea"/>
              <a:cs typeface="+mj-cs"/>
            </a:endParaRPr>
          </a:p>
        </p:txBody>
      </p:sp>
      <p:sp>
        <p:nvSpPr>
          <p:cNvPr id="5" name="Title 1"/>
          <p:cNvSpPr txBox="1">
            <a:spLocks/>
          </p:cNvSpPr>
          <p:nvPr/>
        </p:nvSpPr>
        <p:spPr>
          <a:xfrm>
            <a:off x="293933" y="139441"/>
            <a:ext cx="8469067" cy="1460759"/>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b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&gt;</a:t>
            </a:r>
            <a:r>
              <a:rPr lang="en-US" sz="4400" dirty="0" smtClean="0">
                <a:solidFill>
                  <a:srgbClr val="E46C0A"/>
                </a:solidFill>
                <a:latin typeface="+mj-lt"/>
                <a:ea typeface="+mj-ea"/>
                <a:cs typeface="+mj-cs"/>
              </a:rPr>
              <a:t>Task three – Name your app</a:t>
            </a:r>
            <a:endPar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spTree>
    <p:extLst>
      <p:ext uri="{BB962C8B-B14F-4D97-AF65-F5344CB8AC3E}">
        <p14:creationId xmlns:p14="http://schemas.microsoft.com/office/powerpoint/2010/main" val="309607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dirty="0" smtClean="0"/>
              <a:t>About TCS</a:t>
            </a:r>
          </a:p>
        </p:txBody>
      </p:sp>
      <p:sp>
        <p:nvSpPr>
          <p:cNvPr id="4099" name="Content Placeholder 2"/>
          <p:cNvSpPr>
            <a:spLocks noGrp="1"/>
          </p:cNvSpPr>
          <p:nvPr>
            <p:ph idx="1"/>
          </p:nvPr>
        </p:nvSpPr>
        <p:spPr>
          <a:xfrm>
            <a:off x="0" y="1243013"/>
            <a:ext cx="8539162" cy="3024187"/>
          </a:xfrm>
        </p:spPr>
        <p:txBody>
          <a:bodyPr/>
          <a:lstStyle/>
          <a:p>
            <a:pPr algn="just">
              <a:buFont typeface="Wingdings" pitchFamily="2" charset="2"/>
              <a:buNone/>
            </a:pPr>
            <a:r>
              <a:rPr lang="en-GB" sz="2800" dirty="0" smtClean="0"/>
              <a:t>	Tata Consultancy Services is an </a:t>
            </a:r>
            <a:r>
              <a:rPr lang="en-GB" sz="2800" b="1" dirty="0" smtClean="0"/>
              <a:t>IT services</a:t>
            </a:r>
            <a:r>
              <a:rPr lang="en-GB" sz="2800" dirty="0" smtClean="0"/>
              <a:t>, </a:t>
            </a:r>
            <a:r>
              <a:rPr lang="en-GB" sz="2800" b="1" dirty="0" smtClean="0"/>
              <a:t>consulting</a:t>
            </a:r>
            <a:r>
              <a:rPr lang="en-GB" sz="2800" dirty="0" smtClean="0"/>
              <a:t> and </a:t>
            </a:r>
            <a:r>
              <a:rPr lang="en-GB" sz="2800" b="1" dirty="0" smtClean="0"/>
              <a:t>business solutions</a:t>
            </a:r>
            <a:r>
              <a:rPr lang="en-GB" sz="2800" dirty="0" smtClean="0"/>
              <a:t> organisation</a:t>
            </a:r>
          </a:p>
          <a:p>
            <a:pPr algn="just">
              <a:buFont typeface="Wingdings" pitchFamily="2" charset="2"/>
              <a:buNone/>
            </a:pPr>
            <a:r>
              <a:rPr lang="en-GB" sz="2800" dirty="0" smtClean="0"/>
              <a:t>	We have over </a:t>
            </a:r>
            <a:r>
              <a:rPr lang="en-GB" sz="3200" b="1" dirty="0" smtClean="0"/>
              <a:t>277,000</a:t>
            </a:r>
            <a:r>
              <a:rPr lang="en-GB" sz="2800" dirty="0" smtClean="0"/>
              <a:t> </a:t>
            </a:r>
            <a:r>
              <a:rPr lang="en-GB" sz="3200" b="1" dirty="0" smtClean="0"/>
              <a:t>employees</a:t>
            </a:r>
            <a:r>
              <a:rPr lang="en-GB" sz="3200" dirty="0" smtClean="0"/>
              <a:t> </a:t>
            </a:r>
          </a:p>
          <a:p>
            <a:pPr algn="just">
              <a:buFont typeface="Wingdings" pitchFamily="2" charset="2"/>
              <a:buNone/>
            </a:pPr>
            <a:r>
              <a:rPr lang="en-GB" sz="3200" dirty="0" smtClean="0"/>
              <a:t>	</a:t>
            </a:r>
            <a:r>
              <a:rPr lang="en-GB" sz="2800" dirty="0" smtClean="0"/>
              <a:t>Operating in </a:t>
            </a:r>
            <a:r>
              <a:rPr lang="en-GB" sz="3200" b="1" dirty="0" smtClean="0"/>
              <a:t>44 countries</a:t>
            </a:r>
            <a:r>
              <a:rPr lang="en-GB" sz="2800" dirty="0" smtClean="0"/>
              <a:t> and we are part of the “Tata group”, India’s largest industrial conglomerate (a combination of two or more corporations).</a:t>
            </a:r>
          </a:p>
        </p:txBody>
      </p:sp>
      <p:pic>
        <p:nvPicPr>
          <p:cNvPr id="4100" name="Picture 4" descr="TCS Company Mark - Stacked - 3 lines RGB.jpg"/>
          <p:cNvPicPr>
            <a:picLocks noChangeAspect="1"/>
          </p:cNvPicPr>
          <p:nvPr/>
        </p:nvPicPr>
        <p:blipFill>
          <a:blip r:embed="rId2" cstate="print"/>
          <a:srcRect/>
          <a:stretch>
            <a:fillRect/>
          </a:stretch>
        </p:blipFill>
        <p:spPr bwMode="auto">
          <a:xfrm>
            <a:off x="2932906" y="4648200"/>
            <a:ext cx="3278188" cy="17097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622023" y="2353736"/>
            <a:ext cx="5178789" cy="4216400"/>
          </a:xfrm>
          <a:prstGeom prst="rect">
            <a:avLst/>
          </a:prstGeom>
        </p:spPr>
        <p:txBody>
          <a:bodyPr vert="horz" lIns="91440" tIns="45720" rIns="91440" bIns="45720" rtlCol="0" anchor="t">
            <a:normAutofit/>
          </a:bodyPr>
          <a:lstStyle/>
          <a:p>
            <a:pPr lvl="0">
              <a:spcBef>
                <a:spcPct val="0"/>
              </a:spcBef>
            </a:pPr>
            <a:endParaRPr kumimoji="0" lang="en-US" sz="440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sp>
        <p:nvSpPr>
          <p:cNvPr id="2" name="Title 1"/>
          <p:cNvSpPr>
            <a:spLocks noGrp="1"/>
          </p:cNvSpPr>
          <p:nvPr>
            <p:ph type="title" idx="4294967295"/>
          </p:nvPr>
        </p:nvSpPr>
        <p:spPr>
          <a:xfrm>
            <a:off x="1600200" y="103188"/>
            <a:ext cx="7543800" cy="487362"/>
          </a:xfrm>
        </p:spPr>
        <p:txBody>
          <a:bodyPr anchor="t">
            <a:normAutofit fontScale="90000"/>
          </a:bodyPr>
          <a:lstStyle/>
          <a:p>
            <a:pPr algn="l"/>
            <a:r>
              <a:rPr lang="en-US" dirty="0" smtClean="0">
                <a:solidFill>
                  <a:schemeClr val="tx1">
                    <a:lumMod val="65000"/>
                    <a:lumOff val="35000"/>
                  </a:schemeClr>
                </a:solidFill>
              </a:rPr>
              <a:t>&gt;1</a:t>
            </a:r>
            <a:br>
              <a:rPr lang="en-US" dirty="0" smtClean="0">
                <a:solidFill>
                  <a:schemeClr val="tx1">
                    <a:lumMod val="65000"/>
                    <a:lumOff val="35000"/>
                  </a:schemeClr>
                </a:solidFill>
              </a:rPr>
            </a:br>
            <a:endParaRPr lang="en-US" dirty="0">
              <a:solidFill>
                <a:schemeClr val="tx1">
                  <a:lumMod val="65000"/>
                  <a:lumOff val="35000"/>
                </a:schemeClr>
              </a:solidFill>
            </a:endParaRPr>
          </a:p>
        </p:txBody>
      </p:sp>
      <p:sp>
        <p:nvSpPr>
          <p:cNvPr id="3" name="Title 1"/>
          <p:cNvSpPr txBox="1">
            <a:spLocks/>
          </p:cNvSpPr>
          <p:nvPr/>
        </p:nvSpPr>
        <p:spPr>
          <a:xfrm>
            <a:off x="1219200" y="2209800"/>
            <a:ext cx="6858000" cy="3200400"/>
          </a:xfrm>
          <a:prstGeom prst="rect">
            <a:avLst/>
          </a:prstGeom>
        </p:spPr>
        <p:txBody>
          <a:bodyPr vert="horz" lIns="91440" tIns="45720" rIns="91440" bIns="45720" rtlCol="0" anchor="t">
            <a:normAutofit fontScale="77500" lnSpcReduction="20000"/>
          </a:bodyPr>
          <a:lstStyle/>
          <a:p>
            <a:pPr lvl="0" defTabSz="457200">
              <a:spcBef>
                <a:spcPct val="0"/>
              </a:spcBef>
              <a:defRPr/>
            </a:pPr>
            <a:r>
              <a:rPr lang="en-US" sz="4400" dirty="0" smtClean="0">
                <a:solidFill>
                  <a:srgbClr val="595959"/>
                </a:solidFill>
                <a:latin typeface="+mj-lt"/>
                <a:ea typeface="+mj-ea"/>
                <a:cs typeface="+mj-cs"/>
              </a:rPr>
              <a:t>&gt;	Think of its logo</a:t>
            </a:r>
          </a:p>
          <a:p>
            <a:pPr marL="571500" lvl="0" indent="-571500" defTabSz="457200">
              <a:spcBef>
                <a:spcPct val="0"/>
              </a:spcBef>
              <a:buFont typeface="Wingdings" charset="0"/>
              <a:buChar char="Ø"/>
              <a:defRPr/>
            </a:pPr>
            <a:endParaRPr lang="en-US" sz="4400" dirty="0" smtClean="0">
              <a:solidFill>
                <a:srgbClr val="595959"/>
              </a:solidFill>
              <a:latin typeface="+mj-lt"/>
              <a:ea typeface="+mj-ea"/>
              <a:cs typeface="+mj-cs"/>
            </a:endParaRPr>
          </a:p>
          <a:p>
            <a:pPr lvl="0" defTabSz="457200">
              <a:spcBef>
                <a:spcPct val="0"/>
              </a:spcBef>
              <a:defRPr/>
            </a:pPr>
            <a:r>
              <a:rPr lang="en-US" sz="4400" dirty="0" smtClean="0">
                <a:solidFill>
                  <a:srgbClr val="595959"/>
                </a:solidFill>
                <a:latin typeface="+mj-lt"/>
                <a:ea typeface="+mj-ea"/>
                <a:cs typeface="+mj-cs"/>
              </a:rPr>
              <a:t>&gt;	What does the home page 	look like?</a:t>
            </a:r>
          </a:p>
          <a:p>
            <a:pPr marL="571500" lvl="0" indent="-571500" defTabSz="457200">
              <a:spcBef>
                <a:spcPct val="0"/>
              </a:spcBef>
              <a:buFont typeface="Wingdings" charset="0"/>
              <a:buChar char="Ø"/>
              <a:defRPr/>
            </a:pPr>
            <a:endParaRPr lang="en-US" sz="4400" dirty="0" smtClean="0">
              <a:solidFill>
                <a:srgbClr val="595959"/>
              </a:solidFill>
              <a:latin typeface="+mj-lt"/>
              <a:ea typeface="+mj-ea"/>
              <a:cs typeface="+mj-cs"/>
            </a:endParaRPr>
          </a:p>
          <a:p>
            <a:pPr lvl="0" defTabSz="457200">
              <a:spcBef>
                <a:spcPct val="0"/>
              </a:spcBef>
              <a:defRPr/>
            </a:pPr>
            <a:r>
              <a:rPr lang="en-US" sz="4400" dirty="0" smtClean="0">
                <a:solidFill>
                  <a:srgbClr val="595959"/>
                </a:solidFill>
                <a:latin typeface="+mj-lt"/>
                <a:ea typeface="+mj-ea"/>
                <a:cs typeface="+mj-cs"/>
              </a:rPr>
              <a:t>&gt;</a:t>
            </a:r>
            <a:r>
              <a:rPr lang="en-US" sz="4400" dirty="0">
                <a:solidFill>
                  <a:srgbClr val="595959"/>
                </a:solidFill>
                <a:latin typeface="+mj-lt"/>
                <a:ea typeface="+mj-ea"/>
                <a:cs typeface="+mj-cs"/>
              </a:rPr>
              <a:t>	</a:t>
            </a:r>
            <a:r>
              <a:rPr lang="en-US" sz="4400" dirty="0" smtClean="0">
                <a:solidFill>
                  <a:srgbClr val="595959"/>
                </a:solidFill>
                <a:latin typeface="+mj-lt"/>
                <a:ea typeface="+mj-ea"/>
                <a:cs typeface="+mj-cs"/>
              </a:rPr>
              <a:t>Annotate icons and tell us 	what</a:t>
            </a:r>
            <a:r>
              <a:rPr lang="en-US" sz="4400" dirty="0">
                <a:solidFill>
                  <a:srgbClr val="595959"/>
                </a:solidFill>
                <a:latin typeface="+mj-lt"/>
                <a:ea typeface="+mj-ea"/>
                <a:cs typeface="+mj-cs"/>
              </a:rPr>
              <a:t> </a:t>
            </a:r>
            <a:r>
              <a:rPr lang="en-US" sz="4400" dirty="0" smtClean="0">
                <a:solidFill>
                  <a:srgbClr val="595959"/>
                </a:solidFill>
                <a:latin typeface="+mj-lt"/>
                <a:ea typeface="+mj-ea"/>
                <a:cs typeface="+mj-cs"/>
              </a:rPr>
              <a:t>each one does</a:t>
            </a:r>
          </a:p>
          <a:p>
            <a:pPr marL="742950" marR="0" lvl="0" indent="-742950" defTabSz="457200" rtl="0" eaLnBrk="1" fontAlgn="auto" latinLnBrk="0" hangingPunct="1">
              <a:lnSpc>
                <a:spcPct val="100000"/>
              </a:lnSpc>
              <a:spcBef>
                <a:spcPct val="0"/>
              </a:spcBef>
              <a:spcAft>
                <a:spcPts val="0"/>
              </a:spcAft>
              <a:buClrTx/>
              <a:buSzTx/>
              <a:buFontTx/>
              <a:buAutoNum type="arabicPeriod"/>
              <a:tabLst/>
              <a:defRPr/>
            </a:pPr>
            <a:endParaRPr lang="en-US" sz="4400" dirty="0" smtClean="0">
              <a:solidFill>
                <a:srgbClr val="595959"/>
              </a:solidFill>
              <a:latin typeface="+mj-lt"/>
              <a:ea typeface="+mj-ea"/>
              <a:cs typeface="+mj-cs"/>
            </a:endParaRPr>
          </a:p>
        </p:txBody>
      </p:sp>
      <p:sp>
        <p:nvSpPr>
          <p:cNvPr id="5" name="Title 1"/>
          <p:cNvSpPr txBox="1">
            <a:spLocks/>
          </p:cNvSpPr>
          <p:nvPr/>
        </p:nvSpPr>
        <p:spPr>
          <a:xfrm>
            <a:off x="293933" y="139441"/>
            <a:ext cx="8469067" cy="1689359"/>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b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&gt;</a:t>
            </a:r>
            <a:r>
              <a:rPr lang="en-US" sz="4400" dirty="0" smtClean="0">
                <a:solidFill>
                  <a:srgbClr val="E46C0A"/>
                </a:solidFill>
                <a:latin typeface="+mj-lt"/>
                <a:ea typeface="+mj-ea"/>
                <a:cs typeface="+mj-cs"/>
              </a:rPr>
              <a:t>Task four – Design your app</a:t>
            </a:r>
            <a:endPar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spTree>
    <p:extLst>
      <p:ext uri="{BB962C8B-B14F-4D97-AF65-F5344CB8AC3E}">
        <p14:creationId xmlns:p14="http://schemas.microsoft.com/office/powerpoint/2010/main" val="419181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latin typeface="+mn-lt"/>
              </a:rPr>
              <a:t>Thank You</a:t>
            </a:r>
            <a:endParaRPr lang="en-US"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596" y="76200"/>
            <a:ext cx="7992888" cy="584775"/>
          </a:xfrm>
          <a:prstGeom prst="rect">
            <a:avLst/>
          </a:prstGeom>
          <a:noFill/>
        </p:spPr>
        <p:txBody>
          <a:bodyPr wrap="square" rtlCol="0">
            <a:spAutoFit/>
          </a:bodyPr>
          <a:lstStyle/>
          <a:p>
            <a:pPr algn="ctr"/>
            <a:r>
              <a:rPr lang="en-GB" sz="3200" dirty="0" smtClean="0">
                <a:solidFill>
                  <a:schemeClr val="bg1"/>
                </a:solidFill>
              </a:rPr>
              <a:t>Online Challenge “TCS </a:t>
            </a:r>
            <a:r>
              <a:rPr lang="en-GB" sz="3200" dirty="0" err="1" smtClean="0">
                <a:solidFill>
                  <a:schemeClr val="bg1"/>
                </a:solidFill>
              </a:rPr>
              <a:t>Appathon</a:t>
            </a:r>
            <a:r>
              <a:rPr lang="en-GB" sz="3200" dirty="0" smtClean="0">
                <a:solidFill>
                  <a:schemeClr val="bg1"/>
                </a:solidFill>
              </a:rPr>
              <a:t>” </a:t>
            </a:r>
            <a:endParaRPr lang="en-GB" sz="2800" dirty="0">
              <a:solidFill>
                <a:schemeClr val="bg1"/>
              </a:solidFill>
            </a:endParaRPr>
          </a:p>
        </p:txBody>
      </p:sp>
      <p:sp>
        <p:nvSpPr>
          <p:cNvPr id="4" name="TextBox 3"/>
          <p:cNvSpPr txBox="1"/>
          <p:nvPr/>
        </p:nvSpPr>
        <p:spPr>
          <a:xfrm>
            <a:off x="2590800" y="1676400"/>
            <a:ext cx="6343664" cy="2000548"/>
          </a:xfrm>
          <a:prstGeom prst="rect">
            <a:avLst/>
          </a:prstGeom>
          <a:noFill/>
        </p:spPr>
        <p:txBody>
          <a:bodyPr wrap="square" rtlCol="0">
            <a:spAutoFit/>
          </a:bodyPr>
          <a:lstStyle/>
          <a:p>
            <a:r>
              <a:rPr lang="en-GB" sz="2800" b="1" dirty="0" smtClean="0">
                <a:solidFill>
                  <a:srgbClr val="0000FF"/>
                </a:solidFill>
              </a:rPr>
              <a:t>“TCS </a:t>
            </a:r>
            <a:r>
              <a:rPr lang="en-GB" sz="2800" b="1" dirty="0" err="1" smtClean="0">
                <a:solidFill>
                  <a:srgbClr val="0000FF"/>
                </a:solidFill>
              </a:rPr>
              <a:t>Appathon</a:t>
            </a:r>
            <a:r>
              <a:rPr lang="en-GB" sz="2800" b="1" dirty="0" smtClean="0">
                <a:solidFill>
                  <a:srgbClr val="0000FF"/>
                </a:solidFill>
              </a:rPr>
              <a:t>” </a:t>
            </a:r>
            <a:r>
              <a:rPr lang="en-GB" sz="2400" b="1" dirty="0" smtClean="0"/>
              <a:t>is a challenge from TCS addressing young students 14-18 years old. </a:t>
            </a:r>
          </a:p>
          <a:p>
            <a:endParaRPr lang="en-GB" sz="2400" b="1" dirty="0" smtClean="0"/>
          </a:p>
          <a:p>
            <a:pPr algn="just"/>
            <a:r>
              <a:rPr lang="en-GB" sz="2400" b="1" dirty="0" smtClean="0"/>
              <a:t>The best idea will be awarded with a spot in our annual MISSION YOU programme in London.</a:t>
            </a:r>
          </a:p>
        </p:txBody>
      </p:sp>
      <p:pic>
        <p:nvPicPr>
          <p:cNvPr id="1027" name="Picture 3"/>
          <p:cNvPicPr>
            <a:picLocks noChangeAspect="1" noChangeArrowheads="1"/>
          </p:cNvPicPr>
          <p:nvPr/>
        </p:nvPicPr>
        <p:blipFill>
          <a:blip r:embed="rId2" cstate="print"/>
          <a:srcRect/>
          <a:stretch>
            <a:fillRect/>
          </a:stretch>
        </p:blipFill>
        <p:spPr bwMode="auto">
          <a:xfrm>
            <a:off x="76184" y="838200"/>
            <a:ext cx="2465497" cy="5143537"/>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6400800" y="838200"/>
            <a:ext cx="2638425" cy="609600"/>
          </a:xfrm>
          <a:prstGeom prst="rect">
            <a:avLst/>
          </a:prstGeom>
          <a:noFill/>
          <a:ln w="9525">
            <a:noFill/>
            <a:miter lim="800000"/>
            <a:headEnd/>
            <a:tailEnd/>
          </a:ln>
          <a:effectLst/>
        </p:spPr>
      </p:pic>
      <p:sp>
        <p:nvSpPr>
          <p:cNvPr id="7" name="TextBox 6"/>
          <p:cNvSpPr txBox="1"/>
          <p:nvPr/>
        </p:nvSpPr>
        <p:spPr>
          <a:xfrm>
            <a:off x="2667000" y="4419600"/>
            <a:ext cx="6248400" cy="954107"/>
          </a:xfrm>
          <a:prstGeom prst="rect">
            <a:avLst/>
          </a:prstGeom>
          <a:solidFill>
            <a:schemeClr val="bg1"/>
          </a:solidFill>
        </p:spPr>
        <p:txBody>
          <a:bodyPr wrap="square" rtlCol="0">
            <a:spAutoFit/>
          </a:bodyPr>
          <a:lstStyle/>
          <a:p>
            <a:pPr algn="ctr"/>
            <a:r>
              <a:rPr lang="en-GB" sz="2800" b="1" dirty="0" smtClean="0">
                <a:hlinkClick r:id="rId4"/>
              </a:rPr>
              <a:t>www.mykindacrowd.com/Challenges/tcs-appathon</a:t>
            </a:r>
            <a:r>
              <a:rPr lang="en-GB" sz="2800" b="1" dirty="0" smtClean="0"/>
              <a:t> </a:t>
            </a:r>
            <a:endParaRPr lang="en-GB" sz="2800" dirty="0"/>
          </a:p>
        </p:txBody>
      </p:sp>
    </p:spTree>
    <p:extLst>
      <p:ext uri="{BB962C8B-B14F-4D97-AF65-F5344CB8AC3E}">
        <p14:creationId xmlns:p14="http://schemas.microsoft.com/office/powerpoint/2010/main" val="521135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dirty="0" smtClean="0">
                <a:latin typeface="Myriad Pro"/>
              </a:rPr>
              <a:t>What is MISSION YOU?</a:t>
            </a:r>
          </a:p>
        </p:txBody>
      </p:sp>
      <p:sp>
        <p:nvSpPr>
          <p:cNvPr id="6147" name="Text Placeholder 2"/>
          <p:cNvSpPr>
            <a:spLocks noGrp="1"/>
          </p:cNvSpPr>
          <p:nvPr>
            <p:ph type="body" sz="quarter" idx="4294967295"/>
          </p:nvPr>
        </p:nvSpPr>
        <p:spPr>
          <a:xfrm>
            <a:off x="357188" y="973137"/>
            <a:ext cx="8358187" cy="1160463"/>
          </a:xfrm>
        </p:spPr>
        <p:txBody>
          <a:bodyPr>
            <a:noAutofit/>
          </a:bodyPr>
          <a:lstStyle/>
          <a:p>
            <a:pPr algn="just">
              <a:buFont typeface="Wingdings" pitchFamily="2" charset="2"/>
              <a:buNone/>
            </a:pPr>
            <a:r>
              <a:rPr lang="en-GB" sz="2400" dirty="0" smtClean="0">
                <a:latin typeface="Myriad Pro"/>
              </a:rPr>
              <a:t>	</a:t>
            </a:r>
            <a:r>
              <a:rPr lang="en-GB" sz="2400" b="1" smtClean="0">
                <a:latin typeface="Myriad Pro"/>
              </a:rPr>
              <a:t>TCS’ </a:t>
            </a:r>
            <a:r>
              <a:rPr lang="en-GB" sz="2400" b="1" dirty="0" smtClean="0">
                <a:latin typeface="Myriad Pro"/>
              </a:rPr>
              <a:t>work experience programme for young students aged 14 to 18 years old in the UK&amp;I</a:t>
            </a:r>
            <a:endParaRPr lang="en-GB" sz="2400" dirty="0" smtClean="0">
              <a:latin typeface="Myriad Pro"/>
            </a:endParaRPr>
          </a:p>
        </p:txBody>
      </p:sp>
      <p:pic>
        <p:nvPicPr>
          <p:cNvPr id="6148" name="Picture 10" descr="C:\Jennifer\Jennifer Stanzl\Maitree\Maitree Strategy\MissionYou\MU_logo.jpg"/>
          <p:cNvPicPr>
            <a:picLocks noChangeAspect="1" noChangeArrowheads="1"/>
          </p:cNvPicPr>
          <p:nvPr/>
        </p:nvPicPr>
        <p:blipFill>
          <a:blip r:embed="rId2" cstate="print"/>
          <a:srcRect/>
          <a:stretch>
            <a:fillRect/>
          </a:stretch>
        </p:blipFill>
        <p:spPr bwMode="auto">
          <a:xfrm>
            <a:off x="785813" y="2786063"/>
            <a:ext cx="1857375" cy="2157412"/>
          </a:xfrm>
          <a:prstGeom prst="rect">
            <a:avLst/>
          </a:prstGeom>
          <a:noFill/>
          <a:ln w="9525">
            <a:noFill/>
            <a:miter lim="800000"/>
            <a:headEnd/>
            <a:tailEnd/>
          </a:ln>
        </p:spPr>
      </p:pic>
      <p:sp>
        <p:nvSpPr>
          <p:cNvPr id="6149" name="TextBox 4"/>
          <p:cNvSpPr txBox="1">
            <a:spLocks noChangeArrowheads="1"/>
          </p:cNvSpPr>
          <p:nvPr/>
        </p:nvSpPr>
        <p:spPr bwMode="auto">
          <a:xfrm>
            <a:off x="3286125" y="2362200"/>
            <a:ext cx="5286375" cy="3539430"/>
          </a:xfrm>
          <a:prstGeom prst="rect">
            <a:avLst/>
          </a:prstGeom>
          <a:noFill/>
          <a:ln w="9525">
            <a:noFill/>
            <a:miter lim="800000"/>
            <a:headEnd/>
            <a:tailEnd/>
          </a:ln>
        </p:spPr>
        <p:txBody>
          <a:bodyPr>
            <a:spAutoFit/>
          </a:bodyPr>
          <a:lstStyle/>
          <a:p>
            <a:r>
              <a:rPr lang="en-GB" sz="2800" dirty="0"/>
              <a:t>5 days every August</a:t>
            </a:r>
          </a:p>
          <a:p>
            <a:endParaRPr lang="en-GB" sz="2800" dirty="0"/>
          </a:p>
          <a:p>
            <a:r>
              <a:rPr lang="en-GB" sz="2800" dirty="0"/>
              <a:t>at our</a:t>
            </a:r>
          </a:p>
          <a:p>
            <a:r>
              <a:rPr lang="en-GB" sz="2800" dirty="0"/>
              <a:t>Head Office in London </a:t>
            </a:r>
          </a:p>
          <a:p>
            <a:endParaRPr lang="en-GB" sz="2800" dirty="0"/>
          </a:p>
          <a:p>
            <a:r>
              <a:rPr lang="en-GB" sz="2800" dirty="0"/>
              <a:t>Taster of what it’s like to work at one of the world’s leading technology </a:t>
            </a:r>
            <a:r>
              <a:rPr lang="en-GB" sz="2800" dirty="0" smtClean="0"/>
              <a:t>firms</a:t>
            </a:r>
            <a:endParaRPr lang="en-GB" sz="28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dirty="0" smtClean="0"/>
              <a:t>MISSION YOU last year</a:t>
            </a:r>
          </a:p>
        </p:txBody>
      </p:sp>
      <p:sp>
        <p:nvSpPr>
          <p:cNvPr id="7171" name="Content Placeholder 2"/>
          <p:cNvSpPr>
            <a:spLocks noGrp="1"/>
          </p:cNvSpPr>
          <p:nvPr>
            <p:ph idx="1"/>
          </p:nvPr>
        </p:nvSpPr>
        <p:spPr>
          <a:xfrm>
            <a:off x="427038" y="1027113"/>
            <a:ext cx="8288337" cy="1544637"/>
          </a:xfrm>
        </p:spPr>
        <p:txBody>
          <a:bodyPr/>
          <a:lstStyle/>
          <a:p>
            <a:pPr algn="just">
              <a:buFont typeface="Wingdings" pitchFamily="2" charset="2"/>
              <a:buNone/>
            </a:pPr>
            <a:r>
              <a:rPr lang="en-GB" sz="2400" dirty="0" smtClean="0"/>
              <a:t>	Last year was a huge success, with more than 30 passionate and eager students participating in a wide range of TCS functions!</a:t>
            </a:r>
            <a:endParaRPr lang="en-GB" dirty="0" smtClean="0"/>
          </a:p>
        </p:txBody>
      </p:sp>
      <p:pic>
        <p:nvPicPr>
          <p:cNvPr id="5" name="Picture 9" descr="DSC06274.JPG"/>
          <p:cNvPicPr>
            <a:picLocks noChangeAspect="1"/>
          </p:cNvPicPr>
          <p:nvPr/>
        </p:nvPicPr>
        <p:blipFill>
          <a:blip r:embed="rId2" cstate="print"/>
          <a:srcRect/>
          <a:stretch>
            <a:fillRect/>
          </a:stretch>
        </p:blipFill>
        <p:spPr bwMode="auto">
          <a:xfrm>
            <a:off x="4267200" y="3200400"/>
            <a:ext cx="4214812" cy="31607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Content Placeholder 8" descr="DSC06311.JPG"/>
          <p:cNvPicPr>
            <a:picLocks noChangeAspect="1"/>
          </p:cNvPicPr>
          <p:nvPr/>
        </p:nvPicPr>
        <p:blipFill>
          <a:blip r:embed="rId3" cstate="print"/>
          <a:srcRect l="31445" t="22067"/>
          <a:stretch>
            <a:fillRect/>
          </a:stretch>
        </p:blipFill>
        <p:spPr>
          <a:xfrm>
            <a:off x="914400" y="2286000"/>
            <a:ext cx="4214813" cy="3594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103188"/>
            <a:ext cx="6721572" cy="406135"/>
          </a:xfrm>
        </p:spPr>
        <p:txBody>
          <a:bodyPr anchor="t">
            <a:normAutofit fontScale="90000"/>
          </a:bodyPr>
          <a:lstStyle/>
          <a:p>
            <a:pPr algn="l"/>
            <a:r>
              <a:rPr lang="en-US" dirty="0" smtClean="0">
                <a:solidFill>
                  <a:schemeClr val="tx1">
                    <a:lumMod val="65000"/>
                    <a:lumOff val="35000"/>
                  </a:schemeClr>
                </a:solidFill>
              </a:rPr>
              <a:t>&gt;1</a:t>
            </a:r>
            <a:br>
              <a:rPr lang="en-US" dirty="0" smtClean="0">
                <a:solidFill>
                  <a:schemeClr val="tx1">
                    <a:lumMod val="65000"/>
                    <a:lumOff val="35000"/>
                  </a:schemeClr>
                </a:solidFill>
              </a:rPr>
            </a:br>
            <a:endParaRPr lang="en-US" dirty="0">
              <a:solidFill>
                <a:schemeClr val="tx1">
                  <a:lumMod val="65000"/>
                  <a:lumOff val="35000"/>
                </a:schemeClr>
              </a:solidFill>
            </a:endParaRPr>
          </a:p>
        </p:txBody>
      </p:sp>
      <p:sp>
        <p:nvSpPr>
          <p:cNvPr id="5" name="Title 1"/>
          <p:cNvSpPr txBox="1">
            <a:spLocks/>
          </p:cNvSpPr>
          <p:nvPr/>
        </p:nvSpPr>
        <p:spPr>
          <a:xfrm>
            <a:off x="293933" y="139441"/>
            <a:ext cx="8469067" cy="1917959"/>
          </a:xfrm>
          <a:prstGeom prst="rect">
            <a:avLst/>
          </a:prstGeom>
        </p:spPr>
        <p:txBody>
          <a:bodyPr vert="horz" lIns="91440" tIns="45720" rIns="91440" bIns="45720" rtlCol="0" anchor="t">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b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&gt;</a:t>
            </a:r>
            <a:r>
              <a:rPr lang="en-US" sz="4400" dirty="0" smtClean="0">
                <a:solidFill>
                  <a:srgbClr val="E46C0A"/>
                </a:solidFill>
                <a:latin typeface="+mj-lt"/>
                <a:ea typeface="+mj-ea"/>
                <a:cs typeface="+mj-cs"/>
              </a:rPr>
              <a:t>What makes a Smart Phone, 		“smart”?</a:t>
            </a:r>
            <a:endPar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grpSp>
        <p:nvGrpSpPr>
          <p:cNvPr id="11" name="Group 10"/>
          <p:cNvGrpSpPr/>
          <p:nvPr/>
        </p:nvGrpSpPr>
        <p:grpSpPr>
          <a:xfrm>
            <a:off x="457200" y="2057400"/>
            <a:ext cx="8534400" cy="4114800"/>
            <a:chOff x="609600" y="2057400"/>
            <a:chExt cx="8534400" cy="4114800"/>
          </a:xfrm>
        </p:grpSpPr>
        <p:sp>
          <p:nvSpPr>
            <p:cNvPr id="8" name="Title 1"/>
            <p:cNvSpPr txBox="1">
              <a:spLocks/>
            </p:cNvSpPr>
            <p:nvPr/>
          </p:nvSpPr>
          <p:spPr>
            <a:xfrm>
              <a:off x="609600" y="2057400"/>
              <a:ext cx="3810000" cy="4114800"/>
            </a:xfrm>
            <a:prstGeom prst="rect">
              <a:avLst/>
            </a:prstGeom>
          </p:spPr>
          <p:txBody>
            <a:bodyPr vert="horz" lIns="91440" tIns="45720" rIns="91440" bIns="45720" rtlCol="0" anchor="t">
              <a:normAutofit lnSpcReduction="10000"/>
            </a:bodyPr>
            <a:lstStyle/>
            <a:p>
              <a:pPr marR="0" lvl="0" defTabSz="457200" rtl="0" eaLnBrk="1" fontAlgn="auto" latinLnBrk="0" hangingPunct="1">
                <a:lnSpc>
                  <a:spcPct val="100000"/>
                </a:lnSpc>
                <a:spcBef>
                  <a:spcPct val="0"/>
                </a:spcBef>
                <a:spcAft>
                  <a:spcPts val="0"/>
                </a:spcAft>
                <a:buClrTx/>
                <a:buSzTx/>
                <a:tabLst/>
                <a:defRPr/>
              </a:pPr>
              <a:r>
                <a:rPr lang="en-US" sz="4000" noProof="0" dirty="0" smtClean="0">
                  <a:solidFill>
                    <a:srgbClr val="595959"/>
                  </a:solidFill>
                  <a:latin typeface="+mj-lt"/>
                  <a:ea typeface="+mj-ea"/>
                  <a:cs typeface="+mj-cs"/>
                </a:rPr>
                <a:t>Some people think it’s simply the powerful hardware and base a smart phone solely on that</a:t>
              </a:r>
            </a:p>
          </p:txBody>
        </p:sp>
        <p:pic>
          <p:nvPicPr>
            <p:cNvPr id="10" name="Picture 9" descr="iphone5_in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132" y="2057400"/>
              <a:ext cx="4605868" cy="38862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900" fill="hold"/>
                                        <p:tgtEl>
                                          <p:spTgt spid="11"/>
                                        </p:tgtEl>
                                        <p:attrNameLst>
                                          <p:attrName>ppt_x</p:attrName>
                                        </p:attrNameLst>
                                      </p:cBhvr>
                                      <p:tavLst>
                                        <p:tav tm="0">
                                          <p:val>
                                            <p:strVal val="0-#ppt_w/2"/>
                                          </p:val>
                                        </p:tav>
                                        <p:tav tm="100000">
                                          <p:val>
                                            <p:strVal val="#ppt_x"/>
                                          </p:val>
                                        </p:tav>
                                      </p:tavLst>
                                    </p:anim>
                                    <p:anim calcmode="lin" valueType="num">
                                      <p:cBhvr additive="base">
                                        <p:cTn id="8" dur="9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103188"/>
            <a:ext cx="6721572" cy="406135"/>
          </a:xfrm>
        </p:spPr>
        <p:txBody>
          <a:bodyPr anchor="t">
            <a:normAutofit fontScale="90000"/>
          </a:bodyPr>
          <a:lstStyle/>
          <a:p>
            <a:pPr algn="l"/>
            <a:r>
              <a:rPr lang="en-US" dirty="0" smtClean="0">
                <a:solidFill>
                  <a:schemeClr val="tx1">
                    <a:lumMod val="65000"/>
                    <a:lumOff val="35000"/>
                  </a:schemeClr>
                </a:solidFill>
              </a:rPr>
              <a:t>&gt;1</a:t>
            </a:r>
            <a:br>
              <a:rPr lang="en-US" dirty="0" smtClean="0">
                <a:solidFill>
                  <a:schemeClr val="tx1">
                    <a:lumMod val="65000"/>
                    <a:lumOff val="35000"/>
                  </a:schemeClr>
                </a:solidFill>
              </a:rPr>
            </a:br>
            <a:endParaRPr lang="en-US" dirty="0">
              <a:solidFill>
                <a:schemeClr val="tx1">
                  <a:lumMod val="65000"/>
                  <a:lumOff val="35000"/>
                </a:schemeClr>
              </a:solidFill>
            </a:endParaRPr>
          </a:p>
        </p:txBody>
      </p:sp>
      <p:sp>
        <p:nvSpPr>
          <p:cNvPr id="5" name="Title 1"/>
          <p:cNvSpPr txBox="1">
            <a:spLocks/>
          </p:cNvSpPr>
          <p:nvPr/>
        </p:nvSpPr>
        <p:spPr>
          <a:xfrm>
            <a:off x="293933" y="139441"/>
            <a:ext cx="8469067" cy="1917959"/>
          </a:xfrm>
          <a:prstGeom prst="rect">
            <a:avLst/>
          </a:prstGeom>
        </p:spPr>
        <p:txBody>
          <a:bodyPr vert="horz" lIns="91440" tIns="45720" rIns="91440" bIns="45720" rtlCol="0" anchor="t">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b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&gt;</a:t>
            </a:r>
            <a:r>
              <a:rPr lang="en-US" sz="4400" dirty="0" smtClean="0">
                <a:solidFill>
                  <a:srgbClr val="E46C0A"/>
                </a:solidFill>
                <a:latin typeface="+mj-lt"/>
                <a:ea typeface="+mj-ea"/>
                <a:cs typeface="+mj-cs"/>
              </a:rPr>
              <a:t>What makes a Smart Phone, 		“smart”?</a:t>
            </a:r>
            <a:endPar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sp>
        <p:nvSpPr>
          <p:cNvPr id="9" name="Title 1"/>
          <p:cNvSpPr txBox="1">
            <a:spLocks/>
          </p:cNvSpPr>
          <p:nvPr/>
        </p:nvSpPr>
        <p:spPr>
          <a:xfrm>
            <a:off x="4572000" y="1828800"/>
            <a:ext cx="4114800" cy="4724400"/>
          </a:xfrm>
          <a:prstGeom prst="rect">
            <a:avLst/>
          </a:prstGeom>
        </p:spPr>
        <p:txBody>
          <a:bodyPr vert="horz" lIns="91440" tIns="45720" rIns="91440" bIns="45720" rtlCol="0" anchor="t">
            <a:normAutofit/>
          </a:bodyPr>
          <a:lstStyle/>
          <a:p>
            <a:pPr marR="0" lvl="0" defTabSz="457200" rtl="0" eaLnBrk="1" fontAlgn="auto" latinLnBrk="0" hangingPunct="1">
              <a:lnSpc>
                <a:spcPct val="100000"/>
              </a:lnSpc>
              <a:spcBef>
                <a:spcPct val="0"/>
              </a:spcBef>
              <a:spcAft>
                <a:spcPts val="0"/>
              </a:spcAft>
              <a:buClrTx/>
              <a:buSzTx/>
              <a:tabLst/>
              <a:defRPr/>
            </a:pPr>
            <a:r>
              <a:rPr lang="en-US" sz="3200" noProof="0" dirty="0" smtClean="0">
                <a:solidFill>
                  <a:srgbClr val="595959"/>
                </a:solidFill>
                <a:latin typeface="+mj-lt"/>
                <a:ea typeface="+mj-ea"/>
                <a:cs typeface="KufiStandardGK"/>
              </a:rPr>
              <a:t>“However, that’s only part of what makes a smartphone “smart”. The other half of the equation comprises of the applications that run the device”</a:t>
            </a:r>
          </a:p>
        </p:txBody>
      </p:sp>
      <p:pic>
        <p:nvPicPr>
          <p:cNvPr id="3" name="Picture 2" descr="apple phone ico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819400"/>
            <a:ext cx="1486346" cy="1492981"/>
          </a:xfrm>
          <a:prstGeom prst="rect">
            <a:avLst/>
          </a:prstGeom>
        </p:spPr>
      </p:pic>
      <p:pic>
        <p:nvPicPr>
          <p:cNvPr id="14" name="Picture 13" descr="compa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057400"/>
            <a:ext cx="1574677" cy="1526332"/>
          </a:xfrm>
          <a:prstGeom prst="rect">
            <a:avLst/>
          </a:prstGeom>
        </p:spPr>
      </p:pic>
      <p:pic>
        <p:nvPicPr>
          <p:cNvPr id="20" name="Picture 19" descr="shazam 3.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2057400"/>
            <a:ext cx="1447800" cy="1447800"/>
          </a:xfrm>
          <a:prstGeom prst="rect">
            <a:avLst/>
          </a:prstGeom>
        </p:spPr>
      </p:pic>
      <p:pic>
        <p:nvPicPr>
          <p:cNvPr id="16" name="Picture 15" descr="gmail.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3429000"/>
            <a:ext cx="1518346" cy="1518346"/>
          </a:xfrm>
          <a:prstGeom prst="rect">
            <a:avLst/>
          </a:prstGeom>
        </p:spPr>
      </p:pic>
      <p:pic>
        <p:nvPicPr>
          <p:cNvPr id="23" name="Picture 22" descr="ipone.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00" y="4495800"/>
            <a:ext cx="1473200" cy="1479777"/>
          </a:xfrm>
          <a:prstGeom prst="rect">
            <a:avLst/>
          </a:prstGeom>
        </p:spPr>
      </p:pic>
      <p:pic>
        <p:nvPicPr>
          <p:cNvPr id="21" name="Picture 20" descr="chrome.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0" y="1981200"/>
            <a:ext cx="1638300" cy="1638300"/>
          </a:xfrm>
          <a:prstGeom prst="rect">
            <a:avLst/>
          </a:prstGeom>
        </p:spPr>
      </p:pic>
      <p:pic>
        <p:nvPicPr>
          <p:cNvPr id="24" name="Picture 23" descr="gallery.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95600" y="4648200"/>
            <a:ext cx="1676400" cy="1676400"/>
          </a:xfrm>
          <a:prstGeom prst="rect">
            <a:avLst/>
          </a:prstGeom>
        </p:spPr>
      </p:pic>
      <p:pic>
        <p:nvPicPr>
          <p:cNvPr id="15" name="Picture 14" descr="gmaps icon.jpe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19400" y="3733800"/>
            <a:ext cx="1331463" cy="1331463"/>
          </a:xfrm>
          <a:prstGeom prst="rect">
            <a:avLst/>
          </a:prstGeom>
        </p:spPr>
      </p:pic>
      <p:pic>
        <p:nvPicPr>
          <p:cNvPr id="7" name="Picture 6" descr="message.jpe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00200" y="4495800"/>
            <a:ext cx="1642442" cy="1642442"/>
          </a:xfrm>
          <a:prstGeom prst="rect">
            <a:avLst/>
          </a:prstGeom>
        </p:spPr>
      </p:pic>
      <p:pic>
        <p:nvPicPr>
          <p:cNvPr id="18" name="Picture 17" descr="snapchat logo.jpe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2400" y="2971800"/>
            <a:ext cx="1447800" cy="1447800"/>
          </a:xfrm>
          <a:prstGeom prst="rect">
            <a:avLst/>
          </a:prstGeom>
        </p:spPr>
      </p:pic>
      <p:pic>
        <p:nvPicPr>
          <p:cNvPr id="17" name="Picture 16" descr="skype icon.jpe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6800" y="4876800"/>
            <a:ext cx="3124200" cy="1377236"/>
          </a:xfrm>
          <a:prstGeom prst="rect">
            <a:avLst/>
          </a:prstGeom>
        </p:spPr>
      </p:pic>
      <p:pic>
        <p:nvPicPr>
          <p:cNvPr id="4" name="Picture 3" descr="apple calculator app .jpe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76400" y="2895600"/>
            <a:ext cx="1409700" cy="1409700"/>
          </a:xfrm>
          <a:prstGeom prst="rect">
            <a:avLst/>
          </a:prstGeom>
        </p:spPr>
      </p:pic>
      <p:pic>
        <p:nvPicPr>
          <p:cNvPr id="6" name="Picture 5" descr="apple notepad app.jpe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52600" y="3810000"/>
            <a:ext cx="1447800" cy="1447800"/>
          </a:xfrm>
          <a:prstGeom prst="rect">
            <a:avLst/>
          </a:prstGeom>
        </p:spPr>
      </p:pic>
      <p:pic>
        <p:nvPicPr>
          <p:cNvPr id="12" name="Picture 11" descr="tfl icon.jpe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52600" y="1981200"/>
            <a:ext cx="1790700" cy="1752600"/>
          </a:xfrm>
          <a:prstGeom prst="rect">
            <a:avLst/>
          </a:prstGeom>
        </p:spPr>
      </p:pic>
      <p:pic>
        <p:nvPicPr>
          <p:cNvPr id="22" name="Picture 21" descr="calendar.jpe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819400" y="3124200"/>
            <a:ext cx="1560257" cy="1560257"/>
          </a:xfrm>
          <a:prstGeom prst="rect">
            <a:avLst/>
          </a:prstGeom>
        </p:spPr>
      </p:pic>
    </p:spTree>
    <p:extLst>
      <p:ext uri="{BB962C8B-B14F-4D97-AF65-F5344CB8AC3E}">
        <p14:creationId xmlns:p14="http://schemas.microsoft.com/office/powerpoint/2010/main" val="407470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6"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6"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80">
                                          <p:stCondLst>
                                            <p:cond delay="0"/>
                                          </p:stCondLst>
                                        </p:cTn>
                                        <p:tgtEl>
                                          <p:spTgt spid="23"/>
                                        </p:tgtEl>
                                      </p:cBhvr>
                                    </p:animEffect>
                                    <p:anim calcmode="lin" valueType="num">
                                      <p:cBhvr>
                                        <p:cTn id="29"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4" dur="26">
                                          <p:stCondLst>
                                            <p:cond delay="650"/>
                                          </p:stCondLst>
                                        </p:cTn>
                                        <p:tgtEl>
                                          <p:spTgt spid="23"/>
                                        </p:tgtEl>
                                      </p:cBhvr>
                                      <p:to x="100000" y="60000"/>
                                    </p:animScale>
                                    <p:animScale>
                                      <p:cBhvr>
                                        <p:cTn id="35" dur="166" decel="50000">
                                          <p:stCondLst>
                                            <p:cond delay="676"/>
                                          </p:stCondLst>
                                        </p:cTn>
                                        <p:tgtEl>
                                          <p:spTgt spid="23"/>
                                        </p:tgtEl>
                                      </p:cBhvr>
                                      <p:to x="100000" y="100000"/>
                                    </p:animScale>
                                    <p:animScale>
                                      <p:cBhvr>
                                        <p:cTn id="36" dur="26">
                                          <p:stCondLst>
                                            <p:cond delay="1312"/>
                                          </p:stCondLst>
                                        </p:cTn>
                                        <p:tgtEl>
                                          <p:spTgt spid="23"/>
                                        </p:tgtEl>
                                      </p:cBhvr>
                                      <p:to x="100000" y="80000"/>
                                    </p:animScale>
                                    <p:animScale>
                                      <p:cBhvr>
                                        <p:cTn id="37" dur="166" decel="50000">
                                          <p:stCondLst>
                                            <p:cond delay="1338"/>
                                          </p:stCondLst>
                                        </p:cTn>
                                        <p:tgtEl>
                                          <p:spTgt spid="23"/>
                                        </p:tgtEl>
                                      </p:cBhvr>
                                      <p:to x="100000" y="100000"/>
                                    </p:animScale>
                                    <p:animScale>
                                      <p:cBhvr>
                                        <p:cTn id="38" dur="26">
                                          <p:stCondLst>
                                            <p:cond delay="1642"/>
                                          </p:stCondLst>
                                        </p:cTn>
                                        <p:tgtEl>
                                          <p:spTgt spid="23"/>
                                        </p:tgtEl>
                                      </p:cBhvr>
                                      <p:to x="100000" y="90000"/>
                                    </p:animScale>
                                    <p:animScale>
                                      <p:cBhvr>
                                        <p:cTn id="39" dur="166" decel="50000">
                                          <p:stCondLst>
                                            <p:cond delay="1668"/>
                                          </p:stCondLst>
                                        </p:cTn>
                                        <p:tgtEl>
                                          <p:spTgt spid="23"/>
                                        </p:tgtEl>
                                      </p:cBhvr>
                                      <p:to x="100000" y="100000"/>
                                    </p:animScale>
                                    <p:animScale>
                                      <p:cBhvr>
                                        <p:cTn id="40" dur="26">
                                          <p:stCondLst>
                                            <p:cond delay="1808"/>
                                          </p:stCondLst>
                                        </p:cTn>
                                        <p:tgtEl>
                                          <p:spTgt spid="23"/>
                                        </p:tgtEl>
                                      </p:cBhvr>
                                      <p:to x="100000" y="95000"/>
                                    </p:animScale>
                                    <p:animScale>
                                      <p:cBhvr>
                                        <p:cTn id="41" dur="166" decel="50000">
                                          <p:stCondLst>
                                            <p:cond delay="1834"/>
                                          </p:stCondLst>
                                        </p:cTn>
                                        <p:tgtEl>
                                          <p:spTgt spid="23"/>
                                        </p:tgtEl>
                                      </p:cBhvr>
                                      <p:to x="100000" y="100000"/>
                                    </p:animScale>
                                  </p:childTnLst>
                                </p:cTn>
                              </p:par>
                            </p:childTnLst>
                          </p:cTn>
                        </p:par>
                        <p:par>
                          <p:cTn id="42" fill="hold">
                            <p:stCondLst>
                              <p:cond delay="4500"/>
                            </p:stCondLst>
                            <p:childTnLst>
                              <p:par>
                                <p:cTn id="43" presetID="2" presetClass="entr" presetSubtype="1"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0-#ppt_h/2"/>
                                          </p:val>
                                        </p:tav>
                                        <p:tav tm="100000">
                                          <p:val>
                                            <p:strVal val="#ppt_y"/>
                                          </p:val>
                                        </p:tav>
                                      </p:tavLst>
                                    </p:anim>
                                  </p:childTnLst>
                                </p:cTn>
                              </p:par>
                              <p:par>
                                <p:cTn id="47" presetID="43"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
                                        <p:tgtEl>
                                          <p:spTgt spid="15"/>
                                        </p:tgtEl>
                                      </p:cBhvr>
                                    </p:animEffect>
                                    <p:anim calcmode="lin" valueType="num">
                                      <p:cBhvr>
                                        <p:cTn id="50" dur="400" fill="hold"/>
                                        <p:tgtEl>
                                          <p:spTgt spid="15"/>
                                        </p:tgtEl>
                                        <p:attrNameLst>
                                          <p:attrName>ppt_x</p:attrName>
                                        </p:attrNameLst>
                                      </p:cBhvr>
                                      <p:tavLst>
                                        <p:tav tm="0">
                                          <p:val>
                                            <p:strVal val="#ppt_x"/>
                                          </p:val>
                                        </p:tav>
                                        <p:tav tm="100000">
                                          <p:val>
                                            <p:strVal val="#ppt_x"/>
                                          </p:val>
                                        </p:tav>
                                      </p:tavLst>
                                    </p:anim>
                                    <p:anim calcmode="lin" valueType="num">
                                      <p:cBhvr>
                                        <p:cTn id="51" dur="400" fill="hold"/>
                                        <p:tgtEl>
                                          <p:spTgt spid="15"/>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4" presetID="35" presetClass="entr" presetSubtype="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2000"/>
                                        <p:tgtEl>
                                          <p:spTgt spid="7"/>
                                        </p:tgtEl>
                                      </p:cBhvr>
                                    </p:animEffect>
                                    <p:anim calcmode="lin" valueType="num">
                                      <p:cBhvr>
                                        <p:cTn id="57" dur="2000" fill="hold"/>
                                        <p:tgtEl>
                                          <p:spTgt spid="7"/>
                                        </p:tgtEl>
                                        <p:attrNameLst>
                                          <p:attrName>style.rotation</p:attrName>
                                        </p:attrNameLst>
                                      </p:cBhvr>
                                      <p:tavLst>
                                        <p:tav tm="0">
                                          <p:val>
                                            <p:fltVal val="720"/>
                                          </p:val>
                                        </p:tav>
                                        <p:tav tm="100000">
                                          <p:val>
                                            <p:fltVal val="0"/>
                                          </p:val>
                                        </p:tav>
                                      </p:tavLst>
                                    </p:anim>
                                    <p:anim calcmode="lin" valueType="num">
                                      <p:cBhvr>
                                        <p:cTn id="58" dur="2000" fill="hold"/>
                                        <p:tgtEl>
                                          <p:spTgt spid="7"/>
                                        </p:tgtEl>
                                        <p:attrNameLst>
                                          <p:attrName>ppt_h</p:attrName>
                                        </p:attrNameLst>
                                      </p:cBhvr>
                                      <p:tavLst>
                                        <p:tav tm="0">
                                          <p:val>
                                            <p:fltVal val="0"/>
                                          </p:val>
                                        </p:tav>
                                        <p:tav tm="100000">
                                          <p:val>
                                            <p:strVal val="#ppt_h"/>
                                          </p:val>
                                        </p:tav>
                                      </p:tavLst>
                                    </p:anim>
                                    <p:anim calcmode="lin" valueType="num">
                                      <p:cBhvr>
                                        <p:cTn id="59" dur="2000" fill="hold"/>
                                        <p:tgtEl>
                                          <p:spTgt spid="7"/>
                                        </p:tgtEl>
                                        <p:attrNameLst>
                                          <p:attrName>ppt_w</p:attrName>
                                        </p:attrNameLst>
                                      </p:cBhvr>
                                      <p:tavLst>
                                        <p:tav tm="0">
                                          <p:val>
                                            <p:fltVal val="0"/>
                                          </p:val>
                                        </p:tav>
                                        <p:tav tm="100000">
                                          <p:val>
                                            <p:strVal val="#ppt_w"/>
                                          </p:val>
                                        </p:tav>
                                      </p:tavLst>
                                    </p:anim>
                                  </p:childTnLst>
                                </p:cTn>
                              </p:par>
                              <p:par>
                                <p:cTn id="60" presetID="2" presetClass="entr" presetSubtype="1"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1300" fill="hold"/>
                                        <p:tgtEl>
                                          <p:spTgt spid="4"/>
                                        </p:tgtEl>
                                        <p:attrNameLst>
                                          <p:attrName>ppt_x</p:attrName>
                                        </p:attrNameLst>
                                      </p:cBhvr>
                                      <p:tavLst>
                                        <p:tav tm="0">
                                          <p:val>
                                            <p:strVal val="#ppt_x"/>
                                          </p:val>
                                        </p:tav>
                                        <p:tav tm="100000">
                                          <p:val>
                                            <p:strVal val="#ppt_x"/>
                                          </p:val>
                                        </p:tav>
                                      </p:tavLst>
                                    </p:anim>
                                    <p:anim calcmode="lin" valueType="num">
                                      <p:cBhvr additive="base">
                                        <p:cTn id="63" dur="1300" fill="hold"/>
                                        <p:tgtEl>
                                          <p:spTgt spid="4"/>
                                        </p:tgtEl>
                                        <p:attrNameLst>
                                          <p:attrName>ppt_y</p:attrName>
                                        </p:attrNameLst>
                                      </p:cBhvr>
                                      <p:tavLst>
                                        <p:tav tm="0">
                                          <p:val>
                                            <p:strVal val="0-#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1800" fill="hold"/>
                                        <p:tgtEl>
                                          <p:spTgt spid="18"/>
                                        </p:tgtEl>
                                        <p:attrNameLst>
                                          <p:attrName>ppt_x</p:attrName>
                                        </p:attrNameLst>
                                      </p:cBhvr>
                                      <p:tavLst>
                                        <p:tav tm="0">
                                          <p:val>
                                            <p:strVal val="#ppt_x"/>
                                          </p:val>
                                        </p:tav>
                                        <p:tav tm="100000">
                                          <p:val>
                                            <p:strVal val="#ppt_x"/>
                                          </p:val>
                                        </p:tav>
                                      </p:tavLst>
                                    </p:anim>
                                    <p:anim calcmode="lin" valueType="num">
                                      <p:cBhvr additive="base">
                                        <p:cTn id="67" dur="1800" fill="hold"/>
                                        <p:tgtEl>
                                          <p:spTgt spid="18"/>
                                        </p:tgtEl>
                                        <p:attrNameLst>
                                          <p:attrName>ppt_y</p:attrName>
                                        </p:attrNameLst>
                                      </p:cBhvr>
                                      <p:tavLst>
                                        <p:tav tm="0">
                                          <p:val>
                                            <p:strVal val="1+#ppt_h/2"/>
                                          </p:val>
                                        </p:tav>
                                        <p:tav tm="100000">
                                          <p:val>
                                            <p:strVal val="#ppt_y"/>
                                          </p:val>
                                        </p:tav>
                                      </p:tavLst>
                                    </p:anim>
                                  </p:childTnLst>
                                </p:cTn>
                              </p:par>
                              <p:par>
                                <p:cTn id="68" presetID="49" presetClass="entr" presetSubtype="0" decel="100000" fill="hold"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800" fill="hold"/>
                                        <p:tgtEl>
                                          <p:spTgt spid="17"/>
                                        </p:tgtEl>
                                        <p:attrNameLst>
                                          <p:attrName>ppt_w</p:attrName>
                                        </p:attrNameLst>
                                      </p:cBhvr>
                                      <p:tavLst>
                                        <p:tav tm="0">
                                          <p:val>
                                            <p:fltVal val="0"/>
                                          </p:val>
                                        </p:tav>
                                        <p:tav tm="100000">
                                          <p:val>
                                            <p:strVal val="#ppt_w"/>
                                          </p:val>
                                        </p:tav>
                                      </p:tavLst>
                                    </p:anim>
                                    <p:anim calcmode="lin" valueType="num">
                                      <p:cBhvr>
                                        <p:cTn id="71" dur="800" fill="hold"/>
                                        <p:tgtEl>
                                          <p:spTgt spid="17"/>
                                        </p:tgtEl>
                                        <p:attrNameLst>
                                          <p:attrName>ppt_h</p:attrName>
                                        </p:attrNameLst>
                                      </p:cBhvr>
                                      <p:tavLst>
                                        <p:tav tm="0">
                                          <p:val>
                                            <p:fltVal val="0"/>
                                          </p:val>
                                        </p:tav>
                                        <p:tav tm="100000">
                                          <p:val>
                                            <p:strVal val="#ppt_h"/>
                                          </p:val>
                                        </p:tav>
                                      </p:tavLst>
                                    </p:anim>
                                    <p:anim calcmode="lin" valueType="num">
                                      <p:cBhvr>
                                        <p:cTn id="72" dur="800" fill="hold"/>
                                        <p:tgtEl>
                                          <p:spTgt spid="17"/>
                                        </p:tgtEl>
                                        <p:attrNameLst>
                                          <p:attrName>style.rotation</p:attrName>
                                        </p:attrNameLst>
                                      </p:cBhvr>
                                      <p:tavLst>
                                        <p:tav tm="0">
                                          <p:val>
                                            <p:fltVal val="360"/>
                                          </p:val>
                                        </p:tav>
                                        <p:tav tm="100000">
                                          <p:val>
                                            <p:fltVal val="0"/>
                                          </p:val>
                                        </p:tav>
                                      </p:tavLst>
                                    </p:anim>
                                    <p:animEffect transition="in" filter="fade">
                                      <p:cBhvr>
                                        <p:cTn id="73" dur="800"/>
                                        <p:tgtEl>
                                          <p:spTgt spid="17"/>
                                        </p:tgtEl>
                                      </p:cBhvr>
                                    </p:animEffect>
                                  </p:childTnLst>
                                </p:cTn>
                              </p:par>
                              <p:par>
                                <p:cTn id="74" presetID="25" presetClass="entr" presetSubtype="0"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p:cTn id="7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79" dur="1000" fill="hold"/>
                                        <p:tgtEl>
                                          <p:spTgt spid="6"/>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6"/>
                                        </p:tgtEl>
                                      </p:cBhvr>
                                    </p:animEffect>
                                  </p:childTnLst>
                                </p:cTn>
                              </p:par>
                            </p:childTnLst>
                          </p:cTn>
                        </p:par>
                        <p:par>
                          <p:cTn id="84" fill="hold">
                            <p:stCondLst>
                              <p:cond delay="6500"/>
                            </p:stCondLst>
                            <p:childTnLst>
                              <p:par>
                                <p:cTn id="85" presetID="25" presetClass="entr" presetSubtype="0"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90" dur="1000" fill="hold"/>
                                        <p:tgtEl>
                                          <p:spTgt spid="12"/>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12"/>
                                        </p:tgtEl>
                                      </p:cBhvr>
                                    </p:animEffect>
                                  </p:childTnLst>
                                </p:cTn>
                              </p:par>
                              <p:par>
                                <p:cTn id="95" presetID="15"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1700" fill="hold"/>
                                        <p:tgtEl>
                                          <p:spTgt spid="12"/>
                                        </p:tgtEl>
                                        <p:attrNameLst>
                                          <p:attrName>ppt_w</p:attrName>
                                        </p:attrNameLst>
                                      </p:cBhvr>
                                      <p:tavLst>
                                        <p:tav tm="0">
                                          <p:val>
                                            <p:fltVal val="0"/>
                                          </p:val>
                                        </p:tav>
                                        <p:tav tm="100000">
                                          <p:val>
                                            <p:strVal val="#ppt_w"/>
                                          </p:val>
                                        </p:tav>
                                      </p:tavLst>
                                    </p:anim>
                                    <p:anim calcmode="lin" valueType="num">
                                      <p:cBhvr>
                                        <p:cTn id="98" dur="1700" fill="hold"/>
                                        <p:tgtEl>
                                          <p:spTgt spid="12"/>
                                        </p:tgtEl>
                                        <p:attrNameLst>
                                          <p:attrName>ppt_h</p:attrName>
                                        </p:attrNameLst>
                                      </p:cBhvr>
                                      <p:tavLst>
                                        <p:tav tm="0">
                                          <p:val>
                                            <p:fltVal val="0"/>
                                          </p:val>
                                        </p:tav>
                                        <p:tav tm="100000">
                                          <p:val>
                                            <p:strVal val="#ppt_h"/>
                                          </p:val>
                                        </p:tav>
                                      </p:tavLst>
                                    </p:anim>
                                    <p:anim calcmode="lin" valueType="num">
                                      <p:cBhvr>
                                        <p:cTn id="99" dur="17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0" dur="1700" fill="hold"/>
                                        <p:tgtEl>
                                          <p:spTgt spid="12"/>
                                        </p:tgtEl>
                                        <p:attrNameLst>
                                          <p:attrName>ppt_y</p:attrName>
                                        </p:attrNameLst>
                                      </p:cBhvr>
                                      <p:tavLst>
                                        <p:tav tm="0" fmla="#ppt_y+(sin(-2*pi*(1-$))*-#ppt_x+cos(-2*pi*(1-$))*(1-#ppt_y))*(1-$)">
                                          <p:val>
                                            <p:fltVal val="0"/>
                                          </p:val>
                                        </p:tav>
                                        <p:tav tm="100000">
                                          <p:val>
                                            <p:fltVal val="1"/>
                                          </p:val>
                                        </p:tav>
                                      </p:tavLst>
                                    </p:anim>
                                  </p:childTnLst>
                                </p:cTn>
                              </p:par>
                              <p:par>
                                <p:cTn id="101" presetID="2" presetClass="entr" presetSubtype="2" fill="hold" nodeType="with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1+#ppt_w/2"/>
                                          </p:val>
                                        </p:tav>
                                        <p:tav tm="100000">
                                          <p:val>
                                            <p:strVal val="#ppt_x"/>
                                          </p:val>
                                        </p:tav>
                                      </p:tavLst>
                                    </p:anim>
                                    <p:anim calcmode="lin" valueType="num">
                                      <p:cBhvr additive="base">
                                        <p:cTn id="104" dur="500" fill="hold"/>
                                        <p:tgtEl>
                                          <p:spTgt spid="21"/>
                                        </p:tgtEl>
                                        <p:attrNameLst>
                                          <p:attrName>ppt_y</p:attrName>
                                        </p:attrNameLst>
                                      </p:cBhvr>
                                      <p:tavLst>
                                        <p:tav tm="0">
                                          <p:val>
                                            <p:strVal val="#ppt_y"/>
                                          </p:val>
                                        </p:tav>
                                        <p:tav tm="100000">
                                          <p:val>
                                            <p:strVal val="#ppt_y"/>
                                          </p:val>
                                        </p:tav>
                                      </p:tavLst>
                                    </p:anim>
                                  </p:childTnLst>
                                </p:cTn>
                              </p:par>
                            </p:childTnLst>
                          </p:cTn>
                        </p:par>
                        <p:par>
                          <p:cTn id="105" fill="hold">
                            <p:stCondLst>
                              <p:cond delay="8200"/>
                            </p:stCondLst>
                            <p:childTnLst>
                              <p:par>
                                <p:cTn id="106" presetID="20" presetClass="entr" presetSubtype="0" fill="hold"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wedge">
                                      <p:cBhvr>
                                        <p:cTn id="10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103188"/>
            <a:ext cx="7543800" cy="487362"/>
          </a:xfrm>
        </p:spPr>
        <p:txBody>
          <a:bodyPr anchor="t">
            <a:normAutofit fontScale="90000"/>
          </a:bodyPr>
          <a:lstStyle/>
          <a:p>
            <a:pPr algn="l"/>
            <a:r>
              <a:rPr lang="en-US" dirty="0" smtClean="0">
                <a:solidFill>
                  <a:schemeClr val="tx1">
                    <a:lumMod val="65000"/>
                    <a:lumOff val="35000"/>
                  </a:schemeClr>
                </a:solidFill>
              </a:rPr>
              <a:t>&gt;1</a:t>
            </a:r>
            <a:br>
              <a:rPr lang="en-US" dirty="0" smtClean="0">
                <a:solidFill>
                  <a:schemeClr val="tx1">
                    <a:lumMod val="65000"/>
                    <a:lumOff val="35000"/>
                  </a:schemeClr>
                </a:solidFill>
              </a:rPr>
            </a:br>
            <a:endParaRPr lang="en-US" dirty="0">
              <a:solidFill>
                <a:schemeClr val="tx1">
                  <a:lumMod val="65000"/>
                  <a:lumOff val="35000"/>
                </a:schemeClr>
              </a:solidFill>
            </a:endParaRPr>
          </a:p>
        </p:txBody>
      </p:sp>
      <p:sp>
        <p:nvSpPr>
          <p:cNvPr id="5" name="Title 1"/>
          <p:cNvSpPr txBox="1">
            <a:spLocks/>
          </p:cNvSpPr>
          <p:nvPr/>
        </p:nvSpPr>
        <p:spPr>
          <a:xfrm>
            <a:off x="304800" y="304800"/>
            <a:ext cx="5599181" cy="1219200"/>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a:r>
            <a:br>
              <a:rPr kumimoji="0" lang="en-US" sz="40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br>
            <a:r>
              <a:rPr kumimoji="0" lang="en-US" sz="40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&gt;</a:t>
            </a:r>
            <a:r>
              <a:rPr lang="en-US" sz="4000" dirty="0">
                <a:solidFill>
                  <a:srgbClr val="E46C0A"/>
                </a:solidFill>
                <a:latin typeface="+mj-lt"/>
                <a:ea typeface="+mj-ea"/>
                <a:cs typeface="+mj-cs"/>
              </a:rPr>
              <a:t> </a:t>
            </a:r>
            <a:r>
              <a:rPr lang="en-US" sz="4000" dirty="0" smtClean="0">
                <a:solidFill>
                  <a:srgbClr val="E46C0A"/>
                </a:solidFill>
                <a:latin typeface="+mj-lt"/>
                <a:ea typeface="+mj-ea"/>
                <a:cs typeface="+mj-cs"/>
              </a:rPr>
              <a:t>What is an App?</a:t>
            </a:r>
            <a:r>
              <a:rPr kumimoji="0" lang="en-US" sz="4000" b="0" i="0" u="none" strike="noStrike" kern="1200" cap="none" spc="0" normalizeH="0" baseline="0" noProof="0" dirty="0" smtClean="0">
                <a:ln>
                  <a:noFill/>
                </a:ln>
                <a:solidFill>
                  <a:srgbClr val="E46C0A"/>
                </a:solidFill>
                <a:effectLst/>
                <a:uLnTx/>
                <a:uFillTx/>
                <a:latin typeface="+mj-lt"/>
                <a:ea typeface="+mj-ea"/>
                <a:cs typeface="+mj-cs"/>
              </a:rPr>
              <a:t>		</a:t>
            </a:r>
            <a:endParaRPr kumimoji="0" lang="en-US" sz="40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sp>
        <p:nvSpPr>
          <p:cNvPr id="8" name="Title 1"/>
          <p:cNvSpPr txBox="1">
            <a:spLocks/>
          </p:cNvSpPr>
          <p:nvPr/>
        </p:nvSpPr>
        <p:spPr>
          <a:xfrm>
            <a:off x="2438400" y="1981200"/>
            <a:ext cx="6096000" cy="2895600"/>
          </a:xfrm>
          <a:prstGeom prst="rect">
            <a:avLst/>
          </a:prstGeom>
        </p:spPr>
        <p:txBody>
          <a:bodyPr vert="horz" lIns="91440" tIns="45720" rIns="91440" bIns="45720" rtlCol="0" anchor="t">
            <a:normAutofit fontScale="70000" lnSpcReduction="200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595959"/>
                </a:solidFill>
                <a:effectLst/>
                <a:uLnTx/>
                <a:uFillTx/>
                <a:latin typeface="+mj-lt"/>
                <a:ea typeface="+mj-ea"/>
                <a:cs typeface="+mj-cs"/>
              </a:rPr>
              <a:t>&gt;	Short for Application</a:t>
            </a:r>
          </a:p>
          <a:p>
            <a:pPr marL="0" marR="0" lvl="0" indent="0"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rgbClr val="595959"/>
              </a:solidFill>
              <a:effectLst/>
              <a:uLnTx/>
              <a:uFillTx/>
              <a:latin typeface="+mj-lt"/>
              <a:ea typeface="+mj-ea"/>
              <a:cs typeface="+mj-cs"/>
            </a:endParaRPr>
          </a:p>
          <a:p>
            <a:pPr marL="0" marR="0" lvl="0" indent="0"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595959"/>
                </a:solidFill>
                <a:effectLst/>
                <a:uLnTx/>
                <a:uFillTx/>
                <a:latin typeface="+mj-lt"/>
                <a:ea typeface="+mj-ea"/>
                <a:cs typeface="+mj-cs"/>
              </a:rPr>
              <a:t>&gt;	A piece of software designed to 	fulfill</a:t>
            </a:r>
            <a:r>
              <a:rPr lang="en-US" sz="4400" dirty="0" smtClean="0">
                <a:solidFill>
                  <a:srgbClr val="595959"/>
                </a:solidFill>
                <a:latin typeface="+mj-lt"/>
                <a:ea typeface="+mj-ea"/>
                <a:cs typeface="+mj-cs"/>
              </a:rPr>
              <a:t> a particular purpose</a:t>
            </a:r>
          </a:p>
          <a:p>
            <a:pPr marL="0" marR="0" lvl="0" indent="0" algn="r" defTabSz="457200" rtl="0" eaLnBrk="1" fontAlgn="auto" latinLnBrk="0" hangingPunct="1">
              <a:lnSpc>
                <a:spcPct val="100000"/>
              </a:lnSpc>
              <a:spcBef>
                <a:spcPct val="0"/>
              </a:spcBef>
              <a:spcAft>
                <a:spcPts val="0"/>
              </a:spcAft>
              <a:buClrTx/>
              <a:buSzTx/>
              <a:buFontTx/>
              <a:buNone/>
              <a:tabLst/>
              <a:defRPr/>
            </a:pPr>
            <a:endParaRPr lang="en-US" sz="4400" dirty="0" smtClean="0">
              <a:solidFill>
                <a:srgbClr val="595959"/>
              </a:solidFill>
              <a:latin typeface="+mj-lt"/>
              <a:ea typeface="+mj-ea"/>
              <a:cs typeface="+mj-cs"/>
            </a:endParaRPr>
          </a:p>
          <a:p>
            <a:pPr marL="0" marR="0" lvl="0" indent="0" defTabSz="457200" rtl="0" eaLnBrk="1" fontAlgn="auto" latinLnBrk="0" hangingPunct="1">
              <a:lnSpc>
                <a:spcPct val="100000"/>
              </a:lnSpc>
              <a:spcBef>
                <a:spcPct val="0"/>
              </a:spcBef>
              <a:spcAft>
                <a:spcPts val="0"/>
              </a:spcAft>
              <a:buClrTx/>
              <a:buSzTx/>
              <a:buFontTx/>
              <a:buNone/>
              <a:tabLst/>
              <a:defRPr/>
            </a:pPr>
            <a:r>
              <a:rPr lang="en-US" sz="4400" dirty="0" smtClean="0">
                <a:solidFill>
                  <a:srgbClr val="595959"/>
                </a:solidFill>
                <a:latin typeface="+mj-lt"/>
                <a:ea typeface="+mj-ea"/>
                <a:cs typeface="+mj-cs"/>
              </a:rPr>
              <a:t>&gt; 	What are some examples of 	apps that you use?  </a:t>
            </a:r>
            <a:endParaRPr kumimoji="0" lang="en-US" sz="4400" b="0" i="0" u="none" strike="noStrike" kern="1200" cap="none" spc="0" normalizeH="0" baseline="0" noProof="0" dirty="0" smtClean="0">
              <a:ln>
                <a:noFill/>
              </a:ln>
              <a:solidFill>
                <a:schemeClr val="accent6">
                  <a:lumMod val="75000"/>
                </a:schemeClr>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103188"/>
            <a:ext cx="7543800" cy="487362"/>
          </a:xfrm>
        </p:spPr>
        <p:txBody>
          <a:bodyPr anchor="t">
            <a:normAutofit fontScale="90000"/>
          </a:bodyPr>
          <a:lstStyle/>
          <a:p>
            <a:pPr algn="l"/>
            <a:r>
              <a:rPr lang="en-US" dirty="0" smtClean="0">
                <a:solidFill>
                  <a:schemeClr val="tx1">
                    <a:lumMod val="65000"/>
                    <a:lumOff val="35000"/>
                  </a:schemeClr>
                </a:solidFill>
              </a:rPr>
              <a:t>&gt;1</a:t>
            </a:r>
            <a:br>
              <a:rPr lang="en-US" dirty="0" smtClean="0">
                <a:solidFill>
                  <a:schemeClr val="tx1">
                    <a:lumMod val="65000"/>
                    <a:lumOff val="35000"/>
                  </a:schemeClr>
                </a:solidFill>
              </a:rPr>
            </a:br>
            <a:endParaRPr lang="en-US" dirty="0">
              <a:solidFill>
                <a:schemeClr val="tx1">
                  <a:lumMod val="65000"/>
                  <a:lumOff val="35000"/>
                </a:schemeClr>
              </a:solidFill>
            </a:endParaRPr>
          </a:p>
        </p:txBody>
      </p:sp>
      <p:sp>
        <p:nvSpPr>
          <p:cNvPr id="3" name="Title 1"/>
          <p:cNvSpPr txBox="1">
            <a:spLocks/>
          </p:cNvSpPr>
          <p:nvPr/>
        </p:nvSpPr>
        <p:spPr>
          <a:xfrm>
            <a:off x="762000" y="2133600"/>
            <a:ext cx="7391400" cy="3810000"/>
          </a:xfrm>
          <a:prstGeom prst="rect">
            <a:avLst/>
          </a:prstGeom>
        </p:spPr>
        <p:txBody>
          <a:bodyPr vert="horz" lIns="91440" tIns="45720" rIns="91440" bIns="45720" rtlCol="0" anchor="t">
            <a:normAutofit/>
          </a:bodyPr>
          <a:lstStyle/>
          <a:p>
            <a:pPr marR="0" lvl="0" defTabSz="457200" rtl="0" eaLnBrk="1" fontAlgn="auto" latinLnBrk="0" hangingPunct="1">
              <a:lnSpc>
                <a:spcPct val="100000"/>
              </a:lnSpc>
              <a:spcBef>
                <a:spcPct val="0"/>
              </a:spcBef>
              <a:spcAft>
                <a:spcPts val="0"/>
              </a:spcAft>
              <a:buClrTx/>
              <a:buSzTx/>
              <a:tabLst/>
              <a:defRPr/>
            </a:pPr>
            <a:r>
              <a:rPr lang="en-US" sz="4000" noProof="0" dirty="0" smtClean="0">
                <a:solidFill>
                  <a:srgbClr val="595959"/>
                </a:solidFill>
                <a:latin typeface="+mj-lt"/>
                <a:ea typeface="+mj-ea"/>
                <a:cs typeface="+mj-cs"/>
              </a:rPr>
              <a:t>&gt;	Apps typically exist to  solve a 	problem</a:t>
            </a:r>
          </a:p>
          <a:p>
            <a:pPr marR="0" lvl="0" defTabSz="457200" rtl="0" eaLnBrk="1" fontAlgn="auto" latinLnBrk="0" hangingPunct="1">
              <a:lnSpc>
                <a:spcPct val="100000"/>
              </a:lnSpc>
              <a:spcBef>
                <a:spcPct val="0"/>
              </a:spcBef>
              <a:spcAft>
                <a:spcPts val="0"/>
              </a:spcAft>
              <a:buClrTx/>
              <a:buSzTx/>
              <a:tabLst/>
              <a:defRPr/>
            </a:pPr>
            <a:endParaRPr lang="en-US" sz="4000" noProof="0" dirty="0" smtClean="0">
              <a:solidFill>
                <a:srgbClr val="595959"/>
              </a:solidFill>
              <a:latin typeface="+mj-lt"/>
              <a:ea typeface="+mj-ea"/>
              <a:cs typeface="+mj-cs"/>
            </a:endParaRPr>
          </a:p>
          <a:p>
            <a:pPr marR="0" lvl="0" defTabSz="457200" rtl="0" eaLnBrk="1" fontAlgn="auto" latinLnBrk="0" hangingPunct="1">
              <a:lnSpc>
                <a:spcPct val="100000"/>
              </a:lnSpc>
              <a:spcBef>
                <a:spcPct val="0"/>
              </a:spcBef>
              <a:spcAft>
                <a:spcPts val="0"/>
              </a:spcAft>
              <a:buClrTx/>
              <a:buSzTx/>
              <a:tabLst/>
              <a:defRPr/>
            </a:pPr>
            <a:r>
              <a:rPr kumimoji="0" lang="en-US" sz="4000" b="0" i="0" u="none" strike="noStrike" kern="1200" cap="none" spc="0" normalizeH="0" dirty="0" smtClean="0">
                <a:ln>
                  <a:noFill/>
                </a:ln>
                <a:solidFill>
                  <a:srgbClr val="595959"/>
                </a:solidFill>
                <a:effectLst/>
                <a:uLnTx/>
                <a:uFillTx/>
                <a:latin typeface="+mj-lt"/>
                <a:ea typeface="+mj-ea"/>
                <a:cs typeface="+mj-cs"/>
              </a:rPr>
              <a:t>&gt;	In th</a:t>
            </a:r>
            <a:r>
              <a:rPr lang="en-US" sz="4000" dirty="0" smtClean="0">
                <a:solidFill>
                  <a:srgbClr val="595959"/>
                </a:solidFill>
                <a:latin typeface="+mj-lt"/>
                <a:ea typeface="+mj-ea"/>
                <a:cs typeface="+mj-cs"/>
              </a:rPr>
              <a:t>e olden days people 	carried a whole host of things 	around with them…</a:t>
            </a:r>
            <a:endParaRPr kumimoji="0" lang="en-US" sz="4000" b="0" i="0" u="none" strike="noStrike" kern="1200" cap="none" spc="0" normalizeH="0" baseline="0" noProof="0" dirty="0" smtClean="0">
              <a:ln>
                <a:noFill/>
              </a:ln>
              <a:solidFill>
                <a:srgbClr val="595959"/>
              </a:solidFill>
              <a:effectLst/>
              <a:uLnTx/>
              <a:uFillTx/>
              <a:latin typeface="+mj-lt"/>
              <a:ea typeface="+mj-ea"/>
              <a:cs typeface="+mj-cs"/>
            </a:endParaRPr>
          </a:p>
        </p:txBody>
      </p:sp>
      <p:sp>
        <p:nvSpPr>
          <p:cNvPr id="5" name="Title 1"/>
          <p:cNvSpPr txBox="1">
            <a:spLocks/>
          </p:cNvSpPr>
          <p:nvPr/>
        </p:nvSpPr>
        <p:spPr>
          <a:xfrm>
            <a:off x="293933" y="139441"/>
            <a:ext cx="8469067" cy="1765559"/>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br>
            <a:r>
              <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&gt;</a:t>
            </a:r>
            <a:r>
              <a:rPr lang="en-US" sz="4400" noProof="0" dirty="0" smtClean="0">
                <a:solidFill>
                  <a:srgbClr val="E46C0A"/>
                </a:solidFill>
                <a:latin typeface="+mj-lt"/>
                <a:ea typeface="+mj-ea"/>
                <a:cs typeface="+mj-cs"/>
              </a:rPr>
              <a:t>Why are apps so popular?</a:t>
            </a:r>
            <a:endParaRPr kumimoji="0" lang="en-US" sz="44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p:txBody>
      </p:sp>
    </p:spTree>
    <p:extLst>
      <p:ext uri="{BB962C8B-B14F-4D97-AF65-F5344CB8AC3E}">
        <p14:creationId xmlns:p14="http://schemas.microsoft.com/office/powerpoint/2010/main" val="387430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2_TCS_Presentation_Template">
  <a:themeElements>
    <a:clrScheme name="PwC Theme 1">
      <a:dk1>
        <a:srgbClr val="000000"/>
      </a:dk1>
      <a:lt1>
        <a:sysClr val="window" lastClr="FFFFFF"/>
      </a:lt1>
      <a:dk2>
        <a:srgbClr val="968C6D"/>
      </a:dk2>
      <a:lt2>
        <a:srgbClr val="6D6E71"/>
      </a:lt2>
      <a:accent1>
        <a:srgbClr val="EB8C00"/>
      </a:accent1>
      <a:accent2>
        <a:srgbClr val="DC6900"/>
      </a:accent2>
      <a:accent3>
        <a:srgbClr val="E0301E"/>
      </a:accent3>
      <a:accent4>
        <a:srgbClr val="DB536A"/>
      </a:accent4>
      <a:accent5>
        <a:srgbClr val="A32020"/>
      </a:accent5>
      <a:accent6>
        <a:srgbClr val="602320"/>
      </a:accent6>
      <a:hlink>
        <a:srgbClr val="0070C0"/>
      </a:hlink>
      <a:folHlink>
        <a:srgbClr val="7030A0"/>
      </a:folHlink>
    </a:clrScheme>
    <a:fontScheme name="TCS Presentation 2 - Calibri">
      <a:majorFont>
        <a:latin typeface="Myriad Pro"/>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DCFF6"/>
        </a:solidFill>
        <a:ln w="952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TCS Blue 100%">
      <a:srgbClr val="6DCFF6"/>
    </a:custClr>
    <a:custClr name="TCS Blue 70%">
      <a:srgbClr val="8ED2ED"/>
    </a:custClr>
    <a:custClr name="TCS Blue 50%">
      <a:srgbClr val="B0DFF3"/>
    </a:custClr>
    <a:custClr name="TCS Blue 30%">
      <a:srgbClr val="D1ECF9"/>
    </a:custClr>
    <a:custClr name="TCS Dark Blue 100%">
      <a:srgbClr val="0063BE"/>
    </a:custClr>
    <a:custClr name="TCS Dark Blue 70%">
      <a:srgbClr val="6D97D8"/>
    </a:custClr>
    <a:custClr name="TCS Dark Blue 50%">
      <a:srgbClr val="98B4E6"/>
    </a:custClr>
    <a:custClr name="TCS Dark Blue 30%">
      <a:srgbClr val="C1D2F1"/>
    </a:custClr>
    <a:custClr name="TCS Light Violet 100%">
      <a:srgbClr val="83389B"/>
    </a:custClr>
    <a:custClr name="TCS Light Violet 70%">
      <a:srgbClr val="B17AC6"/>
    </a:custClr>
    <a:custClr name="TCS Light Violet 50%">
      <a:srgbClr val="C69FD8"/>
    </a:custClr>
    <a:custClr name="TCS Light Violet 30%">
      <a:srgbClr val="DCC5E8"/>
    </a:custClr>
    <a:custClr name="TCS Green 100%">
      <a:srgbClr val="55A51C"/>
    </a:custClr>
    <a:custClr name="TCS Green 70%">
      <a:srgbClr val="89C35F"/>
    </a:custClr>
    <a:custClr name="TCS Green 50%">
      <a:srgbClr val="ABD38C"/>
    </a:custClr>
    <a:custClr name="TCS Green 30%">
      <a:srgbClr val="CCE5BA"/>
    </a:custClr>
    <a:custClr name="TCS Orange 100%">
      <a:srgbClr val="D6492A"/>
    </a:custClr>
    <a:custClr name="TCS Orange 70%">
      <a:srgbClr val="F1896C"/>
    </a:custClr>
    <a:custClr name="TCS Orange 50%">
      <a:srgbClr val="F7AC94"/>
    </a:custClr>
    <a:custClr name="TCS Orange 30%">
      <a:srgbClr val="FACDBF"/>
    </a:custClr>
    <a:custClr name="TCS Warm Grey 100%">
      <a:srgbClr val="B9AFA4"/>
    </a:custClr>
    <a:custClr name="TCS Warm Grey 70%">
      <a:srgbClr val="C9C3BC"/>
    </a:custClr>
    <a:custClr name="TCS Warm Grey 50%">
      <a:srgbClr val="D7D4CF"/>
    </a:custClr>
    <a:custClr name="TCS Warm Grey 30%">
      <a:srgbClr val="E4E6E3"/>
    </a:custClr>
    <a:custClr name="TCS Brown 100%">
      <a:srgbClr val="974807"/>
    </a:custClr>
    <a:custClr name="TCS Brown 70%">
      <a:srgbClr val="C07F51"/>
    </a:custClr>
    <a:custClr name="TCS Brown 50%">
      <a:srgbClr val="D5A380"/>
    </a:custClr>
    <a:custClr name="TCS Brown 30%">
      <a:srgbClr val="E6C8B3"/>
    </a:custClr>
    <a:custClr name="TCS Light Green 100%">
      <a:srgbClr val="CDCA2F"/>
    </a:custClr>
    <a:custClr name="TCS Light Green 70%">
      <a:srgbClr val="E4DD7B"/>
    </a:custClr>
    <a:custClr name="TCS Light Green 50%">
      <a:srgbClr val="EDE6A0"/>
    </a:custClr>
    <a:custClr name="TCS Light Green 30%">
      <a:srgbClr val="F5F0C8"/>
    </a:custClr>
    <a:custClr name="TCS Yellow 100%">
      <a:srgbClr val="FFDD3E"/>
    </a:custClr>
    <a:custClr name="TCS Yellow 70%">
      <a:srgbClr val="FDE97F"/>
    </a:custClr>
    <a:custClr name="TCS Yellow 50%">
      <a:srgbClr val="FCEFA4"/>
    </a:custClr>
    <a:custClr name="TCS Yellow 30%">
      <a:srgbClr val="FEF5CA"/>
    </a:custClr>
    <a:custClr name="TATA Blue 100%">
      <a:srgbClr val="4E84C4"/>
    </a:custClr>
    <a:custClr name="TATA Blue 70%">
      <a:srgbClr val="8BACE4"/>
    </a:custClr>
    <a:custClr name="TATA Blue 50%">
      <a:srgbClr val="ACC3EC"/>
    </a:custClr>
    <a:custClr name="TATA Blue 30%">
      <a:srgbClr val="CEDBF0"/>
    </a:custClr>
  </a:custClrLst>
</a:theme>
</file>

<file path=ppt/theme/theme2.xml><?xml version="1.0" encoding="utf-8"?>
<a:theme xmlns:a="http://schemas.openxmlformats.org/drawingml/2006/main" name="TCS Presentation_Template">
  <a:themeElements>
    <a:clrScheme name="TCS">
      <a:dk1>
        <a:sysClr val="windowText" lastClr="000000"/>
      </a:dk1>
      <a:lt1>
        <a:sysClr val="window" lastClr="FFFFFF"/>
      </a:lt1>
      <a:dk2>
        <a:srgbClr val="1F497D"/>
      </a:dk2>
      <a:lt2>
        <a:srgbClr val="EEECE1"/>
      </a:lt2>
      <a:accent1>
        <a:srgbClr val="6CCFF6"/>
      </a:accent1>
      <a:accent2>
        <a:srgbClr val="D5D10E"/>
      </a:accent2>
      <a:accent3>
        <a:srgbClr val="C9C1B7"/>
      </a:accent3>
      <a:accent4>
        <a:srgbClr val="FCC05D"/>
      </a:accent4>
      <a:accent5>
        <a:srgbClr val="76C76D"/>
      </a:accent5>
      <a:accent6>
        <a:srgbClr val="F79646"/>
      </a:accent6>
      <a:hlink>
        <a:srgbClr val="0000FF"/>
      </a:hlink>
      <a:folHlink>
        <a:srgbClr val="800080"/>
      </a:folHlink>
    </a:clrScheme>
    <a:fontScheme name="Custom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DCFF6"/>
        </a:solidFill>
        <a:ln w="952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TCS Blue 100%">
      <a:srgbClr val="6DCFF6"/>
    </a:custClr>
    <a:custClr name="TCS Blue 70%">
      <a:srgbClr val="8ED2ED"/>
    </a:custClr>
    <a:custClr name="TCS Blue 50%">
      <a:srgbClr val="B0DFF3"/>
    </a:custClr>
    <a:custClr name="TCS Blue 30%">
      <a:srgbClr val="D1ECF9"/>
    </a:custClr>
    <a:custClr name="TCS Dark Blue 100%">
      <a:srgbClr val="0063BE"/>
    </a:custClr>
    <a:custClr name="TCS Dark Blue 70%">
      <a:srgbClr val="6D97D8"/>
    </a:custClr>
    <a:custClr name="TCS Dark Blue 50%">
      <a:srgbClr val="98B4E6"/>
    </a:custClr>
    <a:custClr name="TCS Dark Blue 30%">
      <a:srgbClr val="C1D2F1"/>
    </a:custClr>
    <a:custClr name="TCS Light Violet 100%">
      <a:srgbClr val="83389B"/>
    </a:custClr>
    <a:custClr name="TCS Light Violet 70%">
      <a:srgbClr val="B17AC6"/>
    </a:custClr>
    <a:custClr name="TCS Light Violet 50%">
      <a:srgbClr val="C69FD8"/>
    </a:custClr>
    <a:custClr name="TCS Light Violet 30%">
      <a:srgbClr val="DCC5E8"/>
    </a:custClr>
    <a:custClr name="TCS Green 100%">
      <a:srgbClr val="55A51C"/>
    </a:custClr>
    <a:custClr name="TCS Green 70%">
      <a:srgbClr val="89C35F"/>
    </a:custClr>
    <a:custClr name="TCS Green 50%">
      <a:srgbClr val="ABD38C"/>
    </a:custClr>
    <a:custClr name="TCS Green 30%">
      <a:srgbClr val="CCE5BA"/>
    </a:custClr>
    <a:custClr name="TCS Orange 100%">
      <a:srgbClr val="D6492A"/>
    </a:custClr>
    <a:custClr name="TCS Orange 70%">
      <a:srgbClr val="F1896C"/>
    </a:custClr>
    <a:custClr name="TCS Orange 50%">
      <a:srgbClr val="F7AC94"/>
    </a:custClr>
    <a:custClr name="TCS Orange 30%">
      <a:srgbClr val="FACDBF"/>
    </a:custClr>
    <a:custClr name="TCS Warm Grey 100%">
      <a:srgbClr val="B9AFA4"/>
    </a:custClr>
    <a:custClr name="TCS Warm Grey 70%">
      <a:srgbClr val="C9C3BC"/>
    </a:custClr>
    <a:custClr name="TCS Warm Grey 50%">
      <a:srgbClr val="D7D4CF"/>
    </a:custClr>
    <a:custClr name="TCS Warm Grey 30%">
      <a:srgbClr val="E4E6E3"/>
    </a:custClr>
    <a:custClr name="TCS Brown 100%">
      <a:srgbClr val="974807"/>
    </a:custClr>
    <a:custClr name="TCS Brown 70%">
      <a:srgbClr val="C07F51"/>
    </a:custClr>
    <a:custClr name="TCS Brown 50%">
      <a:srgbClr val="D5A380"/>
    </a:custClr>
    <a:custClr name="TCS Brown 30%">
      <a:srgbClr val="E6C8B3"/>
    </a:custClr>
    <a:custClr name="TCS Light Green 100%">
      <a:srgbClr val="CDCA2F"/>
    </a:custClr>
    <a:custClr name="TCS Light Green 70%">
      <a:srgbClr val="E4DD7B"/>
    </a:custClr>
    <a:custClr name="TCS Light Green 50%">
      <a:srgbClr val="EDE6A0"/>
    </a:custClr>
    <a:custClr name="TCS Light Green 30%">
      <a:srgbClr val="F5F0C8"/>
    </a:custClr>
    <a:custClr name="TCS Yellow 100%">
      <a:srgbClr val="FFDD3E"/>
    </a:custClr>
    <a:custClr name="TCS Yellow 70%">
      <a:srgbClr val="FDE97F"/>
    </a:custClr>
    <a:custClr name="TCS Yellow 50%">
      <a:srgbClr val="FCEFA4"/>
    </a:custClr>
    <a:custClr name="TCS Yellow 30%">
      <a:srgbClr val="FEF5CA"/>
    </a:custClr>
    <a:custClr name="TATA Blue 100%">
      <a:srgbClr val="4E84C4"/>
    </a:custClr>
    <a:custClr name="TATA Blue 70%">
      <a:srgbClr val="8BACE4"/>
    </a:custClr>
    <a:custClr name="TATA Blue 50%">
      <a:srgbClr val="ACC3EC"/>
    </a:custClr>
    <a:custClr name="TATA Blue 30%">
      <a:srgbClr val="CEDBF0"/>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21316</TotalTime>
  <Words>1064</Words>
  <Application>Microsoft Office PowerPoint</Application>
  <PresentationFormat>On-screen Show (4:3)</PresentationFormat>
  <Paragraphs>241</Paragraphs>
  <Slides>21</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Courier New</vt:lpstr>
      <vt:lpstr>KufiStandardGK</vt:lpstr>
      <vt:lpstr>Myriad Pro</vt:lpstr>
      <vt:lpstr>Tahoma</vt:lpstr>
      <vt:lpstr>Wingdings</vt:lpstr>
      <vt:lpstr>2_TCS_Presentation_Template</vt:lpstr>
      <vt:lpstr>TCS Presentation_Template</vt:lpstr>
      <vt:lpstr>PowerPoint Presentation</vt:lpstr>
      <vt:lpstr>About TCS</vt:lpstr>
      <vt:lpstr>PowerPoint Presentation</vt:lpstr>
      <vt:lpstr>What is MISSION YOU?</vt:lpstr>
      <vt:lpstr>MISSION YOU last year</vt:lpstr>
      <vt:lpstr>&gt;1 </vt:lpstr>
      <vt:lpstr>&gt;1 </vt:lpstr>
      <vt:lpstr>&gt;1 </vt:lpstr>
      <vt:lpstr>&gt;1 </vt:lpstr>
      <vt:lpstr>&gt;1 </vt:lpstr>
      <vt:lpstr>&gt;1 </vt:lpstr>
      <vt:lpstr>&gt;1 </vt:lpstr>
      <vt:lpstr>&gt;1 </vt:lpstr>
      <vt:lpstr>&gt;1 </vt:lpstr>
      <vt:lpstr>&gt;1 </vt:lpstr>
      <vt:lpstr>&gt;1 </vt:lpstr>
      <vt:lpstr>&gt;1 </vt:lpstr>
      <vt:lpstr>&gt;1 </vt:lpstr>
      <vt:lpstr>&gt;1 </vt:lpstr>
      <vt:lpstr>&gt;1 </vt:lpstr>
      <vt:lpstr>Thank You</vt:lpstr>
    </vt:vector>
  </TitlesOfParts>
  <Company>TATA Consultancy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News Keynote</dc:title>
  <dc:creator>Balaji Ganapathy</dc:creator>
  <cp:lastModifiedBy>TimData</cp:lastModifiedBy>
  <cp:revision>426</cp:revision>
  <dcterms:created xsi:type="dcterms:W3CDTF">2013-05-15T19:22:28Z</dcterms:created>
  <dcterms:modified xsi:type="dcterms:W3CDTF">2015-05-06T16:17:16Z</dcterms:modified>
</cp:coreProperties>
</file>