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2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47E12-573B-4A84-8A9B-9BE9CFD8488D}" type="datetimeFigureOut">
              <a:rPr lang="en-GB" smtClean="0"/>
              <a:pPr/>
              <a:t>21/05/2015</a:t>
            </a:fld>
            <a:endParaRPr lang="cy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A3DA7-5CFC-4B00-ADB6-B31368261878}" type="slidenum">
              <a:rPr lang="en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33279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14AF-C35D-4CB3-90ED-4DB312C6F671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9327-2611-4B19-BE5C-A96130047CD6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C7F6-EC1C-4939-8C05-7BAF51979AED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EDCA-9E6B-4FFF-9D68-D865CA907B2D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1D86-5E0A-42B4-909B-9F904930A941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59640-62AB-4D5F-B2EC-F7F166C5B14F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FF84-4DEB-4596-A415-29DFF85AAC62}" type="datetime1">
              <a:rPr lang="en-GB" smtClean="0"/>
              <a:t>21/05/2015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03C51-C6F2-4B49-96E3-317D7D578EAC}" type="datetime1">
              <a:rPr lang="en-GB" smtClean="0"/>
              <a:t>21/05/2015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68B-B67D-4819-B0DA-58939396FB4B}" type="datetime1">
              <a:rPr lang="en-GB" smtClean="0"/>
              <a:t>21/05/2015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E295-ADFB-4A3D-BBF7-BE9DDACD9B92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C2C5-3FDE-4972-8D94-44526D21ECC3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A984C-8566-420D-99DE-D84E23D25ADD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ADVANCED/COMMUNITY/10.2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71800" y="2636912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2800" b="1" dirty="0" smtClean="0"/>
              <a:t>READING PLAN</a:t>
            </a:r>
            <a:endParaRPr lang="cy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1124744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Leader</a:t>
            </a:r>
            <a:endParaRPr lang="cy-GB" dirty="0"/>
          </a:p>
        </p:txBody>
      </p:sp>
      <p:sp>
        <p:nvSpPr>
          <p:cNvPr id="6" name="Rectangle 5"/>
          <p:cNvSpPr/>
          <p:nvPr/>
        </p:nvSpPr>
        <p:spPr>
          <a:xfrm>
            <a:off x="6372200" y="1268760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Personnel officer</a:t>
            </a:r>
            <a:endParaRPr lang="cy-GB" dirty="0"/>
          </a:p>
        </p:txBody>
      </p:sp>
      <p:sp>
        <p:nvSpPr>
          <p:cNvPr id="7" name="Rectangle 6"/>
          <p:cNvSpPr/>
          <p:nvPr/>
        </p:nvSpPr>
        <p:spPr>
          <a:xfrm>
            <a:off x="6516216" y="4581128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Resources officer</a:t>
            </a:r>
            <a:endParaRPr lang="cy-GB" dirty="0"/>
          </a:p>
        </p:txBody>
      </p:sp>
      <p:sp>
        <p:nvSpPr>
          <p:cNvPr id="8" name="Rectangle 7"/>
          <p:cNvSpPr/>
          <p:nvPr/>
        </p:nvSpPr>
        <p:spPr>
          <a:xfrm>
            <a:off x="539552" y="4509120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Adminstrative officer</a:t>
            </a:r>
            <a:endParaRPr lang="cy-GB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267744" y="1628800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796136" y="1772816"/>
            <a:ext cx="64807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83768" y="3573016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96136" y="3573016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ADVANCED/COMMUNITY/10.3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71800" y="2852936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2800" b="1" dirty="0" smtClean="0"/>
              <a:t>READING PLAN</a:t>
            </a:r>
            <a:endParaRPr lang="cy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1340768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Leader</a:t>
            </a:r>
            <a:endParaRPr lang="cy-GB" dirty="0"/>
          </a:p>
        </p:txBody>
      </p:sp>
      <p:sp>
        <p:nvSpPr>
          <p:cNvPr id="6" name="Rectangle 5"/>
          <p:cNvSpPr/>
          <p:nvPr/>
        </p:nvSpPr>
        <p:spPr>
          <a:xfrm>
            <a:off x="6228184" y="1412776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Personnel officer</a:t>
            </a:r>
            <a:endParaRPr lang="cy-GB" dirty="0"/>
          </a:p>
        </p:txBody>
      </p:sp>
      <p:sp>
        <p:nvSpPr>
          <p:cNvPr id="7" name="Rectangle 6"/>
          <p:cNvSpPr/>
          <p:nvPr/>
        </p:nvSpPr>
        <p:spPr>
          <a:xfrm>
            <a:off x="6300192" y="4797152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Resources officer</a:t>
            </a:r>
            <a:endParaRPr lang="cy-GB" dirty="0"/>
          </a:p>
        </p:txBody>
      </p:sp>
      <p:sp>
        <p:nvSpPr>
          <p:cNvPr id="8" name="Rectangle 7"/>
          <p:cNvSpPr/>
          <p:nvPr/>
        </p:nvSpPr>
        <p:spPr>
          <a:xfrm>
            <a:off x="539552" y="4725144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Adminstrative officer</a:t>
            </a:r>
            <a:endParaRPr lang="cy-GB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267744" y="1844824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83768" y="3789040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96136" y="3789040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260648"/>
            <a:ext cx="3744416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y-GB" dirty="0" smtClean="0"/>
              <a:t>Job sharing.</a:t>
            </a:r>
          </a:p>
          <a:p>
            <a:pPr>
              <a:buFontTx/>
              <a:buChar char="-"/>
            </a:pPr>
            <a:r>
              <a:rPr lang="cy-GB" dirty="0" smtClean="0"/>
              <a:t>Co-ordination with Head of Welsh.</a:t>
            </a:r>
            <a:endParaRPr lang="cy-GB" dirty="0"/>
          </a:p>
        </p:txBody>
      </p:sp>
      <p:sp>
        <p:nvSpPr>
          <p:cNvPr id="14" name="TextBox 13"/>
          <p:cNvSpPr txBox="1"/>
          <p:nvPr/>
        </p:nvSpPr>
        <p:spPr>
          <a:xfrm>
            <a:off x="5399584" y="260648"/>
            <a:ext cx="3744416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y-GB" dirty="0" smtClean="0"/>
              <a:t>Identify pupils.</a:t>
            </a:r>
          </a:p>
          <a:p>
            <a:pPr>
              <a:buFontTx/>
              <a:buChar char="-"/>
            </a:pPr>
            <a:r>
              <a:rPr lang="cy-GB" dirty="0" smtClean="0"/>
              <a:t>Keep a register of pupils and buddies.</a:t>
            </a:r>
            <a:endParaRPr lang="cy-GB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5589240"/>
            <a:ext cx="4499992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y-GB" dirty="0" smtClean="0"/>
              <a:t>Keep a record of pupils' targets.</a:t>
            </a:r>
          </a:p>
          <a:p>
            <a:pPr>
              <a:buFontTx/>
              <a:buChar char="-"/>
            </a:pPr>
            <a:r>
              <a:rPr lang="cy-GB" dirty="0" smtClean="0"/>
              <a:t>Keep a record of books read.</a:t>
            </a:r>
          </a:p>
          <a:p>
            <a:pPr>
              <a:buFontTx/>
              <a:buChar char="-"/>
            </a:pPr>
            <a:r>
              <a:rPr lang="cy-GB" dirty="0" smtClean="0"/>
              <a:t>Keep a record of pupils' reading progress.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04048" y="5589240"/>
            <a:ext cx="4139952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y-GB" dirty="0" smtClean="0"/>
              <a:t>Organise rooms.</a:t>
            </a:r>
          </a:p>
          <a:p>
            <a:pPr>
              <a:buFontTx/>
              <a:buChar char="-"/>
            </a:pPr>
            <a:r>
              <a:rPr lang="cy-GB" dirty="0" smtClean="0"/>
              <a:t>Organise books for the pupils in advance.</a:t>
            </a:r>
          </a:p>
          <a:p>
            <a:pPr>
              <a:buFontTx/>
              <a:buChar char="-"/>
            </a:pPr>
            <a:r>
              <a:rPr lang="cy-GB" dirty="0" smtClean="0"/>
              <a:t>Consider health and safety factors.</a:t>
            </a:r>
            <a:endParaRPr lang="cy-GB" dirty="0"/>
          </a:p>
        </p:txBody>
      </p:sp>
      <p:sp>
        <p:nvSpPr>
          <p:cNvPr id="20" name="Down Arrow 19"/>
          <p:cNvSpPr/>
          <p:nvPr/>
        </p:nvSpPr>
        <p:spPr>
          <a:xfrm>
            <a:off x="1331640" y="508518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/>
          <p:cNvSpPr/>
          <p:nvPr/>
        </p:nvSpPr>
        <p:spPr>
          <a:xfrm>
            <a:off x="7308304" y="515719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Up Arrow 21"/>
          <p:cNvSpPr/>
          <p:nvPr/>
        </p:nvSpPr>
        <p:spPr>
          <a:xfrm>
            <a:off x="1259632" y="98072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Up Arrow 22"/>
          <p:cNvSpPr/>
          <p:nvPr/>
        </p:nvSpPr>
        <p:spPr>
          <a:xfrm>
            <a:off x="6948264" y="1052736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796136" y="1844824"/>
            <a:ext cx="432048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87624" y="188640"/>
            <a:ext cx="60486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y-GB" sz="22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TEAMWORK </a:t>
            </a:r>
            <a:r>
              <a:rPr kumimoji="0" lang="cy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SKILLS ACTIVITY</a:t>
            </a:r>
            <a:endParaRPr kumimoji="0" lang="cy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268760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● On the following page is a chart showing the characteristics that could make a good leader.</a:t>
            </a:r>
          </a:p>
          <a:p>
            <a:r>
              <a:rPr lang="cy-GB" dirty="0" smtClean="0"/>
              <a:t> </a:t>
            </a:r>
          </a:p>
          <a:p>
            <a:r>
              <a:rPr lang="cy-GB" dirty="0" smtClean="0"/>
              <a:t>They can be used in different ways.</a:t>
            </a:r>
          </a:p>
          <a:p>
            <a:r>
              <a:rPr lang="cy-GB" dirty="0" smtClean="0"/>
              <a:t> </a:t>
            </a:r>
          </a:p>
          <a:p>
            <a:r>
              <a:rPr lang="cy-GB" b="1" u="sng" dirty="0"/>
              <a:t>Activity</a:t>
            </a:r>
            <a:r>
              <a:rPr lang="cy-GB" dirty="0" smtClean="0"/>
              <a:t> </a:t>
            </a:r>
            <a:r>
              <a:rPr lang="cy-GB" b="1" u="sng" dirty="0" smtClean="0"/>
              <a:t>1</a:t>
            </a:r>
          </a:p>
          <a:p>
            <a:endParaRPr lang="cy-GB" b="1" u="sng" dirty="0"/>
          </a:p>
          <a:p>
            <a:pPr lvl="0">
              <a:buFontTx/>
              <a:buChar char="-"/>
            </a:pPr>
            <a:r>
              <a:rPr lang="cy-GB" dirty="0" smtClean="0"/>
              <a:t>Cut the table and distribute the cards to the students.</a:t>
            </a:r>
          </a:p>
          <a:p>
            <a:pPr lvl="0"/>
            <a:endParaRPr lang="cy-GB" dirty="0"/>
          </a:p>
          <a:p>
            <a:pPr lvl="0">
              <a:buFontTx/>
              <a:buChar char="-"/>
            </a:pPr>
            <a:r>
              <a:rPr lang="cy-GB" dirty="0" smtClean="0"/>
              <a:t>In silence, the students need to arrange themselves alphabetically.</a:t>
            </a:r>
          </a:p>
          <a:p>
            <a:pPr lvl="0">
              <a:buFontTx/>
              <a:buChar char="-"/>
            </a:pPr>
            <a:endParaRPr lang="cy-GB" dirty="0"/>
          </a:p>
          <a:p>
            <a:pPr lvl="0">
              <a:buFontTx/>
              <a:buChar char="-"/>
            </a:pPr>
            <a:r>
              <a:rPr lang="cy-GB" dirty="0" smtClean="0"/>
              <a:t>At the end of the task the teacher can assess with the students how the task was done - what were the challenges, did someone lead etc.</a:t>
            </a:r>
          </a:p>
          <a:p>
            <a:pPr lvl="0"/>
            <a:endParaRPr lang="cy-GB" dirty="0"/>
          </a:p>
          <a:p>
            <a:pPr lvl="0"/>
            <a:r>
              <a:rPr lang="cy-GB" dirty="0" smtClean="0"/>
              <a:t>- It can be useful to do the task more than once – seeing whether teamwork and leadership skills have improved.</a:t>
            </a:r>
          </a:p>
          <a:p>
            <a:endParaRPr lang="cy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b="1" u="sng" dirty="0"/>
              <a:t>Activity</a:t>
            </a:r>
            <a:r>
              <a:rPr lang="cy-GB" dirty="0" smtClean="0"/>
              <a:t> </a:t>
            </a:r>
            <a:r>
              <a:rPr lang="cy-GB" b="1" u="sng" dirty="0" smtClean="0"/>
              <a:t>2</a:t>
            </a:r>
          </a:p>
          <a:p>
            <a:endParaRPr lang="cy-GB" b="1" u="sng" dirty="0"/>
          </a:p>
          <a:p>
            <a:pPr lvl="0"/>
            <a:r>
              <a:rPr lang="cy-GB" dirty="0" smtClean="0"/>
              <a:t>- Cut </a:t>
            </a:r>
            <a:r>
              <a:rPr lang="cy-GB" dirty="0" err="1" smtClean="0"/>
              <a:t>out</a:t>
            </a:r>
            <a:r>
              <a:rPr lang="cy-GB" dirty="0" smtClean="0"/>
              <a:t> the cards and allow the students to work in groups.</a:t>
            </a:r>
          </a:p>
          <a:p>
            <a:pPr lvl="0"/>
            <a:r>
              <a:rPr lang="cy-GB" dirty="0" smtClean="0"/>
              <a:t>- The students can 'rank' the skills in order of importance</a:t>
            </a:r>
            <a:endParaRPr lang="cy-GB" dirty="0"/>
          </a:p>
          <a:p>
            <a:pPr lvl="0"/>
            <a:r>
              <a:rPr lang="cy-GB" dirty="0" smtClean="0"/>
              <a:t>- Discuss how useful the skills are.</a:t>
            </a:r>
          </a:p>
          <a:p>
            <a:pPr lvl="0"/>
            <a:r>
              <a:rPr lang="cy-GB" dirty="0" smtClean="0"/>
              <a:t>- Join the skills together</a:t>
            </a:r>
            <a:endParaRPr lang="cy-GB" dirty="0"/>
          </a:p>
          <a:p>
            <a:pPr lvl="0"/>
            <a:r>
              <a:rPr lang="cy-GB" dirty="0" smtClean="0"/>
              <a:t>- Choose the top 10 skills.</a:t>
            </a:r>
          </a:p>
          <a:p>
            <a:pPr lvl="0">
              <a:buFontTx/>
              <a:buChar char="-"/>
            </a:pPr>
            <a:r>
              <a:rPr lang="cy-GB" dirty="0" smtClean="0"/>
              <a:t>Look at the reading plan handout with 4 roles. Choose the 2 most suitable cards for each role within the reading plan group.</a:t>
            </a:r>
          </a:p>
          <a:p>
            <a:pPr lvl="0"/>
            <a:endParaRPr lang="cy-GB" dirty="0" smtClean="0"/>
          </a:p>
          <a:p>
            <a:endParaRPr lang="cy-GB" dirty="0"/>
          </a:p>
          <a:p>
            <a:r>
              <a:rPr lang="cy-GB" dirty="0" smtClean="0"/>
              <a:t>This should lead to a constructive discussion on strengths, weaknesses and skills.</a:t>
            </a:r>
            <a:endParaRPr lang="cy-GB" dirty="0"/>
          </a:p>
          <a:p>
            <a:r>
              <a:rPr lang="cy-GB" dirty="0" smtClean="0"/>
              <a:t> </a:t>
            </a:r>
          </a:p>
          <a:p>
            <a:endParaRPr lang="cy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9512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 dirty="0">
                          <a:latin typeface="Calibri"/>
                          <a:ea typeface="Times New Roman"/>
                          <a:cs typeface="Times New Roman"/>
                        </a:rPr>
                        <a:t>Aggressive</a:t>
                      </a:r>
                      <a:endParaRPr lang="cy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 dirty="0">
                          <a:latin typeface="Calibri"/>
                          <a:ea typeface="Times New Roman"/>
                          <a:cs typeface="Times New Roman"/>
                        </a:rPr>
                        <a:t>Works well with others</a:t>
                      </a:r>
                      <a:endParaRPr lang="cy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Decisive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Vision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 dirty="0">
                          <a:latin typeface="Calibri"/>
                          <a:ea typeface="Times New Roman"/>
                          <a:cs typeface="Times New Roman"/>
                        </a:rPr>
                        <a:t>‘Bossy’</a:t>
                      </a:r>
                      <a:endParaRPr lang="cy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Can be relied on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Threatening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Sense of humour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Confidence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Responsible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Brave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Reliable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Creative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Realistic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Loyal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Productive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Autocratic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 dirty="0">
                          <a:latin typeface="Calibri"/>
                          <a:ea typeface="Times New Roman"/>
                          <a:cs typeface="Times New Roman"/>
                        </a:rPr>
                        <a:t>Ready</a:t>
                      </a:r>
                      <a:endParaRPr lang="cy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716016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Empathy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Positive example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Enthusiastic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Patient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Fair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Passionate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Powerful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Organised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Good communicator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Open mind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Height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Motivator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Honesty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Senior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Influential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Lead by example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>
                          <a:latin typeface="Calibri"/>
                          <a:ea typeface="Times New Roman"/>
                          <a:cs typeface="Times New Roman"/>
                        </a:rPr>
                        <a:t>Inspirational</a:t>
                      </a:r>
                      <a:endParaRPr lang="cy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y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600" b="1" dirty="0">
                          <a:latin typeface="Calibri"/>
                          <a:ea typeface="Times New Roman"/>
                          <a:cs typeface="Times New Roman"/>
                        </a:rPr>
                        <a:t>Intelligent</a:t>
                      </a:r>
                      <a:endParaRPr lang="cy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404664"/>
            <a:ext cx="4320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y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This is a starting point for ideas.</a:t>
            </a:r>
            <a:endParaRPr kumimoji="0" lang="cy-GB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93340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Role</a:t>
                      </a:r>
                      <a:r>
                        <a:t> 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Skill 1 for the role.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Skill 2 for the role.</a:t>
                      </a:r>
                    </a:p>
                    <a:p>
                      <a:endParaRPr lang="cy-GB" b="1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Leader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Personnel officer</a:t>
                      </a:r>
                      <a:endParaRPr lang="cy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Works well with others.</a:t>
                      </a:r>
                      <a:endParaRPr lang="cy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Patient.</a:t>
                      </a:r>
                      <a:endParaRPr lang="cy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Adminstrative officer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Resources officer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41949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Role</a:t>
                      </a:r>
                      <a:r>
                        <a:t> 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Skill 1 for the role.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Skill 2 for the role.</a:t>
                      </a:r>
                    </a:p>
                    <a:p>
                      <a:endParaRPr lang="cy-GB" b="1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Leader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smtClean="0"/>
                        <a:t>Personnel officer</a:t>
                      </a:r>
                      <a:endParaRPr lang="cy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Adminstrative officer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Resources officer</a:t>
                      </a:r>
                      <a:endParaRPr lang="cy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ADVANCED/COMMUNITY/10.2</a:t>
            </a:r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300</Words>
  <Application>Microsoft Office PowerPoint</Application>
  <PresentationFormat>On-screen Show (4:3)</PresentationFormat>
  <Paragraphs>133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markwynjones</dc:creator>
  <cp:lastModifiedBy> </cp:lastModifiedBy>
  <cp:revision>12</cp:revision>
  <dcterms:created xsi:type="dcterms:W3CDTF">2015-01-13T10:04:40Z</dcterms:created>
  <dcterms:modified xsi:type="dcterms:W3CDTF">2015-05-21T17:25:06Z</dcterms:modified>
</cp:coreProperties>
</file>