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0160000" cy="7620000"/>
  <p:notesSz cx="6858000" cy="9144000"/>
  <p:embeddedFontLs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398" y="-18"/>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5E48A4-04AE-4122-9F50-4D310314BAF3}"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73874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48A4-04AE-4122-9F50-4D310314BAF3}"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115325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48A4-04AE-4122-9F50-4D310314BAF3}"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410566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E48A4-04AE-4122-9F50-4D310314BAF3}"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91512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E48A4-04AE-4122-9F50-4D310314BAF3}"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201946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5E48A4-04AE-4122-9F50-4D310314BAF3}"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17730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5E48A4-04AE-4122-9F50-4D310314BAF3}" type="datetimeFigureOut">
              <a:rPr lang="en-GB" smtClean="0"/>
              <a:t>11/02/2015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359250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5E48A4-04AE-4122-9F50-4D310314BAF3}" type="datetimeFigureOut">
              <a:rPr lang="en-GB" smtClean="0"/>
              <a:t>11/02/2015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362652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E48A4-04AE-4122-9F50-4D310314BAF3}" type="datetimeFigureOut">
              <a:rPr lang="en-GB" smtClean="0"/>
              <a:t>11/02/2015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398520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E48A4-04AE-4122-9F50-4D310314BAF3}"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2284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E48A4-04AE-4122-9F50-4D310314BAF3}"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8D151-B869-458D-BF04-7D58894B570B}" type="slidenum">
              <a:rPr lang="en-GB" smtClean="0"/>
              <a:t>‹#›</a:t>
            </a:fld>
            <a:endParaRPr lang="en-GB"/>
          </a:p>
        </p:txBody>
      </p:sp>
    </p:spTree>
    <p:extLst>
      <p:ext uri="{BB962C8B-B14F-4D97-AF65-F5344CB8AC3E}">
        <p14:creationId xmlns:p14="http://schemas.microsoft.com/office/powerpoint/2010/main" val="379701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B45E48A4-04AE-4122-9F50-4D310314BAF3}" type="datetimeFigureOut">
              <a:rPr lang="en-GB" smtClean="0"/>
              <a:t>11/02/2015</a:t>
            </a:fld>
            <a:endParaRPr lang="en-GB"/>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3B28D151-B869-458D-BF04-7D58894B570B}" type="slidenum">
              <a:rPr lang="en-GB" smtClean="0"/>
              <a:t>‹#›</a:t>
            </a:fld>
            <a:endParaRPr lang="en-GB"/>
          </a:p>
        </p:txBody>
      </p:sp>
    </p:spTree>
    <p:extLst>
      <p:ext uri="{BB962C8B-B14F-4D97-AF65-F5344CB8AC3E}">
        <p14:creationId xmlns:p14="http://schemas.microsoft.com/office/powerpoint/2010/main" val="209195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09800" y="254000"/>
            <a:ext cx="5765800" cy="1200329"/>
          </a:xfrm>
          <a:prstGeom prst="rect">
            <a:avLst/>
          </a:prstGeom>
          <a:noFill/>
        </p:spPr>
        <p:txBody>
          <a:bodyPr vert="horz" rtlCol="0">
            <a:spAutoFit/>
          </a:bodyPr>
          <a:lstStyle/>
          <a:p>
            <a:pPr algn="ctr"/>
            <a:r>
              <a:rPr lang="en-GB" sz="3600" b="1" smtClean="0">
                <a:solidFill>
                  <a:srgbClr val="000000"/>
                </a:solidFill>
                <a:latin typeface="Trebuchet MS - 48"/>
              </a:rPr>
              <a:t>Super Hero Stratified Sampling</a:t>
            </a:r>
            <a:endParaRPr lang="en-GB" sz="3600" b="1">
              <a:solidFill>
                <a:srgbClr val="000000"/>
              </a:solidFill>
              <a:latin typeface="Trebuchet MS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019300" y="3009900"/>
            <a:ext cx="1978660" cy="2687447"/>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27000" y="1930400"/>
            <a:ext cx="2146300" cy="2646807"/>
          </a:xfrm>
          <a:prstGeom prst="rect">
            <a:avLst/>
          </a:prstGeom>
          <a:solidFill>
            <a:scrgbClr r="0" g="0" b="0">
              <a:alpha val="0"/>
            </a:scrgbClr>
          </a:solidFill>
        </p:spPr>
      </p:pic>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84700" y="1879600"/>
            <a:ext cx="2783586" cy="4295521"/>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7785100" y="2235200"/>
            <a:ext cx="1020953" cy="1435481"/>
          </a:xfrm>
          <a:prstGeom prst="rect">
            <a:avLst/>
          </a:prstGeom>
          <a:solidFill>
            <a:scrgbClr r="0" g="0" b="0">
              <a:alpha val="0"/>
            </a:scrgbClr>
          </a:solidFill>
        </p:spPr>
      </p:pic>
      <p:pic>
        <p:nvPicPr>
          <p:cNvPr id="7" name="Picture 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531100" y="4191000"/>
            <a:ext cx="2016134" cy="1075218"/>
          </a:xfrm>
          <a:prstGeom prst="rect">
            <a:avLst/>
          </a:prstGeom>
          <a:solidFill>
            <a:scrgbClr r="0" g="0" b="0">
              <a:alpha val="0"/>
            </a:scrgbClr>
          </a:solidFill>
        </p:spPr>
      </p:pic>
    </p:spTree>
    <p:extLst>
      <p:ext uri="{BB962C8B-B14F-4D97-AF65-F5344CB8AC3E}">
        <p14:creationId xmlns:p14="http://schemas.microsoft.com/office/powerpoint/2010/main" val="94589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35000" y="76200"/>
            <a:ext cx="8864600" cy="1200329"/>
          </a:xfrm>
          <a:prstGeom prst="rect">
            <a:avLst/>
          </a:prstGeom>
          <a:noFill/>
        </p:spPr>
        <p:txBody>
          <a:bodyPr vert="horz" rtlCol="0">
            <a:spAutoFit/>
          </a:bodyPr>
          <a:lstStyle/>
          <a:p>
            <a:pPr algn="ctr"/>
            <a:r>
              <a:rPr lang="en-GB" sz="3600" b="1" smtClean="0">
                <a:solidFill>
                  <a:srgbClr val="000000"/>
                </a:solidFill>
                <a:latin typeface="Trebuchet MS - 48"/>
              </a:rPr>
              <a:t>Super Hero Stratified Sampling - What's The Story?</a:t>
            </a:r>
            <a:endParaRPr lang="en-GB" sz="3600" b="1">
              <a:solidFill>
                <a:srgbClr val="000000"/>
              </a:solidFill>
              <a:latin typeface="Trebuchet MS - 48"/>
            </a:endParaRPr>
          </a:p>
        </p:txBody>
      </p:sp>
      <p:sp>
        <p:nvSpPr>
          <p:cNvPr id="3" name="TextBox 2"/>
          <p:cNvSpPr txBox="1"/>
          <p:nvPr/>
        </p:nvSpPr>
        <p:spPr>
          <a:xfrm>
            <a:off x="444500" y="1612900"/>
            <a:ext cx="9359566" cy="3323987"/>
          </a:xfrm>
          <a:prstGeom prst="rect">
            <a:avLst/>
          </a:prstGeom>
          <a:noFill/>
        </p:spPr>
        <p:txBody>
          <a:bodyPr vert="horz" rtlCol="0">
            <a:spAutoFit/>
          </a:bodyPr>
          <a:lstStyle/>
          <a:p>
            <a:pPr algn="ctr"/>
            <a:r>
              <a:rPr lang="en-GB" sz="2100" smtClean="0">
                <a:solidFill>
                  <a:srgbClr val="000000"/>
                </a:solidFill>
                <a:latin typeface="Trebuchet MS - 28"/>
              </a:rPr>
              <a:t>In tough economic times the Super Heroes of the world are trying to make their operations more efficient. To do this they have decided to survey both members of the public and villains as to what works best.</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There are far too many of each to survey all of them so have decided to take a sample from each group. It must be proportional so have decided to perform a stratified sample.</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Can you help our heroes calculate the numbers from each group that they should choose?</a:t>
            </a:r>
            <a:endParaRPr lang="en-GB" sz="2100">
              <a:solidFill>
                <a:srgbClr val="000000"/>
              </a:solidFill>
              <a:latin typeface="Trebuchet MS - 28"/>
            </a:endParaRPr>
          </a:p>
        </p:txBody>
      </p:sp>
    </p:spTree>
    <p:extLst>
      <p:ext uri="{BB962C8B-B14F-4D97-AF65-F5344CB8AC3E}">
        <p14:creationId xmlns:p14="http://schemas.microsoft.com/office/powerpoint/2010/main" val="412998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3"/>
          <p:cNvGrpSpPr/>
          <p:nvPr/>
        </p:nvGrpSpPr>
        <p:grpSpPr>
          <a:xfrm>
            <a:off x="177800" y="50800"/>
            <a:ext cx="9929161" cy="6725285"/>
            <a:chOff x="177800" y="50800"/>
            <a:chExt cx="9929161" cy="6725285"/>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826500" y="5016500"/>
              <a:ext cx="1001522" cy="1759585"/>
            </a:xfrm>
            <a:prstGeom prst="rect">
              <a:avLst/>
            </a:prstGeom>
            <a:solidFill>
              <a:scrgbClr r="0" g="0" b="0">
                <a:alpha val="0"/>
              </a:scrgbClr>
            </a:solidFill>
          </p:spPr>
        </p:pic>
        <p:sp>
          <p:nvSpPr>
            <p:cNvPr id="3" name="TextBox 2"/>
            <p:cNvSpPr txBox="1"/>
            <p:nvPr/>
          </p:nvSpPr>
          <p:spPr>
            <a:xfrm>
              <a:off x="1905000" y="50800"/>
              <a:ext cx="5994400" cy="646331"/>
            </a:xfrm>
            <a:prstGeom prst="rect">
              <a:avLst/>
            </a:prstGeom>
            <a:noFill/>
          </p:spPr>
          <p:txBody>
            <a:bodyPr vert="horz" rtlCol="0">
              <a:spAutoFit/>
            </a:bodyPr>
            <a:lstStyle/>
            <a:p>
              <a:pPr algn="ctr"/>
              <a:r>
                <a:rPr lang="en-GB" sz="3600" b="1" smtClean="0">
                  <a:solidFill>
                    <a:srgbClr val="000000"/>
                  </a:solidFill>
                  <a:latin typeface="Trebuchet MS - 48"/>
                </a:rPr>
                <a:t>Superman's Survey</a:t>
              </a:r>
              <a:endParaRPr lang="en-GB" sz="3600" b="1">
                <a:solidFill>
                  <a:srgbClr val="000000"/>
                </a:solidFill>
                <a:latin typeface="Trebuchet MS - 48"/>
              </a:endParaRPr>
            </a:p>
          </p:txBody>
        </p:sp>
        <p:sp>
          <p:nvSpPr>
            <p:cNvPr id="4" name="TextBox 3"/>
            <p:cNvSpPr txBox="1"/>
            <p:nvPr/>
          </p:nvSpPr>
          <p:spPr>
            <a:xfrm>
              <a:off x="177800" y="965200"/>
              <a:ext cx="9929161" cy="1477328"/>
            </a:xfrm>
            <a:prstGeom prst="rect">
              <a:avLst/>
            </a:prstGeom>
            <a:noFill/>
          </p:spPr>
          <p:txBody>
            <a:bodyPr vert="horz" rtlCol="0">
              <a:spAutoFit/>
            </a:bodyPr>
            <a:lstStyle/>
            <a:p>
              <a:pPr algn="ctr"/>
              <a:r>
                <a:rPr lang="en-GB" smtClean="0">
                  <a:solidFill>
                    <a:srgbClr val="000000"/>
                  </a:solidFill>
                  <a:latin typeface="Trebuchet MS - 24"/>
                </a:rPr>
                <a:t>Superman would like feedback from both friends and enemies on the service he offers, and would also like to know whether he is gender-biased in whilst fighting crime. He has listed how many people there are in each group in the table below. Superman would like a stratified sample of 50.</a:t>
              </a:r>
            </a:p>
            <a:p>
              <a:pPr algn="ctr"/>
              <a:r>
                <a:rPr lang="en-GB" smtClean="0">
                  <a:solidFill>
                    <a:srgbClr val="000000"/>
                  </a:solidFill>
                  <a:latin typeface="Trebuchet MS - 24"/>
                </a:rPr>
                <a:t>How many from each group should he choose?</a:t>
              </a:r>
              <a:endParaRPr lang="en-GB">
                <a:solidFill>
                  <a:srgbClr val="000000"/>
                </a:solidFill>
                <a:latin typeface="Trebuchet MS - 24"/>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71900" y="3530600"/>
              <a:ext cx="513715" cy="1282319"/>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1866900" y="3505200"/>
              <a:ext cx="786511" cy="1200023"/>
            </a:xfrm>
            <a:prstGeom prst="rect">
              <a:avLst/>
            </a:prstGeom>
            <a:solidFill>
              <a:scrgbClr r="0" g="0" b="0">
                <a:alpha val="0"/>
              </a:scrgbClr>
            </a:solidFill>
          </p:spPr>
        </p:pic>
        <p:sp>
          <p:nvSpPr>
            <p:cNvPr id="7" name="TextBox 6"/>
            <p:cNvSpPr txBox="1"/>
            <p:nvPr/>
          </p:nvSpPr>
          <p:spPr>
            <a:xfrm>
              <a:off x="1473200" y="4724400"/>
              <a:ext cx="1498600" cy="323165"/>
            </a:xfrm>
            <a:prstGeom prst="rect">
              <a:avLst/>
            </a:prstGeom>
            <a:noFill/>
          </p:spPr>
          <p:txBody>
            <a:bodyPr vert="horz" rtlCol="0">
              <a:spAutoFit/>
            </a:bodyPr>
            <a:lstStyle/>
            <a:p>
              <a:pPr algn="ctr"/>
              <a:r>
                <a:rPr lang="en-GB" sz="1500" smtClean="0">
                  <a:solidFill>
                    <a:srgbClr val="000000"/>
                  </a:solidFill>
                  <a:latin typeface="Trebuchet MS - 20"/>
                </a:rPr>
                <a:t>Jimmy Olsen</a:t>
              </a:r>
              <a:endParaRPr lang="en-GB" sz="1500">
                <a:solidFill>
                  <a:srgbClr val="000000"/>
                </a:solidFill>
                <a:latin typeface="Trebuchet MS - 20"/>
              </a:endParaRPr>
            </a:p>
          </p:txBody>
        </p:sp>
        <p:sp>
          <p:nvSpPr>
            <p:cNvPr id="8" name="TextBox 7"/>
            <p:cNvSpPr txBox="1"/>
            <p:nvPr/>
          </p:nvSpPr>
          <p:spPr>
            <a:xfrm>
              <a:off x="3276600" y="4940300"/>
              <a:ext cx="1498600" cy="323165"/>
            </a:xfrm>
            <a:prstGeom prst="rect">
              <a:avLst/>
            </a:prstGeom>
            <a:noFill/>
          </p:spPr>
          <p:txBody>
            <a:bodyPr vert="horz" rtlCol="0">
              <a:spAutoFit/>
            </a:bodyPr>
            <a:lstStyle/>
            <a:p>
              <a:pPr algn="ctr"/>
              <a:r>
                <a:rPr lang="en-GB" sz="1500" smtClean="0">
                  <a:solidFill>
                    <a:srgbClr val="000000"/>
                  </a:solidFill>
                  <a:latin typeface="Trebuchet MS - 20"/>
                </a:rPr>
                <a:t>Lois Lane</a:t>
              </a:r>
              <a:endParaRPr lang="en-GB" sz="1500">
                <a:solidFill>
                  <a:srgbClr val="000000"/>
                </a:solidFill>
                <a:latin typeface="Trebuchet MS - 20"/>
              </a:endParaRP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575300" y="3505200"/>
              <a:ext cx="477520" cy="1318387"/>
            </a:xfrm>
            <a:prstGeom prst="rect">
              <a:avLst/>
            </a:prstGeom>
            <a:solidFill>
              <a:scrgbClr r="0" g="0" b="0">
                <a:alpha val="0"/>
              </a:scrgbClr>
            </a:solidFill>
          </p:spPr>
        </p:pic>
        <p:sp>
          <p:nvSpPr>
            <p:cNvPr id="10" name="TextBox 9"/>
            <p:cNvSpPr txBox="1"/>
            <p:nvPr/>
          </p:nvSpPr>
          <p:spPr>
            <a:xfrm>
              <a:off x="5080000" y="4953000"/>
              <a:ext cx="1498600" cy="323165"/>
            </a:xfrm>
            <a:prstGeom prst="rect">
              <a:avLst/>
            </a:prstGeom>
            <a:noFill/>
          </p:spPr>
          <p:txBody>
            <a:bodyPr vert="horz" rtlCol="0">
              <a:spAutoFit/>
            </a:bodyPr>
            <a:lstStyle/>
            <a:p>
              <a:pPr algn="ctr"/>
              <a:r>
                <a:rPr lang="en-GB" sz="1500" smtClean="0">
                  <a:solidFill>
                    <a:srgbClr val="000000"/>
                  </a:solidFill>
                  <a:latin typeface="Trebuchet MS - 20"/>
                </a:rPr>
                <a:t>Lex Luther</a:t>
              </a:r>
              <a:endParaRPr lang="en-GB" sz="1500">
                <a:solidFill>
                  <a:srgbClr val="000000"/>
                </a:solidFill>
                <a:latin typeface="Trebuchet MS - 20"/>
              </a:endParaRP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353300" y="3517900"/>
              <a:ext cx="455676" cy="1467231"/>
            </a:xfrm>
            <a:prstGeom prst="rect">
              <a:avLst/>
            </a:prstGeom>
            <a:solidFill>
              <a:scrgbClr r="0" g="0" b="0">
                <a:alpha val="0"/>
              </a:scrgbClr>
            </a:solidFill>
          </p:spPr>
        </p:pic>
        <p:sp>
          <p:nvSpPr>
            <p:cNvPr id="12" name="TextBox 11"/>
            <p:cNvSpPr txBox="1"/>
            <p:nvPr/>
          </p:nvSpPr>
          <p:spPr>
            <a:xfrm>
              <a:off x="6781800" y="4953000"/>
              <a:ext cx="1625600" cy="323165"/>
            </a:xfrm>
            <a:prstGeom prst="rect">
              <a:avLst/>
            </a:prstGeom>
            <a:noFill/>
          </p:spPr>
          <p:txBody>
            <a:bodyPr vert="horz" rtlCol="0">
              <a:spAutoFit/>
            </a:bodyPr>
            <a:lstStyle/>
            <a:p>
              <a:pPr algn="ctr"/>
              <a:r>
                <a:rPr lang="en-GB" sz="1500" smtClean="0">
                  <a:solidFill>
                    <a:srgbClr val="000000"/>
                  </a:solidFill>
                  <a:latin typeface="Trebuchet MS - 20"/>
                </a:rPr>
                <a:t>The Contessa</a:t>
              </a:r>
              <a:endParaRPr lang="en-GB" sz="1500">
                <a:solidFill>
                  <a:srgbClr val="000000"/>
                </a:solidFill>
                <a:latin typeface="Trebuchet MS - 20"/>
              </a:endParaRPr>
            </a:p>
          </p:txBody>
        </p:sp>
        <p:sp>
          <p:nvSpPr>
            <p:cNvPr id="13" name="TextBox 12"/>
            <p:cNvSpPr txBox="1"/>
            <p:nvPr/>
          </p:nvSpPr>
          <p:spPr>
            <a:xfrm>
              <a:off x="215900" y="3683000"/>
              <a:ext cx="1498600" cy="584775"/>
            </a:xfrm>
            <a:prstGeom prst="rect">
              <a:avLst/>
            </a:prstGeom>
            <a:noFill/>
          </p:spPr>
          <p:txBody>
            <a:bodyPr vert="horz" rtlCol="0">
              <a:spAutoFit/>
            </a:bodyPr>
            <a:lstStyle/>
            <a:p>
              <a:r>
                <a:rPr lang="en-GB" sz="1600" smtClean="0">
                  <a:solidFill>
                    <a:srgbClr val="000000"/>
                  </a:solidFill>
                  <a:latin typeface="Trebuchet MS - 22"/>
                </a:rPr>
                <a:t>In each group are:</a:t>
              </a:r>
              <a:endParaRPr lang="en-GB" sz="1600">
                <a:solidFill>
                  <a:srgbClr val="000000"/>
                </a:solidFill>
                <a:latin typeface="Trebuchet MS - 22"/>
              </a:endParaRPr>
            </a:p>
          </p:txBody>
        </p:sp>
      </p:grpSp>
      <p:graphicFrame>
        <p:nvGraphicFramePr>
          <p:cNvPr id="15" name="Table 14"/>
          <p:cNvGraphicFramePr>
            <a:graphicFrameLocks noGrp="1"/>
          </p:cNvGraphicFramePr>
          <p:nvPr>
            <p:extLst>
              <p:ext uri="{D42A27DB-BD31-4B8C-83A1-F6EECF244321}">
                <p14:modId xmlns:p14="http://schemas.microsoft.com/office/powerpoint/2010/main" val="2530384213"/>
              </p:ext>
            </p:extLst>
          </p:nvPr>
        </p:nvGraphicFramePr>
        <p:xfrm>
          <a:off x="1358899" y="5378450"/>
          <a:ext cx="7112000" cy="1193800"/>
        </p:xfrm>
        <a:graphic>
          <a:graphicData uri="http://schemas.openxmlformats.org/drawingml/2006/table">
            <a:tbl>
              <a:tblPr firstRow="1" bandRow="1">
                <a:tableStyleId>{5C22544A-7EE6-4342-B048-85BDC9FD1C3A}</a:tableStyleId>
              </a:tblPr>
              <a:tblGrid>
                <a:gridCol w="1778000"/>
                <a:gridCol w="1778000"/>
                <a:gridCol w="1778000"/>
                <a:gridCol w="1778000"/>
              </a:tblGrid>
              <a:tr h="596900">
                <a:tc>
                  <a:txBody>
                    <a:bodyPr/>
                    <a:lstStyle/>
                    <a:p>
                      <a:r>
                        <a:rPr lang="en-GB" sz="2400" b="1" i="0" u="none" baseline="0" smtClean="0">
                          <a:solidFill>
                            <a:srgbClr val="000000"/>
                          </a:solidFill>
                          <a:latin typeface="Trebuchet MS - 24"/>
                        </a:rPr>
                        <a:t>Men</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Women</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Men</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Women</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96900">
                <a:tc>
                  <a:txBody>
                    <a:bodyPr/>
                    <a:lstStyle/>
                    <a:p>
                      <a:r>
                        <a:rPr lang="en-GB" sz="2400" b="1" i="0" u="none" baseline="0" smtClean="0">
                          <a:solidFill>
                            <a:srgbClr val="000000"/>
                          </a:solidFill>
                          <a:latin typeface="Trebuchet MS - 24"/>
                        </a:rPr>
                        <a:t>40</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120</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160</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1" i="0" u="none" baseline="0" smtClean="0">
                          <a:solidFill>
                            <a:srgbClr val="000000"/>
                          </a:solidFill>
                          <a:latin typeface="Trebuchet MS - 24"/>
                        </a:rPr>
                        <a:t>80</a:t>
                      </a:r>
                      <a:endParaRPr lang="en-GB" sz="2400" b="1"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18577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 name="Group 15"/>
          <p:cNvGrpSpPr/>
          <p:nvPr/>
        </p:nvGrpSpPr>
        <p:grpSpPr>
          <a:xfrm>
            <a:off x="25400" y="279400"/>
            <a:ext cx="10067423" cy="6082665"/>
            <a:chOff x="25400" y="279400"/>
            <a:chExt cx="10067423" cy="6082665"/>
          </a:xfrm>
        </p:grpSpPr>
        <p:sp>
          <p:nvSpPr>
            <p:cNvPr id="2" name="TextBox 1"/>
            <p:cNvSpPr txBox="1"/>
            <p:nvPr/>
          </p:nvSpPr>
          <p:spPr>
            <a:xfrm>
              <a:off x="1892300" y="279400"/>
              <a:ext cx="6019800" cy="646331"/>
            </a:xfrm>
            <a:prstGeom prst="rect">
              <a:avLst/>
            </a:prstGeom>
            <a:noFill/>
          </p:spPr>
          <p:txBody>
            <a:bodyPr vert="horz" rtlCol="0">
              <a:spAutoFit/>
            </a:bodyPr>
            <a:lstStyle/>
            <a:p>
              <a:pPr algn="ctr"/>
              <a:r>
                <a:rPr lang="en-GB" sz="3600" b="1" smtClean="0">
                  <a:solidFill>
                    <a:srgbClr val="000000"/>
                  </a:solidFill>
                  <a:latin typeface="Trebuchet MS - 48"/>
                </a:rPr>
                <a:t>Spiderman's Survey</a:t>
              </a:r>
              <a:endParaRPr lang="en-GB" sz="3600" b="1">
                <a:solidFill>
                  <a:srgbClr val="000000"/>
                </a:solidFill>
                <a:latin typeface="Trebuchet MS - 48"/>
              </a:endParaRPr>
            </a:p>
          </p:txBody>
        </p:sp>
        <p:sp>
          <p:nvSpPr>
            <p:cNvPr id="3" name="TextBox 2"/>
            <p:cNvSpPr txBox="1"/>
            <p:nvPr/>
          </p:nvSpPr>
          <p:spPr>
            <a:xfrm>
              <a:off x="165100" y="1193800"/>
              <a:ext cx="9927723" cy="923330"/>
            </a:xfrm>
            <a:prstGeom prst="rect">
              <a:avLst/>
            </a:prstGeom>
            <a:noFill/>
          </p:spPr>
          <p:txBody>
            <a:bodyPr vert="horz" rtlCol="0">
              <a:spAutoFit/>
            </a:bodyPr>
            <a:lstStyle/>
            <a:p>
              <a:pPr algn="ctr"/>
              <a:r>
                <a:rPr lang="en-GB" smtClean="0">
                  <a:solidFill>
                    <a:srgbClr val="000000"/>
                  </a:solidFill>
                  <a:latin typeface="Trebuchet MS - 24"/>
                </a:rPr>
                <a:t>Spiderman is only going to get villains to answer his survey. They are in groups, the size of each being listed below in the table, and Spiderman would like a stratified sample of 30.</a:t>
              </a:r>
            </a:p>
            <a:p>
              <a:pPr algn="ctr"/>
              <a:r>
                <a:rPr lang="en-GB" smtClean="0">
                  <a:solidFill>
                    <a:srgbClr val="000000"/>
                  </a:solidFill>
                  <a:latin typeface="Trebuchet MS - 24"/>
                </a:rPr>
                <a:t>How many should he choose from each group?</a:t>
              </a:r>
              <a:endParaRPr lang="en-GB">
                <a:solidFill>
                  <a:srgbClr val="000000"/>
                </a:solidFill>
                <a:latin typeface="Trebuchet MS - 24"/>
              </a:endParaRPr>
            </a:p>
          </p:txBody>
        </p:sp>
        <p:sp>
          <p:nvSpPr>
            <p:cNvPr id="4" name="TextBox 3"/>
            <p:cNvSpPr txBox="1"/>
            <p:nvPr/>
          </p:nvSpPr>
          <p:spPr>
            <a:xfrm>
              <a:off x="1168400" y="4622800"/>
              <a:ext cx="1498600" cy="323165"/>
            </a:xfrm>
            <a:prstGeom prst="rect">
              <a:avLst/>
            </a:prstGeom>
            <a:noFill/>
          </p:spPr>
          <p:txBody>
            <a:bodyPr vert="horz" rtlCol="0">
              <a:spAutoFit/>
            </a:bodyPr>
            <a:lstStyle/>
            <a:p>
              <a:pPr algn="ctr"/>
              <a:r>
                <a:rPr lang="en-GB" sz="1500" smtClean="0">
                  <a:solidFill>
                    <a:srgbClr val="000000"/>
                  </a:solidFill>
                  <a:latin typeface="Trebuchet MS - 20"/>
                </a:rPr>
                <a:t>Shriek</a:t>
              </a:r>
              <a:endParaRPr lang="en-GB" sz="1500">
                <a:solidFill>
                  <a:srgbClr val="000000"/>
                </a:solidFill>
                <a:latin typeface="Trebuchet MS - 20"/>
              </a:endParaRPr>
            </a:p>
          </p:txBody>
        </p:sp>
        <p:sp>
          <p:nvSpPr>
            <p:cNvPr id="5" name="TextBox 4"/>
            <p:cNvSpPr txBox="1"/>
            <p:nvPr/>
          </p:nvSpPr>
          <p:spPr>
            <a:xfrm>
              <a:off x="2590800" y="4622800"/>
              <a:ext cx="1498600" cy="323165"/>
            </a:xfrm>
            <a:prstGeom prst="rect">
              <a:avLst/>
            </a:prstGeom>
            <a:noFill/>
          </p:spPr>
          <p:txBody>
            <a:bodyPr vert="horz" rtlCol="0">
              <a:spAutoFit/>
            </a:bodyPr>
            <a:lstStyle/>
            <a:p>
              <a:pPr algn="ctr"/>
              <a:r>
                <a:rPr lang="en-GB" sz="1500" smtClean="0">
                  <a:solidFill>
                    <a:srgbClr val="000000"/>
                  </a:solidFill>
                  <a:latin typeface="Trebuchet MS - 20"/>
                </a:rPr>
                <a:t>Ox</a:t>
              </a:r>
              <a:endParaRPr lang="en-GB" sz="1500">
                <a:solidFill>
                  <a:srgbClr val="000000"/>
                </a:solidFill>
                <a:latin typeface="Trebuchet MS - 20"/>
              </a:endParaRPr>
            </a:p>
          </p:txBody>
        </p:sp>
        <p:sp>
          <p:nvSpPr>
            <p:cNvPr id="6" name="TextBox 5"/>
            <p:cNvSpPr txBox="1"/>
            <p:nvPr/>
          </p:nvSpPr>
          <p:spPr>
            <a:xfrm>
              <a:off x="4051300" y="4610100"/>
              <a:ext cx="1498600" cy="323165"/>
            </a:xfrm>
            <a:prstGeom prst="rect">
              <a:avLst/>
            </a:prstGeom>
            <a:noFill/>
          </p:spPr>
          <p:txBody>
            <a:bodyPr vert="horz" rtlCol="0">
              <a:spAutoFit/>
            </a:bodyPr>
            <a:lstStyle/>
            <a:p>
              <a:pPr algn="ctr"/>
              <a:r>
                <a:rPr lang="en-GB" sz="1500" smtClean="0">
                  <a:solidFill>
                    <a:srgbClr val="000000"/>
                  </a:solidFill>
                  <a:latin typeface="Trebuchet MS - 20"/>
                </a:rPr>
                <a:t>Whiplash</a:t>
              </a:r>
              <a:endParaRPr lang="en-GB" sz="1500">
                <a:solidFill>
                  <a:srgbClr val="000000"/>
                </a:solidFill>
                <a:latin typeface="Trebuchet MS - 20"/>
              </a:endParaRPr>
            </a:p>
          </p:txBody>
        </p:sp>
        <p:sp>
          <p:nvSpPr>
            <p:cNvPr id="7" name="TextBox 6"/>
            <p:cNvSpPr txBox="1"/>
            <p:nvPr/>
          </p:nvSpPr>
          <p:spPr>
            <a:xfrm>
              <a:off x="5422900" y="4610100"/>
              <a:ext cx="1625600" cy="323165"/>
            </a:xfrm>
            <a:prstGeom prst="rect">
              <a:avLst/>
            </a:prstGeom>
            <a:noFill/>
          </p:spPr>
          <p:txBody>
            <a:bodyPr vert="horz" rtlCol="0">
              <a:spAutoFit/>
            </a:bodyPr>
            <a:lstStyle/>
            <a:p>
              <a:pPr algn="ctr"/>
              <a:r>
                <a:rPr lang="en-GB" sz="1500" smtClean="0">
                  <a:solidFill>
                    <a:srgbClr val="000000"/>
                  </a:solidFill>
                  <a:latin typeface="Trebuchet MS - 20"/>
                </a:rPr>
                <a:t>Beetle</a:t>
              </a:r>
              <a:endParaRPr lang="en-GB" sz="1500">
                <a:solidFill>
                  <a:srgbClr val="000000"/>
                </a:solidFill>
                <a:latin typeface="Trebuchet MS - 20"/>
              </a:endParaRPr>
            </a:p>
          </p:txBody>
        </p:sp>
        <p:sp>
          <p:nvSpPr>
            <p:cNvPr id="8" name="TextBox 7"/>
            <p:cNvSpPr txBox="1"/>
            <p:nvPr/>
          </p:nvSpPr>
          <p:spPr>
            <a:xfrm>
              <a:off x="25400" y="3200400"/>
              <a:ext cx="1498600" cy="584775"/>
            </a:xfrm>
            <a:prstGeom prst="rect">
              <a:avLst/>
            </a:prstGeom>
            <a:noFill/>
          </p:spPr>
          <p:txBody>
            <a:bodyPr vert="horz" rtlCol="0">
              <a:spAutoFit/>
            </a:bodyPr>
            <a:lstStyle/>
            <a:p>
              <a:r>
                <a:rPr lang="en-GB" sz="1600" smtClean="0">
                  <a:solidFill>
                    <a:srgbClr val="000000"/>
                  </a:solidFill>
                  <a:latin typeface="Trebuchet MS - 22"/>
                </a:rPr>
                <a:t>In each group are:</a:t>
              </a:r>
              <a:endParaRPr lang="en-GB" sz="1600">
                <a:solidFill>
                  <a:srgbClr val="000000"/>
                </a:solidFill>
                <a:latin typeface="Trebuchet MS - 22"/>
              </a:endParaRPr>
            </a:p>
          </p:txBody>
        </p:sp>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8788400" y="4940300"/>
              <a:ext cx="704469" cy="1421765"/>
            </a:xfrm>
            <a:prstGeom prst="rect">
              <a:avLst/>
            </a:prstGeom>
            <a:solidFill>
              <a:scrgbClr r="0" g="0" b="0">
                <a:alpha val="0"/>
              </a:scrgbClr>
            </a:solidFill>
          </p:spPr>
        </p:pic>
        <p:sp>
          <p:nvSpPr>
            <p:cNvPr id="10" name="TextBox 9"/>
            <p:cNvSpPr txBox="1"/>
            <p:nvPr/>
          </p:nvSpPr>
          <p:spPr>
            <a:xfrm>
              <a:off x="6832600" y="4610100"/>
              <a:ext cx="1625600" cy="323165"/>
            </a:xfrm>
            <a:prstGeom prst="rect">
              <a:avLst/>
            </a:prstGeom>
            <a:noFill/>
          </p:spPr>
          <p:txBody>
            <a:bodyPr vert="horz" rtlCol="0">
              <a:spAutoFit/>
            </a:bodyPr>
            <a:lstStyle/>
            <a:p>
              <a:pPr algn="ctr"/>
              <a:r>
                <a:rPr lang="en-GB" sz="1500" smtClean="0">
                  <a:solidFill>
                    <a:srgbClr val="000000"/>
                  </a:solidFill>
                  <a:latin typeface="Trebuchet MS - 20"/>
                </a:rPr>
                <a:t>Spot</a:t>
              </a:r>
              <a:endParaRPr lang="en-GB" sz="1500">
                <a:solidFill>
                  <a:srgbClr val="000000"/>
                </a:solidFill>
                <a:latin typeface="Trebuchet MS - 2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9400" y="2781300"/>
              <a:ext cx="585978" cy="1756029"/>
            </a:xfrm>
            <a:prstGeom prst="rect">
              <a:avLst/>
            </a:prstGeom>
            <a:solidFill>
              <a:scrgbClr r="0" g="0" b="0">
                <a:alpha val="0"/>
              </a:scrgbClr>
            </a:solidFill>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82900" y="3124200"/>
              <a:ext cx="1239393" cy="1369314"/>
            </a:xfrm>
            <a:prstGeom prst="rect">
              <a:avLst/>
            </a:prstGeom>
            <a:solidFill>
              <a:scrgbClr r="0" g="0" b="0">
                <a:alpha val="0"/>
              </a:scrgbClr>
            </a:solidFill>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29100" y="2971800"/>
              <a:ext cx="1076071" cy="1545463"/>
            </a:xfrm>
            <a:prstGeom prst="rect">
              <a:avLst/>
            </a:prstGeom>
            <a:solidFill>
              <a:scrgbClr r="0" g="0" b="0">
                <a:alpha val="0"/>
              </a:scrgbClr>
            </a:solidFill>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626100" y="3187700"/>
              <a:ext cx="1177925" cy="1240409"/>
            </a:xfrm>
            <a:prstGeom prst="rect">
              <a:avLst/>
            </a:prstGeom>
            <a:solidFill>
              <a:scrgbClr r="0" g="0" b="0">
                <a:alpha val="0"/>
              </a:scrgbClr>
            </a:solidFill>
          </p:spPr>
        </p:pic>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302500" y="2997200"/>
              <a:ext cx="612013" cy="1590294"/>
            </a:xfrm>
            <a:prstGeom prst="rect">
              <a:avLst/>
            </a:prstGeom>
            <a:solidFill>
              <a:scrgbClr r="0" g="0" b="0">
                <a:alpha val="0"/>
              </a:scrgbClr>
            </a:solidFill>
          </p:spPr>
        </p:pic>
      </p:grpSp>
      <p:graphicFrame>
        <p:nvGraphicFramePr>
          <p:cNvPr id="17" name="Table 16"/>
          <p:cNvGraphicFramePr>
            <a:graphicFrameLocks noGrp="1"/>
          </p:cNvGraphicFramePr>
          <p:nvPr>
            <p:extLst>
              <p:ext uri="{D42A27DB-BD31-4B8C-83A1-F6EECF244321}">
                <p14:modId xmlns:p14="http://schemas.microsoft.com/office/powerpoint/2010/main" val="3537822501"/>
              </p:ext>
            </p:extLst>
          </p:nvPr>
        </p:nvGraphicFramePr>
        <p:xfrm>
          <a:off x="1244599" y="5054600"/>
          <a:ext cx="7112000" cy="1785620"/>
        </p:xfrm>
        <a:graphic>
          <a:graphicData uri="http://schemas.openxmlformats.org/drawingml/2006/table">
            <a:tbl>
              <a:tblPr firstRow="1" bandRow="1">
                <a:tableStyleId>{5C22544A-7EE6-4342-B048-85BDC9FD1C3A}</a:tableStyleId>
              </a:tblPr>
              <a:tblGrid>
                <a:gridCol w="1422400"/>
                <a:gridCol w="1422400"/>
                <a:gridCol w="1422400"/>
                <a:gridCol w="1422400"/>
                <a:gridCol w="1422400"/>
              </a:tblGrid>
              <a:tr h="965200">
                <a:tc>
                  <a:txBody>
                    <a:bodyPr/>
                    <a:lstStyle/>
                    <a:p>
                      <a:r>
                        <a:rPr lang="en-GB" sz="2400" b="0" i="0" u="none" baseline="0" smtClean="0">
                          <a:solidFill>
                            <a:srgbClr val="000000"/>
                          </a:solidFill>
                          <a:latin typeface="Trebuchet MS - 24"/>
                        </a:rPr>
                        <a:t>Carnage Family</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Enforcers</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Femme Fatales</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200" b="0" i="0" u="none" baseline="0" smtClean="0">
                          <a:solidFill>
                            <a:srgbClr val="000000"/>
                          </a:solidFill>
                          <a:latin typeface="Trebuchet MS - 22"/>
                        </a:rPr>
                        <a:t>Sinister Syndicate</a:t>
                      </a:r>
                      <a:endParaRPr lang="en-GB" sz="2200" b="0" i="0" u="none" baseline="0">
                        <a:solidFill>
                          <a:srgbClr val="000000"/>
                        </a:solidFill>
                        <a:latin typeface="Trebuchet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Legion of Losers</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96900">
                <a:tc>
                  <a:txBody>
                    <a:bodyPr/>
                    <a:lstStyle/>
                    <a:p>
                      <a:r>
                        <a:rPr lang="en-GB" sz="2400" b="0" i="0" u="none" baseline="0" smtClean="0">
                          <a:solidFill>
                            <a:srgbClr val="000000"/>
                          </a:solidFill>
                          <a:latin typeface="Trebuchet MS - 24"/>
                        </a:rPr>
                        <a:t>35</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40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45</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256150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38100" y="101600"/>
            <a:ext cx="10037889" cy="6536817"/>
            <a:chOff x="38100" y="101600"/>
            <a:chExt cx="10037889" cy="6536817"/>
          </a:xfrm>
        </p:grpSpPr>
        <p:sp>
          <p:nvSpPr>
            <p:cNvPr id="2" name="TextBox 1"/>
            <p:cNvSpPr txBox="1"/>
            <p:nvPr/>
          </p:nvSpPr>
          <p:spPr>
            <a:xfrm>
              <a:off x="1765300" y="101600"/>
              <a:ext cx="6045200" cy="646331"/>
            </a:xfrm>
            <a:prstGeom prst="rect">
              <a:avLst/>
            </a:prstGeom>
            <a:noFill/>
          </p:spPr>
          <p:txBody>
            <a:bodyPr vert="horz" rtlCol="0">
              <a:spAutoFit/>
            </a:bodyPr>
            <a:lstStyle/>
            <a:p>
              <a:pPr algn="ctr"/>
              <a:r>
                <a:rPr lang="en-GB" sz="3600" b="1" smtClean="0">
                  <a:solidFill>
                    <a:srgbClr val="000000"/>
                  </a:solidFill>
                  <a:latin typeface="Trebuchet MS - 48"/>
                </a:rPr>
                <a:t>Batman's Survey</a:t>
              </a:r>
              <a:endParaRPr lang="en-GB" sz="3600" b="1">
                <a:solidFill>
                  <a:srgbClr val="000000"/>
                </a:solidFill>
                <a:latin typeface="Trebuchet MS - 48"/>
              </a:endParaRPr>
            </a:p>
          </p:txBody>
        </p:sp>
        <p:sp>
          <p:nvSpPr>
            <p:cNvPr id="3" name="TextBox 2"/>
            <p:cNvSpPr txBox="1"/>
            <p:nvPr/>
          </p:nvSpPr>
          <p:spPr>
            <a:xfrm>
              <a:off x="38100" y="1016000"/>
              <a:ext cx="10037889" cy="923330"/>
            </a:xfrm>
            <a:prstGeom prst="rect">
              <a:avLst/>
            </a:prstGeom>
            <a:noFill/>
          </p:spPr>
          <p:txBody>
            <a:bodyPr vert="horz" rtlCol="0">
              <a:spAutoFit/>
            </a:bodyPr>
            <a:lstStyle/>
            <a:p>
              <a:pPr algn="ctr"/>
              <a:r>
                <a:rPr lang="en-GB" smtClean="0">
                  <a:solidFill>
                    <a:srgbClr val="000000"/>
                  </a:solidFill>
                  <a:latin typeface="Trebuchet MS - 24"/>
                </a:rPr>
                <a:t>Batman has decided to ask people from various cities how he's doing. He has chosen 5 cities and wants a stratified sample of 120. The population of each city is in the table below.</a:t>
              </a:r>
            </a:p>
            <a:p>
              <a:pPr algn="ctr"/>
              <a:r>
                <a:rPr lang="en-GB" smtClean="0">
                  <a:solidFill>
                    <a:srgbClr val="000000"/>
                  </a:solidFill>
                  <a:latin typeface="Trebuchet MS - 24"/>
                </a:rPr>
                <a:t>How many should he choose from each group?</a:t>
              </a:r>
              <a:endParaRPr lang="en-GB">
                <a:solidFill>
                  <a:srgbClr val="000000"/>
                </a:solidFill>
                <a:latin typeface="Trebuchet MS - 24"/>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159000" y="2603500"/>
              <a:ext cx="4802251" cy="2213483"/>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8432800" y="5270500"/>
              <a:ext cx="1367917" cy="1367917"/>
            </a:xfrm>
            <a:prstGeom prst="rect">
              <a:avLst/>
            </a:prstGeom>
            <a:solidFill>
              <a:scrgbClr r="0" g="0" b="0">
                <a:alpha val="0"/>
              </a:scrgbClr>
            </a:solidFill>
          </p:spPr>
        </p:pic>
      </p:grpSp>
      <p:graphicFrame>
        <p:nvGraphicFramePr>
          <p:cNvPr id="7" name="Table 6"/>
          <p:cNvGraphicFramePr>
            <a:graphicFrameLocks noGrp="1"/>
          </p:cNvGraphicFramePr>
          <p:nvPr>
            <p:extLst>
              <p:ext uri="{D42A27DB-BD31-4B8C-83A1-F6EECF244321}">
                <p14:modId xmlns:p14="http://schemas.microsoft.com/office/powerpoint/2010/main" val="106354435"/>
              </p:ext>
            </p:extLst>
          </p:nvPr>
        </p:nvGraphicFramePr>
        <p:xfrm>
          <a:off x="1181099" y="5105400"/>
          <a:ext cx="7112000" cy="1785620"/>
        </p:xfrm>
        <a:graphic>
          <a:graphicData uri="http://schemas.openxmlformats.org/drawingml/2006/table">
            <a:tbl>
              <a:tblPr firstRow="1" bandRow="1">
                <a:tableStyleId>{5C22544A-7EE6-4342-B048-85BDC9FD1C3A}</a:tableStyleId>
              </a:tblPr>
              <a:tblGrid>
                <a:gridCol w="1422400"/>
                <a:gridCol w="1422400"/>
                <a:gridCol w="1422400"/>
                <a:gridCol w="1422400"/>
                <a:gridCol w="1422400"/>
              </a:tblGrid>
              <a:tr h="965200">
                <a:tc>
                  <a:txBody>
                    <a:bodyPr/>
                    <a:lstStyle/>
                    <a:p>
                      <a:r>
                        <a:rPr lang="en-GB" sz="2400" b="0" i="0" u="none" baseline="0" smtClean="0">
                          <a:solidFill>
                            <a:srgbClr val="000000"/>
                          </a:solidFill>
                          <a:latin typeface="Trebuchet MS - 24"/>
                        </a:rPr>
                        <a:t>Gotham City</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000" b="0" i="0" u="none" baseline="0" smtClean="0">
                          <a:solidFill>
                            <a:srgbClr val="000000"/>
                          </a:solidFill>
                          <a:latin typeface="Trebuchet MS - 20"/>
                        </a:rPr>
                        <a:t>Metropolis</a:t>
                      </a:r>
                      <a:endParaRPr lang="en-GB" sz="2000" b="0" i="0" u="none" baseline="0">
                        <a:solidFill>
                          <a:srgbClr val="000000"/>
                        </a:solidFill>
                        <a:latin typeface="Trebuchet MS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Zenith City</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Calvin City</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New Carthage</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96900">
                <a:tc>
                  <a:txBody>
                    <a:bodyPr/>
                    <a:lstStyle/>
                    <a:p>
                      <a:r>
                        <a:rPr lang="en-GB" sz="2400" b="0" i="0" u="none" baseline="0" smtClean="0">
                          <a:solidFill>
                            <a:srgbClr val="000000"/>
                          </a:solidFill>
                          <a:latin typeface="Trebuchet MS - 24"/>
                        </a:rPr>
                        <a:t>280,000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235,000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175,000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200,000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110,000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401918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25400" y="342900"/>
            <a:ext cx="10180070" cy="6797421"/>
            <a:chOff x="25400" y="342900"/>
            <a:chExt cx="10180070" cy="6797421"/>
          </a:xfrm>
        </p:grpSpPr>
        <p:sp>
          <p:nvSpPr>
            <p:cNvPr id="2" name="TextBox 1"/>
            <p:cNvSpPr txBox="1"/>
            <p:nvPr/>
          </p:nvSpPr>
          <p:spPr>
            <a:xfrm>
              <a:off x="1168400" y="342900"/>
              <a:ext cx="7315200" cy="646331"/>
            </a:xfrm>
            <a:prstGeom prst="rect">
              <a:avLst/>
            </a:prstGeom>
            <a:noFill/>
          </p:spPr>
          <p:txBody>
            <a:bodyPr vert="horz" rtlCol="0">
              <a:spAutoFit/>
            </a:bodyPr>
            <a:lstStyle/>
            <a:p>
              <a:pPr algn="ctr"/>
              <a:r>
                <a:rPr lang="en-GB" sz="3600" b="1" smtClean="0">
                  <a:solidFill>
                    <a:srgbClr val="000000"/>
                  </a:solidFill>
                  <a:latin typeface="Trebuchet MS - 48"/>
                </a:rPr>
                <a:t>The Avengers' Survey</a:t>
              </a:r>
              <a:endParaRPr lang="en-GB" sz="3600" b="1">
                <a:solidFill>
                  <a:srgbClr val="000000"/>
                </a:solidFill>
                <a:latin typeface="Trebuchet MS - 48"/>
              </a:endParaRPr>
            </a:p>
          </p:txBody>
        </p:sp>
        <p:sp>
          <p:nvSpPr>
            <p:cNvPr id="3" name="TextBox 2"/>
            <p:cNvSpPr txBox="1"/>
            <p:nvPr/>
          </p:nvSpPr>
          <p:spPr>
            <a:xfrm>
              <a:off x="25400" y="1231900"/>
              <a:ext cx="10180070" cy="1200329"/>
            </a:xfrm>
            <a:prstGeom prst="rect">
              <a:avLst/>
            </a:prstGeom>
            <a:noFill/>
          </p:spPr>
          <p:txBody>
            <a:bodyPr vert="horz" rtlCol="0">
              <a:spAutoFit/>
            </a:bodyPr>
            <a:lstStyle/>
            <a:p>
              <a:pPr algn="ctr"/>
              <a:r>
                <a:rPr lang="en-GB" smtClean="0">
                  <a:solidFill>
                    <a:srgbClr val="000000"/>
                  </a:solidFill>
                  <a:latin typeface="Trebuchet MS - 24"/>
                </a:rPr>
                <a:t>The Avengers are doing a survey of villains depending on their power and whether they are male or female. They can't decide whether to do a stratified sample of 50 or a 25% stratified sample.</a:t>
              </a:r>
            </a:p>
            <a:p>
              <a:pPr algn="ctr"/>
              <a:r>
                <a:rPr lang="en-GB" smtClean="0">
                  <a:solidFill>
                    <a:srgbClr val="000000"/>
                  </a:solidFill>
                  <a:latin typeface="Trebuchet MS - 24"/>
                </a:rPr>
                <a:t>Which would give them </a:t>
              </a:r>
              <a:r>
                <a:rPr lang="en-GB" u="sng" smtClean="0">
                  <a:solidFill>
                    <a:srgbClr val="000000"/>
                  </a:solidFill>
                  <a:latin typeface="Trebuchet MS - 24"/>
                </a:rPr>
                <a:t>more</a:t>
              </a:r>
              <a:r>
                <a:rPr lang="en-GB" smtClean="0">
                  <a:solidFill>
                    <a:srgbClr val="000000"/>
                  </a:solidFill>
                  <a:latin typeface="Trebuchet MS - 24"/>
                </a:rPr>
                <a:t> responses and how many should they choose from each group for the sample you recommend?</a:t>
              </a:r>
              <a:endParaRPr lang="en-GB">
                <a:solidFill>
                  <a:srgbClr val="000000"/>
                </a:solidFill>
                <a:latin typeface="Trebuchet MS - 24"/>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771900" y="5524500"/>
              <a:ext cx="2504313" cy="1615821"/>
            </a:xfrm>
            <a:prstGeom prst="rect">
              <a:avLst/>
            </a:prstGeom>
            <a:solidFill>
              <a:scrgbClr r="0" g="0" b="0">
                <a:alpha val="0"/>
              </a:scrgbClr>
            </a:solidFill>
          </p:spPr>
        </p:pic>
      </p:grpSp>
      <p:graphicFrame>
        <p:nvGraphicFramePr>
          <p:cNvPr id="6" name="Table 5"/>
          <p:cNvGraphicFramePr>
            <a:graphicFrameLocks noGrp="1"/>
          </p:cNvGraphicFramePr>
          <p:nvPr>
            <p:extLst>
              <p:ext uri="{D42A27DB-BD31-4B8C-83A1-F6EECF244321}">
                <p14:modId xmlns:p14="http://schemas.microsoft.com/office/powerpoint/2010/main" val="1783496821"/>
              </p:ext>
            </p:extLst>
          </p:nvPr>
        </p:nvGraphicFramePr>
        <p:xfrm>
          <a:off x="1447799" y="3581400"/>
          <a:ext cx="7112000" cy="1790700"/>
        </p:xfrm>
        <a:graphic>
          <a:graphicData uri="http://schemas.openxmlformats.org/drawingml/2006/table">
            <a:tbl>
              <a:tblPr firstRow="1" bandRow="1">
                <a:tableStyleId>{5C22544A-7EE6-4342-B048-85BDC9FD1C3A}</a:tableStyleId>
              </a:tblPr>
              <a:tblGrid>
                <a:gridCol w="1422400"/>
                <a:gridCol w="1422400"/>
                <a:gridCol w="1422400"/>
                <a:gridCol w="1422400"/>
                <a:gridCol w="1422400"/>
              </a:tblGrid>
              <a:tr h="596900">
                <a:tc>
                  <a:txBody>
                    <a:bodyPr/>
                    <a:lstStyle/>
                    <a:p>
                      <a:endParaRPr lang="en-GB"/>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Flight</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Gadget</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Element</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Alien</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96900">
                <a:tc>
                  <a:txBody>
                    <a:bodyPr/>
                    <a:lstStyle/>
                    <a:p>
                      <a:r>
                        <a:rPr lang="en-GB" sz="2400" b="0" i="0" u="none" baseline="0" smtClean="0">
                          <a:solidFill>
                            <a:srgbClr val="000000"/>
                          </a:solidFill>
                          <a:latin typeface="Trebuchet MS - 24"/>
                        </a:rPr>
                        <a:t>Male</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27</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48</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32</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18</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96900">
                <a:tc>
                  <a:txBody>
                    <a:bodyPr/>
                    <a:lstStyle/>
                    <a:p>
                      <a:r>
                        <a:rPr lang="en-GB" sz="2400" b="0" i="0" u="none" baseline="0" smtClean="0">
                          <a:solidFill>
                            <a:srgbClr val="000000"/>
                          </a:solidFill>
                          <a:latin typeface="Trebuchet MS - 24"/>
                        </a:rPr>
                        <a:t>Female</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13</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26</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53</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7</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130180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14300" y="368300"/>
            <a:ext cx="10389160" cy="6892376"/>
            <a:chOff x="114300" y="368300"/>
            <a:chExt cx="10389160" cy="6892376"/>
          </a:xfrm>
        </p:grpSpPr>
        <p:sp>
          <p:nvSpPr>
            <p:cNvPr id="2" name="TextBox 1"/>
            <p:cNvSpPr txBox="1"/>
            <p:nvPr/>
          </p:nvSpPr>
          <p:spPr>
            <a:xfrm>
              <a:off x="1257300" y="368300"/>
              <a:ext cx="7340600" cy="646331"/>
            </a:xfrm>
            <a:prstGeom prst="rect">
              <a:avLst/>
            </a:prstGeom>
            <a:noFill/>
          </p:spPr>
          <p:txBody>
            <a:bodyPr vert="horz" rtlCol="0">
              <a:spAutoFit/>
            </a:bodyPr>
            <a:lstStyle/>
            <a:p>
              <a:pPr algn="ctr"/>
              <a:r>
                <a:rPr lang="en-GB" sz="3600" b="1" smtClean="0">
                  <a:solidFill>
                    <a:srgbClr val="000000"/>
                  </a:solidFill>
                  <a:latin typeface="Trebuchet MS - 48"/>
                </a:rPr>
                <a:t>The X-Men's Survey</a:t>
              </a:r>
              <a:endParaRPr lang="en-GB" sz="3600" b="1">
                <a:solidFill>
                  <a:srgbClr val="000000"/>
                </a:solidFill>
                <a:latin typeface="Trebuchet MS - 48"/>
              </a:endParaRPr>
            </a:p>
          </p:txBody>
        </p:sp>
        <p:sp>
          <p:nvSpPr>
            <p:cNvPr id="3" name="TextBox 2"/>
            <p:cNvSpPr txBox="1"/>
            <p:nvPr/>
          </p:nvSpPr>
          <p:spPr>
            <a:xfrm>
              <a:off x="114300" y="1257300"/>
              <a:ext cx="10389160" cy="1200329"/>
            </a:xfrm>
            <a:prstGeom prst="rect">
              <a:avLst/>
            </a:prstGeom>
            <a:noFill/>
          </p:spPr>
          <p:txBody>
            <a:bodyPr vert="horz" rtlCol="0">
              <a:spAutoFit/>
            </a:bodyPr>
            <a:lstStyle/>
            <a:p>
              <a:pPr algn="ctr"/>
              <a:r>
                <a:rPr lang="en-GB" smtClean="0">
                  <a:solidFill>
                    <a:srgbClr val="000000"/>
                  </a:solidFill>
                  <a:latin typeface="Trebuchet MS - 24"/>
                </a:rPr>
                <a:t>X-Men are going to ask employees from their various bases on their performance, but they also want to break them down into males and females. They would like a stratified sample of 60 people. The number of employees at each base is listed in the table below.</a:t>
              </a:r>
            </a:p>
            <a:p>
              <a:pPr algn="ctr"/>
              <a:r>
                <a:rPr lang="en-GB" smtClean="0">
                  <a:solidFill>
                    <a:srgbClr val="000000"/>
                  </a:solidFill>
                  <a:latin typeface="Trebuchet MS - 24"/>
                </a:rPr>
                <a:t>How many people of each gender should the X-Men survey?</a:t>
              </a:r>
              <a:endParaRPr lang="en-GB">
                <a:solidFill>
                  <a:srgbClr val="000000"/>
                </a:solidFill>
                <a:latin typeface="Trebuchet MS - 24"/>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365500" y="5676900"/>
              <a:ext cx="3476076" cy="1583776"/>
            </a:xfrm>
            <a:prstGeom prst="rect">
              <a:avLst/>
            </a:prstGeom>
            <a:solidFill>
              <a:scrgbClr r="0" g="0" b="0">
                <a:alpha val="0"/>
              </a:scrgbClr>
            </a:solidFill>
          </p:spPr>
        </p:pic>
      </p:grpSp>
      <p:graphicFrame>
        <p:nvGraphicFramePr>
          <p:cNvPr id="6" name="Table 5"/>
          <p:cNvGraphicFramePr>
            <a:graphicFrameLocks noGrp="1"/>
          </p:cNvGraphicFramePr>
          <p:nvPr>
            <p:extLst>
              <p:ext uri="{D42A27DB-BD31-4B8C-83A1-F6EECF244321}">
                <p14:modId xmlns:p14="http://schemas.microsoft.com/office/powerpoint/2010/main" val="1686893056"/>
              </p:ext>
            </p:extLst>
          </p:nvPr>
        </p:nvGraphicFramePr>
        <p:xfrm>
          <a:off x="1523999" y="3409950"/>
          <a:ext cx="7238064" cy="2146300"/>
        </p:xfrm>
        <a:graphic>
          <a:graphicData uri="http://schemas.openxmlformats.org/drawingml/2006/table">
            <a:tbl>
              <a:tblPr firstRow="1" bandRow="1">
                <a:tableStyleId>{5C22544A-7EE6-4342-B048-85BDC9FD1C3A}</a:tableStyleId>
              </a:tblPr>
              <a:tblGrid>
                <a:gridCol w="1422400"/>
                <a:gridCol w="1422400"/>
                <a:gridCol w="1422400"/>
                <a:gridCol w="1422400"/>
                <a:gridCol w="1548464"/>
              </a:tblGrid>
              <a:tr h="876300">
                <a:tc>
                  <a:txBody>
                    <a:bodyPr/>
                    <a:lstStyle/>
                    <a:p>
                      <a:endParaRPr lang="en-GB"/>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Utopia</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200" b="0" i="0" u="none" baseline="0" smtClean="0">
                          <a:solidFill>
                            <a:srgbClr val="000000"/>
                          </a:solidFill>
                          <a:latin typeface="Trebuchet MS - 22"/>
                        </a:rPr>
                        <a:t>X-Mansion</a:t>
                      </a:r>
                      <a:endParaRPr lang="en-GB" sz="2200" b="0" i="0" u="none" baseline="0">
                        <a:solidFill>
                          <a:srgbClr val="000000"/>
                        </a:solidFill>
                        <a:latin typeface="Trebuchet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Australia</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000" b="0" i="0" u="none" baseline="0" smtClean="0">
                          <a:solidFill>
                            <a:srgbClr val="000000"/>
                          </a:solidFill>
                          <a:latin typeface="Trebuchet MS - 20"/>
                        </a:rPr>
                        <a:t>Graymalkin Industries</a:t>
                      </a:r>
                      <a:endParaRPr lang="en-GB" sz="2000" b="0" i="0" u="none" baseline="0">
                        <a:solidFill>
                          <a:srgbClr val="000000"/>
                        </a:solidFill>
                        <a:latin typeface="Trebuchet MS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35000">
                <a:tc>
                  <a:txBody>
                    <a:bodyPr/>
                    <a:lstStyle/>
                    <a:p>
                      <a:r>
                        <a:rPr lang="en-GB" sz="2400" b="0" i="0" u="none" baseline="0" smtClean="0">
                          <a:solidFill>
                            <a:srgbClr val="000000"/>
                          </a:solidFill>
                          <a:latin typeface="Trebuchet MS - 24"/>
                        </a:rPr>
                        <a:t>Male</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44</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53</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75</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97</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635000">
                <a:tc>
                  <a:txBody>
                    <a:bodyPr/>
                    <a:lstStyle/>
                    <a:p>
                      <a:r>
                        <a:rPr lang="en-GB" sz="2400" b="0" i="0" u="none" baseline="0" smtClean="0">
                          <a:solidFill>
                            <a:srgbClr val="000000"/>
                          </a:solidFill>
                          <a:latin typeface="Trebuchet MS - 24"/>
                        </a:rPr>
                        <a:t>Female</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58</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31</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20</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00" b="0" i="0" u="none" baseline="0" smtClean="0">
                          <a:solidFill>
                            <a:srgbClr val="000000"/>
                          </a:solidFill>
                          <a:latin typeface="Trebuchet MS - 24"/>
                        </a:rPr>
                        <a:t>122</a:t>
                      </a:r>
                      <a:endParaRPr lang="en-GB" sz="2400" b="0" i="0" u="none" baseline="0">
                        <a:solidFill>
                          <a:srgbClr val="000000"/>
                        </a:solidFill>
                        <a:latin typeface="Trebuchet MS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189229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Words>
  <Application>Microsoft Office PowerPoint</Application>
  <PresentationFormat>Custom</PresentationFormat>
  <Paragraphs>89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Trebuchet MS - 20</vt:lpstr>
      <vt:lpstr>Calibri</vt:lpstr>
      <vt:lpstr>Trebuchet MS - 48</vt:lpstr>
      <vt:lpstr>Trebuchet MS - 22</vt:lpstr>
      <vt:lpstr>Trebuchet MS - 28</vt:lpstr>
      <vt:lpstr>Trebuchet MS - 24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cp:lastModifiedBy>
  <cp:revision>1</cp:revision>
  <dcterms:created xsi:type="dcterms:W3CDTF">2014-06-06T08:45:11Z</dcterms:created>
  <dcterms:modified xsi:type="dcterms:W3CDTF">2015-02-11T09:48:22Z</dcterms:modified>
</cp:coreProperties>
</file>