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sldIdLst>
    <p:sldId id="263" r:id="rId2"/>
    <p:sldId id="256" r:id="rId3"/>
    <p:sldId id="261" r:id="rId4"/>
    <p:sldId id="260" r:id="rId5"/>
    <p:sldId id="257" r:id="rId6"/>
    <p:sldId id="258" r:id="rId7"/>
    <p:sldId id="259" r:id="rId8"/>
    <p:sldId id="262" r:id="rId9"/>
    <p:sldId id="264" r:id="rId10"/>
    <p:sldId id="265" r:id="rId11"/>
  </p:sldIdLst>
  <p:sldSz cx="6858000" cy="12192000"/>
  <p:notesSz cx="6669088" cy="99282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78" autoAdjust="0"/>
    <p:restoredTop sz="94660"/>
  </p:normalViewPr>
  <p:slideViewPr>
    <p:cSldViewPr snapToGrid="0">
      <p:cViewPr varScale="1">
        <p:scale>
          <a:sx n="41" d="100"/>
          <a:sy n="41" d="100"/>
        </p:scale>
        <p:origin x="1656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938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777607" y="0"/>
            <a:ext cx="2889938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842A6A8-DCD8-41B9-81FF-A9ED2FE99C47}" type="datetimeFigureOut">
              <a:rPr lang="en-GB" smtClean="0"/>
              <a:t>16/06/2017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393950" y="1241425"/>
            <a:ext cx="1881188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66909" y="4777958"/>
            <a:ext cx="5335270" cy="390923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889938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777607" y="9430091"/>
            <a:ext cx="2889938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FB47178-76C0-46BF-8CC0-6E5338C589A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30951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B47178-76C0-46BF-8CC0-6E5338C589A6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2537301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B47178-76C0-46BF-8CC0-6E5338C589A6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8997078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B47178-76C0-46BF-8CC0-6E5338C589A6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7749611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B47178-76C0-46BF-8CC0-6E5338C589A6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973650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995312"/>
            <a:ext cx="5829300" cy="4244622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6403623"/>
            <a:ext cx="5143500" cy="2943577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71C8E8-C69D-4ABB-9D16-B08693BEBCFF}" type="datetime1">
              <a:rPr lang="en-GB" smtClean="0"/>
              <a:t>16/06/2017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A3836-05D4-4BDC-9B5D-21FB1032040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977469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73F2B9-58B4-4AD9-B114-CB8F04527B16}" type="datetime1">
              <a:rPr lang="en-GB" smtClean="0"/>
              <a:t>16/06/2017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A3836-05D4-4BDC-9B5D-21FB1032040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373238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649111"/>
            <a:ext cx="1478756" cy="10332156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649111"/>
            <a:ext cx="4350544" cy="1033215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9EF1A-B81D-4D5A-86B1-83C57A535A1E}" type="datetime1">
              <a:rPr lang="en-GB" smtClean="0"/>
              <a:t>16/06/2017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A3836-05D4-4BDC-9B5D-21FB1032040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234923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4EF907-A5D2-4A62-B79D-950DD2744A36}" type="datetime1">
              <a:rPr lang="en-GB" smtClean="0"/>
              <a:t>16/06/2017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A3836-05D4-4BDC-9B5D-21FB1032040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876512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3039537"/>
            <a:ext cx="5915025" cy="5071532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8159048"/>
            <a:ext cx="5915025" cy="266699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EA21E5-2C19-4D81-8F14-171760122429}" type="datetime1">
              <a:rPr lang="en-GB" smtClean="0"/>
              <a:t>16/06/2017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A3836-05D4-4BDC-9B5D-21FB1032040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796004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3245556"/>
            <a:ext cx="2914650" cy="77357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3245556"/>
            <a:ext cx="2914650" cy="77357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FEE428-E806-4687-B67B-F2863AE0700E}" type="datetime1">
              <a:rPr lang="en-GB" smtClean="0"/>
              <a:t>16/06/2017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A3836-05D4-4BDC-9B5D-21FB1032040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077466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49114"/>
            <a:ext cx="5915025" cy="235655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988734"/>
            <a:ext cx="2901255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4453467"/>
            <a:ext cx="2901255" cy="655037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988734"/>
            <a:ext cx="2915543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4453467"/>
            <a:ext cx="2915543" cy="655037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ACD05-9038-4B7B-9259-A26A1A8F3B68}" type="datetime1">
              <a:rPr lang="en-GB" smtClean="0"/>
              <a:t>16/06/2017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A3836-05D4-4BDC-9B5D-21FB1032040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026783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EC9996-20AB-4BA2-AC5C-854355D8F327}" type="datetime1">
              <a:rPr lang="en-GB" smtClean="0"/>
              <a:t>16/06/2017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A3836-05D4-4BDC-9B5D-21FB1032040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996294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D9188-16C8-4D1C-A473-2654479BAA17}" type="datetime1">
              <a:rPr lang="en-GB" smtClean="0"/>
              <a:t>16/06/2017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A3836-05D4-4BDC-9B5D-21FB1032040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88848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755425"/>
            <a:ext cx="3471863" cy="8664222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8F727D-4D13-4A80-A875-7220B411A5CF}" type="datetime1">
              <a:rPr lang="en-GB" smtClean="0"/>
              <a:t>16/06/2017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A3836-05D4-4BDC-9B5D-21FB1032040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966774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755425"/>
            <a:ext cx="3471863" cy="8664222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854A1-5886-4FF4-A0A5-4D4B7B8146E0}" type="datetime1">
              <a:rPr lang="en-GB" smtClean="0"/>
              <a:t>16/06/2017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A3836-05D4-4BDC-9B5D-21FB1032040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553586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649114"/>
            <a:ext cx="5915025" cy="23565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3245556"/>
            <a:ext cx="5915025" cy="77357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17CE59-E29D-4B44-BDCF-DD4ED38DC40E}" type="datetime1">
              <a:rPr lang="en-GB" smtClean="0"/>
              <a:t>16/06/2017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11300181"/>
            <a:ext cx="2314575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3A3836-05D4-4BDC-9B5D-21FB1032040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587887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1176970"/>
            <a:ext cx="580415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 </a:t>
            </a:r>
            <a:r>
              <a:rPr lang="en-US" sz="5400" b="1" dirty="0" err="1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Cymraeg</a:t>
            </a:r>
            <a:r>
              <a:rPr lang="en-US" sz="54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		  Welsh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99004" y="2488829"/>
            <a:ext cx="6072230" cy="27392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err="1"/>
              <a:t>Arholiad</a:t>
            </a:r>
            <a:r>
              <a:rPr lang="en-GB" dirty="0"/>
              <a:t> </a:t>
            </a:r>
            <a:r>
              <a:rPr lang="en-GB" b="1" i="1" dirty="0" err="1"/>
              <a:t>Blwyddyn</a:t>
            </a:r>
            <a:r>
              <a:rPr lang="en-GB" b="1" i="1" dirty="0"/>
              <a:t> 8</a:t>
            </a:r>
            <a:r>
              <a:rPr lang="en-GB" dirty="0"/>
              <a:t>		</a:t>
            </a:r>
            <a:r>
              <a:rPr lang="en-GB" b="1" i="1" dirty="0"/>
              <a:t>Year 8 </a:t>
            </a:r>
            <a:r>
              <a:rPr lang="en-GB" dirty="0"/>
              <a:t>Exam</a:t>
            </a:r>
          </a:p>
          <a:p>
            <a:endParaRPr lang="en-GB" dirty="0"/>
          </a:p>
          <a:p>
            <a:r>
              <a:rPr lang="en-GB" dirty="0" err="1"/>
              <a:t>Darllen</a:t>
            </a:r>
            <a:r>
              <a:rPr lang="en-GB" dirty="0"/>
              <a:t> ac </a:t>
            </a:r>
            <a:r>
              <a:rPr lang="en-GB" dirty="0" err="1"/>
              <a:t>Ysgrifennu</a:t>
            </a:r>
            <a:r>
              <a:rPr lang="en-GB" dirty="0"/>
              <a:t>		Reading  and Writing</a:t>
            </a:r>
          </a:p>
          <a:p>
            <a:endParaRPr lang="en-GB" dirty="0"/>
          </a:p>
          <a:p>
            <a:r>
              <a:rPr lang="en-GB" sz="2000" b="1" dirty="0"/>
              <a:t>				</a:t>
            </a:r>
          </a:p>
          <a:p>
            <a:endParaRPr lang="en-GB" sz="2000" b="1" dirty="0"/>
          </a:p>
          <a:p>
            <a:r>
              <a:rPr lang="en-GB" sz="2000" dirty="0" err="1"/>
              <a:t>Lefel</a:t>
            </a:r>
            <a:r>
              <a:rPr lang="en-GB" sz="2000" dirty="0"/>
              <a:t> </a:t>
            </a:r>
            <a:r>
              <a:rPr lang="en-GB" sz="2000" dirty="0" err="1"/>
              <a:t>Darllen</a:t>
            </a:r>
            <a:r>
              <a:rPr lang="en-GB" sz="2000" dirty="0"/>
              <a:t>			</a:t>
            </a:r>
          </a:p>
          <a:p>
            <a:endParaRPr lang="en-GB" sz="2000" dirty="0"/>
          </a:p>
          <a:p>
            <a:r>
              <a:rPr lang="en-GB" sz="2000" dirty="0" err="1"/>
              <a:t>Lefel</a:t>
            </a:r>
            <a:r>
              <a:rPr lang="en-GB" sz="2000" dirty="0"/>
              <a:t> </a:t>
            </a:r>
            <a:r>
              <a:rPr lang="en-GB" sz="2000" dirty="0" err="1"/>
              <a:t>Ysgrifennu</a:t>
            </a:r>
            <a:endParaRPr lang="en-GB" sz="2000" dirty="0"/>
          </a:p>
        </p:txBody>
      </p:sp>
      <p:sp>
        <p:nvSpPr>
          <p:cNvPr id="7" name="Rounded Rectangle 6"/>
          <p:cNvSpPr/>
          <p:nvPr/>
        </p:nvSpPr>
        <p:spPr>
          <a:xfrm>
            <a:off x="841946" y="5597913"/>
            <a:ext cx="5429288" cy="2500330"/>
          </a:xfrm>
          <a:prstGeom prst="round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2400" dirty="0" err="1"/>
              <a:t>Enw</a:t>
            </a:r>
            <a:r>
              <a:rPr lang="en-GB" sz="2400" dirty="0"/>
              <a:t>:_________________________</a:t>
            </a:r>
          </a:p>
          <a:p>
            <a:pPr algn="ctr"/>
            <a:endParaRPr lang="en-GB" sz="2400" dirty="0"/>
          </a:p>
          <a:p>
            <a:pPr algn="ctr"/>
            <a:r>
              <a:rPr lang="en-GB" sz="2400" dirty="0" err="1"/>
              <a:t>Dosbarth</a:t>
            </a:r>
            <a:r>
              <a:rPr lang="en-GB" sz="2400" dirty="0"/>
              <a:t>:_____________________</a:t>
            </a:r>
          </a:p>
          <a:p>
            <a:pPr algn="ctr"/>
            <a:endParaRPr lang="en-GB" sz="2400" dirty="0"/>
          </a:p>
          <a:p>
            <a:pPr algn="ctr"/>
            <a:r>
              <a:rPr lang="en-GB" sz="2400" dirty="0" err="1"/>
              <a:t>Athro</a:t>
            </a:r>
            <a:r>
              <a:rPr lang="en-GB" sz="2400"/>
              <a:t>:________________________</a:t>
            </a:r>
            <a:endParaRPr lang="en-GB" sz="2400" dirty="0"/>
          </a:p>
        </p:txBody>
      </p:sp>
      <p:pic>
        <p:nvPicPr>
          <p:cNvPr id="11268" name="Picture 4" descr="http://www.clker.com/cliparts/9/f/b/b/11949837511078624815cymru_flag_wales_michae_.svg.hi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71745" y="9239272"/>
            <a:ext cx="1833563" cy="122218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62365836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9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0" y="0"/>
            <a:ext cx="6858000" cy="117262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GB" sz="1200" dirty="0"/>
              <a:t>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</a:t>
            </a:r>
          </a:p>
          <a:p>
            <a:pPr>
              <a:lnSpc>
                <a:spcPct val="150000"/>
              </a:lnSpc>
            </a:pPr>
            <a:r>
              <a:rPr lang="en-GB" sz="1200" dirty="0"/>
              <a:t>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</a:t>
            </a:r>
          </a:p>
          <a:p>
            <a:pPr>
              <a:lnSpc>
                <a:spcPct val="150000"/>
              </a:lnSpc>
            </a:pPr>
            <a:r>
              <a:rPr lang="en-GB" sz="1200" dirty="0"/>
              <a:t>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</a:t>
            </a:r>
          </a:p>
          <a:p>
            <a:pPr>
              <a:lnSpc>
                <a:spcPct val="150000"/>
              </a:lnSpc>
            </a:pPr>
            <a:r>
              <a:rPr lang="en-GB" sz="1200" dirty="0"/>
              <a:t>			___________________</a:t>
            </a:r>
          </a:p>
          <a:p>
            <a:pPr>
              <a:lnSpc>
                <a:spcPct val="150000"/>
              </a:lnSpc>
            </a:pPr>
            <a:r>
              <a:rPr lang="en-GB" sz="1200" dirty="0"/>
              <a:t>			___________________</a:t>
            </a:r>
          </a:p>
          <a:p>
            <a:pPr>
              <a:lnSpc>
                <a:spcPct val="150000"/>
              </a:lnSpc>
            </a:pPr>
            <a:endParaRPr lang="en-GB" sz="1200" dirty="0"/>
          </a:p>
        </p:txBody>
      </p:sp>
    </p:spTree>
    <p:extLst>
      <p:ext uri="{BB962C8B-B14F-4D97-AF65-F5344CB8AC3E}">
        <p14:creationId xmlns:p14="http://schemas.microsoft.com/office/powerpoint/2010/main" val="22292018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8946" y="841521"/>
            <a:ext cx="6660108" cy="124649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err="1"/>
              <a:t>Adran</a:t>
            </a:r>
            <a:r>
              <a:rPr lang="en-US" sz="1200" b="1" dirty="0"/>
              <a:t> A</a:t>
            </a:r>
          </a:p>
          <a:p>
            <a:endParaRPr lang="en-US" sz="1200" dirty="0"/>
          </a:p>
          <a:p>
            <a:pPr marL="228600" indent="-228600">
              <a:buAutoNum type="arabicPeriod"/>
            </a:pPr>
            <a:r>
              <a:rPr lang="en-GB" sz="1200" dirty="0"/>
              <a:t>Mae </a:t>
            </a:r>
            <a:r>
              <a:rPr lang="en-GB" sz="1200" dirty="0" err="1"/>
              <a:t>eich</a:t>
            </a:r>
            <a:r>
              <a:rPr lang="en-GB" sz="1200" dirty="0"/>
              <a:t> </a:t>
            </a:r>
            <a:r>
              <a:rPr lang="en-GB" sz="1200" dirty="0" err="1"/>
              <a:t>asiantaeth</a:t>
            </a:r>
            <a:r>
              <a:rPr lang="en-GB" sz="1200" dirty="0"/>
              <a:t> tai </a:t>
            </a:r>
            <a:r>
              <a:rPr lang="en-GB" sz="1200" dirty="0" err="1"/>
              <a:t>wedi</a:t>
            </a:r>
            <a:r>
              <a:rPr lang="en-GB" sz="1200" dirty="0"/>
              <a:t> </a:t>
            </a:r>
            <a:r>
              <a:rPr lang="en-GB" sz="1200" dirty="0" err="1"/>
              <a:t>gofyn</a:t>
            </a:r>
            <a:r>
              <a:rPr lang="en-GB" sz="1200" dirty="0"/>
              <a:t> i chi </a:t>
            </a:r>
            <a:r>
              <a:rPr lang="en-GB" sz="1200" dirty="0" err="1"/>
              <a:t>gynllunio</a:t>
            </a:r>
            <a:r>
              <a:rPr lang="en-GB" sz="1200" dirty="0"/>
              <a:t> poster i </a:t>
            </a:r>
            <a:r>
              <a:rPr lang="en-GB" sz="1200" dirty="0" err="1"/>
              <a:t>hysbysebu</a:t>
            </a:r>
            <a:r>
              <a:rPr lang="en-GB" sz="1200" dirty="0"/>
              <a:t> t</a:t>
            </a:r>
            <a:r>
              <a:rPr lang="cy-GB" sz="1200" dirty="0"/>
              <a:t>ŷ ar werth</a:t>
            </a:r>
            <a:r>
              <a:rPr lang="en-GB" sz="1200" dirty="0"/>
              <a:t> </a:t>
            </a:r>
            <a:r>
              <a:rPr lang="en-GB" sz="1200" dirty="0" err="1"/>
              <a:t>yn</a:t>
            </a:r>
            <a:r>
              <a:rPr lang="en-GB" sz="1200" dirty="0"/>
              <a:t> </a:t>
            </a:r>
            <a:r>
              <a:rPr lang="en-GB" sz="1200" dirty="0" err="1"/>
              <a:t>yr</a:t>
            </a:r>
            <a:r>
              <a:rPr lang="en-GB" sz="1200" dirty="0"/>
              <a:t> </a:t>
            </a:r>
            <a:r>
              <a:rPr lang="en-GB" sz="1200" dirty="0" err="1"/>
              <a:t>ardal</a:t>
            </a:r>
            <a:r>
              <a:rPr lang="en-GB" sz="1200" dirty="0"/>
              <a:t>. Mae </a:t>
            </a:r>
            <a:r>
              <a:rPr lang="en-GB" sz="1200" dirty="0" err="1"/>
              <a:t>angen</a:t>
            </a:r>
            <a:r>
              <a:rPr lang="en-GB" sz="1200" dirty="0"/>
              <a:t> 3 </a:t>
            </a:r>
            <a:r>
              <a:rPr lang="en-GB" sz="1200" dirty="0" err="1"/>
              <a:t>llun</a:t>
            </a:r>
            <a:r>
              <a:rPr lang="en-GB" sz="1200" dirty="0"/>
              <a:t> </a:t>
            </a:r>
            <a:r>
              <a:rPr lang="en-GB" sz="1200" dirty="0" err="1"/>
              <a:t>i’w</a:t>
            </a:r>
            <a:r>
              <a:rPr lang="en-GB" sz="1200" dirty="0"/>
              <a:t> </a:t>
            </a:r>
            <a:r>
              <a:rPr lang="en-GB" sz="1200" dirty="0" err="1"/>
              <a:t>rhoi</a:t>
            </a:r>
            <a:r>
              <a:rPr lang="en-GB" sz="1200" dirty="0"/>
              <a:t> </a:t>
            </a:r>
            <a:r>
              <a:rPr lang="en-GB" sz="1200" dirty="0" err="1"/>
              <a:t>ar</a:t>
            </a:r>
            <a:r>
              <a:rPr lang="en-GB" sz="1200" dirty="0"/>
              <a:t> </a:t>
            </a:r>
            <a:r>
              <a:rPr lang="en-GB" sz="1200" dirty="0" err="1"/>
              <a:t>yr</a:t>
            </a:r>
            <a:r>
              <a:rPr lang="en-GB" sz="1200" dirty="0"/>
              <a:t> </a:t>
            </a:r>
            <a:r>
              <a:rPr lang="en-GB" sz="1200" dirty="0" err="1"/>
              <a:t>hysbyseb</a:t>
            </a:r>
            <a:r>
              <a:rPr lang="en-GB" sz="1200" dirty="0"/>
              <a:t>. </a:t>
            </a:r>
            <a:r>
              <a:rPr lang="en-GB" sz="1200" b="1" dirty="0" err="1"/>
              <a:t>Nodwch</a:t>
            </a:r>
            <a:r>
              <a:rPr lang="en-GB" sz="1200" b="1" dirty="0"/>
              <a:t> 1, 2 a 3 </a:t>
            </a:r>
            <a:r>
              <a:rPr lang="en-GB" sz="1200" dirty="0" err="1"/>
              <a:t>wrth</a:t>
            </a:r>
            <a:r>
              <a:rPr lang="en-GB" sz="1200" dirty="0"/>
              <a:t> y </a:t>
            </a:r>
            <a:r>
              <a:rPr lang="en-GB" sz="1200" dirty="0" err="1"/>
              <a:t>lluniau</a:t>
            </a:r>
            <a:r>
              <a:rPr lang="en-GB" sz="1200" dirty="0"/>
              <a:t> </a:t>
            </a:r>
            <a:r>
              <a:rPr lang="en-GB" sz="1200" dirty="0" err="1"/>
              <a:t>addas</a:t>
            </a:r>
            <a:r>
              <a:rPr lang="en-GB" sz="1200" dirty="0"/>
              <a:t> </a:t>
            </a:r>
            <a:r>
              <a:rPr lang="en-GB" sz="1200" dirty="0" err="1"/>
              <a:t>o’r</a:t>
            </a:r>
            <a:r>
              <a:rPr lang="en-GB" sz="1200" dirty="0"/>
              <a:t> </a:t>
            </a:r>
            <a:r>
              <a:rPr lang="en-GB" sz="1200" dirty="0" err="1"/>
              <a:t>dewis</a:t>
            </a:r>
            <a:r>
              <a:rPr lang="en-GB" sz="1200" dirty="0"/>
              <a:t> </a:t>
            </a:r>
            <a:r>
              <a:rPr lang="en-GB" sz="1200" dirty="0" err="1"/>
              <a:t>isod</a:t>
            </a:r>
            <a:r>
              <a:rPr lang="en-GB" sz="1200" dirty="0"/>
              <a:t>. </a:t>
            </a:r>
            <a:r>
              <a:rPr lang="en-GB" sz="1200" b="1" dirty="0"/>
              <a:t>Ni </a:t>
            </a:r>
            <a:r>
              <a:rPr lang="en-GB" sz="1200" b="1" dirty="0" err="1"/>
              <a:t>fydd</a:t>
            </a:r>
            <a:r>
              <a:rPr lang="en-GB" sz="1200" b="1" dirty="0"/>
              <a:t> </a:t>
            </a:r>
            <a:r>
              <a:rPr lang="en-GB" sz="1200" b="1" dirty="0" err="1"/>
              <a:t>marciau</a:t>
            </a:r>
            <a:r>
              <a:rPr lang="en-GB" sz="1200" b="1" dirty="0"/>
              <a:t> </a:t>
            </a:r>
            <a:r>
              <a:rPr lang="en-GB" sz="1200" b="1" dirty="0" err="1"/>
              <a:t>yn</a:t>
            </a:r>
            <a:r>
              <a:rPr lang="en-GB" sz="1200" b="1" dirty="0"/>
              <a:t> </a:t>
            </a:r>
            <a:r>
              <a:rPr lang="en-GB" sz="1200" b="1" dirty="0" err="1"/>
              <a:t>cael</a:t>
            </a:r>
            <a:r>
              <a:rPr lang="en-GB" sz="1200" b="1" dirty="0"/>
              <a:t> </a:t>
            </a:r>
            <a:r>
              <a:rPr lang="en-GB" sz="1200" b="1" dirty="0" err="1"/>
              <a:t>eu</a:t>
            </a:r>
            <a:r>
              <a:rPr lang="en-GB" sz="1200" b="1" dirty="0"/>
              <a:t> </a:t>
            </a:r>
            <a:r>
              <a:rPr lang="en-GB" sz="1200" b="1" dirty="0" err="1"/>
              <a:t>gwobrwyo</a:t>
            </a:r>
            <a:r>
              <a:rPr lang="en-GB" sz="1200" b="1" dirty="0"/>
              <a:t> am </a:t>
            </a:r>
            <a:r>
              <a:rPr lang="en-GB" sz="1200" b="1" dirty="0" err="1"/>
              <a:t>dicio</a:t>
            </a:r>
            <a:r>
              <a:rPr lang="en-GB" sz="1200" b="1" dirty="0"/>
              <a:t>.</a:t>
            </a:r>
          </a:p>
          <a:p>
            <a:endParaRPr lang="en-GB" sz="1200" dirty="0"/>
          </a:p>
          <a:p>
            <a:r>
              <a:rPr lang="en-GB" sz="1200" dirty="0"/>
              <a:t>      </a:t>
            </a:r>
            <a:r>
              <a:rPr lang="en-GB" sz="1200" i="1" dirty="0"/>
              <a:t>Your estate agent has asked you to design a poster to advertise a house for sale in the area. 3   </a:t>
            </a:r>
          </a:p>
          <a:p>
            <a:r>
              <a:rPr lang="en-GB" sz="1200" i="1" dirty="0"/>
              <a:t>      pictures are needed for the advert</a:t>
            </a:r>
            <a:r>
              <a:rPr lang="en-GB" sz="1200" b="1" i="1" dirty="0"/>
              <a:t>.  Note the numbers 1, 2 &amp; 3 </a:t>
            </a:r>
            <a:r>
              <a:rPr lang="en-GB" sz="1200" i="1" dirty="0"/>
              <a:t>under the suitable pictures from the   </a:t>
            </a:r>
          </a:p>
          <a:p>
            <a:r>
              <a:rPr lang="en-GB" sz="1200" i="1" dirty="0"/>
              <a:t>      selection below. </a:t>
            </a:r>
            <a:r>
              <a:rPr lang="en-GB" sz="1200" b="1" i="1" dirty="0"/>
              <a:t>No marks will be awarded for ticking pictures.</a:t>
            </a:r>
          </a:p>
          <a:p>
            <a:endParaRPr lang="en-US" sz="1200" i="1" dirty="0"/>
          </a:p>
          <a:p>
            <a:endParaRPr lang="en-GB" sz="1200" i="1" dirty="0"/>
          </a:p>
          <a:p>
            <a:endParaRPr lang="en-US" sz="1200" i="1" dirty="0"/>
          </a:p>
          <a:p>
            <a:endParaRPr lang="en-US" sz="1200" i="1" dirty="0"/>
          </a:p>
          <a:p>
            <a:endParaRPr lang="en-US" sz="1200" i="1" dirty="0"/>
          </a:p>
          <a:p>
            <a:endParaRPr lang="en-US" sz="1200" i="1" dirty="0"/>
          </a:p>
          <a:p>
            <a:endParaRPr lang="en-US" sz="1200" i="1" dirty="0"/>
          </a:p>
          <a:p>
            <a:endParaRPr lang="en-US" sz="1200" i="1" dirty="0"/>
          </a:p>
          <a:p>
            <a:endParaRPr lang="en-US" sz="1200" i="1" dirty="0"/>
          </a:p>
          <a:p>
            <a:endParaRPr lang="en-US" sz="1200" i="1" dirty="0"/>
          </a:p>
          <a:p>
            <a:endParaRPr lang="en-US" sz="1200" i="1" dirty="0"/>
          </a:p>
          <a:p>
            <a:endParaRPr lang="en-US" sz="1200" i="1" dirty="0"/>
          </a:p>
          <a:p>
            <a:endParaRPr lang="en-US" sz="1200" i="1" dirty="0"/>
          </a:p>
          <a:p>
            <a:endParaRPr lang="en-US" sz="1200" i="1" dirty="0"/>
          </a:p>
          <a:p>
            <a:endParaRPr lang="en-US" sz="1200" i="1" dirty="0"/>
          </a:p>
          <a:p>
            <a:endParaRPr lang="en-US" sz="1200" i="1" dirty="0"/>
          </a:p>
          <a:p>
            <a:endParaRPr lang="en-US" sz="1200" i="1" dirty="0"/>
          </a:p>
          <a:p>
            <a:endParaRPr lang="en-US" sz="1200" i="1" dirty="0"/>
          </a:p>
          <a:p>
            <a:endParaRPr lang="en-US" sz="1200" i="1" dirty="0"/>
          </a:p>
          <a:p>
            <a:endParaRPr lang="en-US" sz="1200" i="1" dirty="0"/>
          </a:p>
          <a:p>
            <a:endParaRPr lang="en-US" sz="1200" i="1" dirty="0"/>
          </a:p>
          <a:p>
            <a:endParaRPr lang="en-US" sz="1200" i="1" dirty="0"/>
          </a:p>
          <a:p>
            <a:endParaRPr lang="en-US" sz="1200" i="1" dirty="0"/>
          </a:p>
          <a:p>
            <a:endParaRPr lang="en-US" sz="1200" i="1" dirty="0"/>
          </a:p>
          <a:p>
            <a:endParaRPr lang="en-US" sz="1200" i="1" dirty="0"/>
          </a:p>
          <a:p>
            <a:endParaRPr lang="en-US" sz="1200" i="1" dirty="0"/>
          </a:p>
          <a:p>
            <a:endParaRPr lang="en-US" sz="1200" i="1" dirty="0"/>
          </a:p>
          <a:p>
            <a:endParaRPr lang="en-US" sz="1200" i="1" dirty="0"/>
          </a:p>
          <a:p>
            <a:endParaRPr lang="en-US" sz="1200" i="1" dirty="0"/>
          </a:p>
          <a:p>
            <a:endParaRPr lang="en-US" sz="1200" i="1" dirty="0"/>
          </a:p>
          <a:p>
            <a:endParaRPr lang="en-US" sz="1200" i="1" dirty="0"/>
          </a:p>
          <a:p>
            <a:endParaRPr lang="en-US" sz="1200" i="1" dirty="0"/>
          </a:p>
          <a:p>
            <a:endParaRPr lang="en-US" sz="1200" i="1" dirty="0"/>
          </a:p>
          <a:p>
            <a:endParaRPr lang="en-US" sz="1200" i="1" dirty="0"/>
          </a:p>
          <a:p>
            <a:r>
              <a:rPr lang="en-US" sz="1200" b="1" dirty="0"/>
              <a:t>ii) </a:t>
            </a:r>
            <a:r>
              <a:rPr lang="en-US" sz="1200" dirty="0" err="1"/>
              <a:t>Mewn</a:t>
            </a:r>
            <a:r>
              <a:rPr lang="en-US" sz="1200" dirty="0"/>
              <a:t> </a:t>
            </a:r>
            <a:r>
              <a:rPr lang="en-US" sz="1200" dirty="0" err="1"/>
              <a:t>brawddegau</a:t>
            </a:r>
            <a:r>
              <a:rPr lang="en-US" sz="1200" dirty="0"/>
              <a:t> </a:t>
            </a:r>
            <a:r>
              <a:rPr lang="en-US" sz="1200" dirty="0" err="1"/>
              <a:t>llawn</a:t>
            </a:r>
            <a:r>
              <a:rPr lang="en-US" sz="1200" dirty="0"/>
              <a:t>, </a:t>
            </a:r>
            <a:r>
              <a:rPr lang="en-US" sz="1200" dirty="0" err="1"/>
              <a:t>rhaid</a:t>
            </a:r>
            <a:r>
              <a:rPr lang="en-US" sz="1200" dirty="0"/>
              <a:t> i chi </a:t>
            </a:r>
            <a:r>
              <a:rPr lang="en-US" sz="1200" dirty="0" err="1"/>
              <a:t>fynegi</a:t>
            </a:r>
            <a:r>
              <a:rPr lang="en-US" sz="1200" dirty="0"/>
              <a:t> barn </a:t>
            </a:r>
            <a:r>
              <a:rPr lang="en-US" sz="1200" dirty="0" err="1"/>
              <a:t>ar</a:t>
            </a:r>
            <a:r>
              <a:rPr lang="en-US" sz="1200" dirty="0"/>
              <a:t> 2 </a:t>
            </a:r>
            <a:r>
              <a:rPr lang="en-US" sz="1200" dirty="0" err="1"/>
              <a:t>o’r</a:t>
            </a:r>
            <a:r>
              <a:rPr lang="en-US" sz="1200" dirty="0"/>
              <a:t> </a:t>
            </a:r>
            <a:r>
              <a:rPr lang="en-US" sz="1200" dirty="0" err="1"/>
              <a:t>lluniau</a:t>
            </a:r>
            <a:r>
              <a:rPr lang="en-US" sz="1200" dirty="0"/>
              <a:t> </a:t>
            </a:r>
            <a:r>
              <a:rPr lang="en-US" sz="1200" dirty="0" err="1"/>
              <a:t>uchod</a:t>
            </a:r>
            <a:r>
              <a:rPr lang="en-US" sz="1200" dirty="0"/>
              <a:t>.</a:t>
            </a:r>
          </a:p>
          <a:p>
            <a:r>
              <a:rPr lang="en-US" sz="1200" dirty="0"/>
              <a:t>    </a:t>
            </a:r>
            <a:r>
              <a:rPr lang="en-US" sz="1200" i="1" dirty="0"/>
              <a:t>In full sentences, express your opinion on what you can see in 2 of the pictures.</a:t>
            </a:r>
          </a:p>
          <a:p>
            <a:endParaRPr lang="en-US" sz="1200" i="1" dirty="0"/>
          </a:p>
          <a:p>
            <a:pPr>
              <a:lnSpc>
                <a:spcPct val="200000"/>
              </a:lnSpc>
            </a:pPr>
            <a:r>
              <a:rPr lang="en-US" sz="1200" dirty="0"/>
              <a:t>1.________________________________________________________________________________________________________________________________________________________________________</a:t>
            </a:r>
          </a:p>
          <a:p>
            <a:pPr>
              <a:lnSpc>
                <a:spcPct val="200000"/>
              </a:lnSpc>
            </a:pPr>
            <a:endParaRPr lang="en-US" sz="1200" dirty="0"/>
          </a:p>
          <a:p>
            <a:pPr>
              <a:lnSpc>
                <a:spcPct val="200000"/>
              </a:lnSpc>
            </a:pPr>
            <a:r>
              <a:rPr lang="en-US" sz="1200" dirty="0"/>
              <a:t>2._______________________________________________________________________________________________________________________________________________________________________</a:t>
            </a:r>
          </a:p>
          <a:p>
            <a:pPr>
              <a:lnSpc>
                <a:spcPct val="200000"/>
              </a:lnSpc>
            </a:pPr>
            <a:endParaRPr lang="en-US" sz="1200" dirty="0"/>
          </a:p>
          <a:p>
            <a:endParaRPr lang="en-GB" sz="1200" i="1" dirty="0"/>
          </a:p>
          <a:p>
            <a:endParaRPr lang="en-GB" sz="1200" i="1" dirty="0"/>
          </a:p>
          <a:p>
            <a:endParaRPr lang="en-GB" sz="1200" i="1" dirty="0"/>
          </a:p>
          <a:p>
            <a:endParaRPr lang="en-GB" sz="1200" i="1" dirty="0"/>
          </a:p>
          <a:p>
            <a:endParaRPr lang="en-GB" sz="1200" i="1" dirty="0"/>
          </a:p>
          <a:p>
            <a:endParaRPr lang="en-GB" sz="1200" i="1" dirty="0"/>
          </a:p>
          <a:p>
            <a:endParaRPr lang="en-GB" sz="1200" i="1" dirty="0"/>
          </a:p>
          <a:p>
            <a:r>
              <a:rPr lang="en-GB" sz="1200" i="1" dirty="0"/>
              <a:t> </a:t>
            </a:r>
            <a:r>
              <a:rPr lang="en-GB" sz="1200" dirty="0"/>
              <a:t> </a:t>
            </a:r>
          </a:p>
          <a:p>
            <a:endParaRPr lang="en-US" sz="12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57809" y="3184578"/>
            <a:ext cx="4448286" cy="2833606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6" name="TextBox 5"/>
          <p:cNvSpPr txBox="1"/>
          <p:nvPr/>
        </p:nvSpPr>
        <p:spPr>
          <a:xfrm>
            <a:off x="2007983" y="3184578"/>
            <a:ext cx="3211033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/>
              <a:t>hysbysebu@tai.co.uk/cymru</a:t>
            </a:r>
            <a:endParaRPr lang="en-GB" sz="800" dirty="0"/>
          </a:p>
        </p:txBody>
      </p:sp>
      <p:sp>
        <p:nvSpPr>
          <p:cNvPr id="7" name="TextBox 6"/>
          <p:cNvSpPr txBox="1"/>
          <p:nvPr/>
        </p:nvSpPr>
        <p:spPr>
          <a:xfrm>
            <a:off x="2007982" y="3655955"/>
            <a:ext cx="3211033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/>
              <a:t>Poster </a:t>
            </a:r>
            <a:r>
              <a:rPr lang="en-US" sz="800" dirty="0" err="1"/>
              <a:t>Hysbysebu</a:t>
            </a:r>
            <a:r>
              <a:rPr lang="en-US" sz="800" dirty="0"/>
              <a:t> T</a:t>
            </a:r>
            <a:r>
              <a:rPr lang="cy-GB" sz="800" dirty="0"/>
              <a:t>ŷ ar werth</a:t>
            </a:r>
            <a:endParaRPr lang="en-GB" sz="800" dirty="0"/>
          </a:p>
        </p:txBody>
      </p:sp>
      <p:sp>
        <p:nvSpPr>
          <p:cNvPr id="8" name="TextBox 7"/>
          <p:cNvSpPr txBox="1"/>
          <p:nvPr/>
        </p:nvSpPr>
        <p:spPr>
          <a:xfrm>
            <a:off x="1057809" y="3947243"/>
            <a:ext cx="4256900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err="1"/>
              <a:t>Helo</a:t>
            </a:r>
            <a:r>
              <a:rPr lang="en-US" sz="1400" dirty="0"/>
              <a:t>.</a:t>
            </a:r>
          </a:p>
          <a:p>
            <a:endParaRPr lang="en-US" sz="1400" dirty="0"/>
          </a:p>
          <a:p>
            <a:r>
              <a:rPr lang="en-US" sz="1400" dirty="0"/>
              <a:t>Mae </a:t>
            </a:r>
            <a:r>
              <a:rPr lang="en-US" sz="1400" dirty="0" err="1"/>
              <a:t>angen</a:t>
            </a:r>
            <a:r>
              <a:rPr lang="en-US" sz="1400" dirty="0"/>
              <a:t> poster i </a:t>
            </a:r>
            <a:r>
              <a:rPr lang="en-US" sz="1400" dirty="0" err="1"/>
              <a:t>hysbysebu</a:t>
            </a:r>
            <a:r>
              <a:rPr lang="en-US" sz="1400" dirty="0"/>
              <a:t> t</a:t>
            </a:r>
            <a:r>
              <a:rPr lang="cy-GB" sz="1400" dirty="0"/>
              <a:t>ŷ newydd sydd ar werth.</a:t>
            </a:r>
            <a:endParaRPr lang="en-US" sz="1400" dirty="0"/>
          </a:p>
          <a:p>
            <a:endParaRPr lang="en-US" sz="1400" dirty="0"/>
          </a:p>
          <a:p>
            <a:pPr marL="342900" indent="-342900">
              <a:buFont typeface="+mj-lt"/>
              <a:buAutoNum type="arabicPeriod"/>
            </a:pPr>
            <a:r>
              <a:rPr lang="en-US" sz="1400" dirty="0"/>
              <a:t>T</a:t>
            </a:r>
            <a:r>
              <a:rPr lang="cy-GB" sz="1400" dirty="0"/>
              <a:t>ŷ</a:t>
            </a:r>
            <a:r>
              <a:rPr lang="en-US" sz="1400" dirty="0"/>
              <a:t> </a:t>
            </a:r>
            <a:r>
              <a:rPr lang="en-US" sz="1400" dirty="0" err="1"/>
              <a:t>ar</a:t>
            </a:r>
            <a:r>
              <a:rPr lang="en-US" sz="1400" dirty="0"/>
              <a:t> </a:t>
            </a:r>
            <a:r>
              <a:rPr lang="en-US" sz="1400" dirty="0" err="1"/>
              <a:t>wahân</a:t>
            </a:r>
            <a:endParaRPr lang="en-US" sz="1400" dirty="0"/>
          </a:p>
          <a:p>
            <a:pPr marL="342900" indent="-342900">
              <a:buFont typeface="+mj-lt"/>
              <a:buAutoNum type="arabicPeriod"/>
            </a:pPr>
            <a:r>
              <a:rPr lang="en-US" sz="1400" dirty="0" err="1"/>
              <a:t>Gardd</a:t>
            </a:r>
            <a:r>
              <a:rPr lang="en-US" sz="1400" dirty="0"/>
              <a:t> </a:t>
            </a:r>
            <a:r>
              <a:rPr lang="en-US" sz="1400" dirty="0" err="1"/>
              <a:t>fawr</a:t>
            </a:r>
            <a:endParaRPr lang="en-US" sz="1400" dirty="0"/>
          </a:p>
          <a:p>
            <a:pPr marL="342900" indent="-342900">
              <a:buFont typeface="+mj-lt"/>
              <a:buAutoNum type="arabicPeriod"/>
            </a:pPr>
            <a:r>
              <a:rPr lang="en-US" sz="1400" dirty="0" err="1"/>
              <a:t>Wrth</a:t>
            </a:r>
            <a:r>
              <a:rPr lang="en-US" sz="1400" dirty="0"/>
              <a:t> </a:t>
            </a:r>
            <a:r>
              <a:rPr lang="en-US" sz="1400" dirty="0" err="1"/>
              <a:t>yr</a:t>
            </a:r>
            <a:r>
              <a:rPr lang="en-US" sz="1400" dirty="0"/>
              <a:t> </a:t>
            </a:r>
            <a:r>
              <a:rPr lang="en-US" sz="1400" dirty="0" err="1"/>
              <a:t>ysgol</a:t>
            </a:r>
            <a:endParaRPr lang="en-US" sz="1200" dirty="0"/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89991200"/>
              </p:ext>
            </p:extLst>
          </p:nvPr>
        </p:nvGraphicFramePr>
        <p:xfrm>
          <a:off x="365253" y="6489559"/>
          <a:ext cx="6267895" cy="203769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5357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5357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5357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5357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5357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711814">
                <a:tc>
                  <a:txBody>
                    <a:bodyPr/>
                    <a:lstStyle/>
                    <a:p>
                      <a:endParaRPr lang="en-US" dirty="0"/>
                    </a:p>
                    <a:p>
                      <a:endParaRPr lang="en-US" dirty="0"/>
                    </a:p>
                    <a:p>
                      <a:endParaRPr lang="en-US" dirty="0"/>
                    </a:p>
                    <a:p>
                      <a:endParaRPr lang="en-US" dirty="0"/>
                    </a:p>
                    <a:p>
                      <a:endParaRPr lang="en-US" dirty="0"/>
                    </a:p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11814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46861" y="12191963"/>
            <a:ext cx="2314575" cy="649111"/>
          </a:xfrm>
        </p:spPr>
        <p:txBody>
          <a:bodyPr/>
          <a:lstStyle/>
          <a:p>
            <a:r>
              <a:rPr lang="en-US" dirty="0"/>
              <a:t>1</a:t>
            </a:r>
            <a:endParaRPr lang="en-GB" dirty="0"/>
          </a:p>
        </p:txBody>
      </p:sp>
      <p:pic>
        <p:nvPicPr>
          <p:cNvPr id="18" name="Picture 1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479" y="6781085"/>
            <a:ext cx="1056701" cy="800667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3356" y="6881835"/>
            <a:ext cx="1109645" cy="543725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71869" y="6672437"/>
            <a:ext cx="1087933" cy="962522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13110" y="6588331"/>
            <a:ext cx="1079851" cy="1130734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409617" y="6709213"/>
            <a:ext cx="1164885" cy="8725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25795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2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69851" y="5550195"/>
            <a:ext cx="551829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err="1"/>
              <a:t>Tudalen</a:t>
            </a:r>
            <a:r>
              <a:rPr lang="en-GB" dirty="0"/>
              <a:t> Wag</a:t>
            </a:r>
          </a:p>
          <a:p>
            <a:pPr algn="ctr"/>
            <a:endParaRPr lang="en-GB" dirty="0"/>
          </a:p>
          <a:p>
            <a:pPr algn="ctr"/>
            <a:r>
              <a:rPr lang="en-GB" dirty="0"/>
              <a:t>Blank Page</a:t>
            </a:r>
          </a:p>
        </p:txBody>
      </p:sp>
    </p:spTree>
    <p:extLst>
      <p:ext uri="{BB962C8B-B14F-4D97-AF65-F5344CB8AC3E}">
        <p14:creationId xmlns:p14="http://schemas.microsoft.com/office/powerpoint/2010/main" val="25667930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0" y="1142744"/>
            <a:ext cx="6858000" cy="14993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sz="1143" dirty="0"/>
          </a:p>
          <a:p>
            <a:r>
              <a:rPr lang="en-GB" sz="1143" dirty="0"/>
              <a:t>2. </a:t>
            </a:r>
            <a:r>
              <a:rPr lang="en-GB" sz="1143" dirty="0" err="1"/>
              <a:t>Darllenwch</a:t>
            </a:r>
            <a:r>
              <a:rPr lang="en-GB" sz="1143" dirty="0"/>
              <a:t> y </a:t>
            </a:r>
            <a:r>
              <a:rPr lang="en-GB" sz="1143" dirty="0" err="1"/>
              <a:t>wybodaeth</a:t>
            </a:r>
            <a:r>
              <a:rPr lang="en-GB" sz="1143" dirty="0"/>
              <a:t> am y </a:t>
            </a:r>
            <a:r>
              <a:rPr lang="en-GB" sz="1143" dirty="0" err="1"/>
              <a:t>ddwy</a:t>
            </a:r>
            <a:r>
              <a:rPr lang="en-GB" sz="1143" dirty="0"/>
              <a:t> </a:t>
            </a:r>
            <a:r>
              <a:rPr lang="en-GB" sz="1143" dirty="0" err="1"/>
              <a:t>dref</a:t>
            </a:r>
            <a:r>
              <a:rPr lang="en-GB" sz="1143" dirty="0"/>
              <a:t> ac </a:t>
            </a:r>
            <a:r>
              <a:rPr lang="en-GB" sz="1143" dirty="0" err="1"/>
              <a:t>atebwch</a:t>
            </a:r>
            <a:r>
              <a:rPr lang="en-GB" sz="1143" dirty="0"/>
              <a:t> y </a:t>
            </a:r>
            <a:r>
              <a:rPr lang="en-GB" sz="1143" dirty="0" err="1"/>
              <a:t>cwestiynau</a:t>
            </a:r>
            <a:r>
              <a:rPr lang="en-GB" sz="1143" dirty="0"/>
              <a:t> </a:t>
            </a:r>
            <a:r>
              <a:rPr lang="en-GB" sz="1143" dirty="0" err="1"/>
              <a:t>sy’n</a:t>
            </a:r>
            <a:r>
              <a:rPr lang="en-GB" sz="1143" dirty="0"/>
              <a:t> </a:t>
            </a:r>
            <a:r>
              <a:rPr lang="en-GB" sz="1143" dirty="0" err="1"/>
              <a:t>dilyn</a:t>
            </a:r>
            <a:r>
              <a:rPr lang="en-GB" sz="1143" dirty="0"/>
              <a:t> </a:t>
            </a:r>
            <a:r>
              <a:rPr lang="en-GB" sz="1143" b="1" dirty="0" err="1"/>
              <a:t>yn</a:t>
            </a:r>
            <a:r>
              <a:rPr lang="en-GB" sz="1143" b="1" dirty="0"/>
              <a:t> </a:t>
            </a:r>
            <a:r>
              <a:rPr lang="en-GB" sz="1143" b="1" dirty="0" err="1"/>
              <a:t>Gymraeg</a:t>
            </a:r>
            <a:endParaRPr lang="en-GB" sz="1143" b="1" dirty="0"/>
          </a:p>
          <a:p>
            <a:endParaRPr lang="en-GB" sz="1143" b="1" dirty="0"/>
          </a:p>
          <a:p>
            <a:r>
              <a:rPr lang="en-GB" sz="1143" i="1" dirty="0"/>
              <a:t>    Read the information about the two towns and answer the questions which follow </a:t>
            </a:r>
            <a:r>
              <a:rPr lang="en-GB" sz="1143" b="1" i="1" dirty="0"/>
              <a:t>in Welsh. </a:t>
            </a:r>
          </a:p>
          <a:p>
            <a:endParaRPr lang="en-GB" sz="1143" b="1" dirty="0"/>
          </a:p>
          <a:p>
            <a:r>
              <a:rPr lang="en-GB" sz="1143" b="1" dirty="0"/>
              <a:t>						                  </a:t>
            </a:r>
            <a:endParaRPr lang="en-GB" sz="1143" dirty="0"/>
          </a:p>
          <a:p>
            <a:endParaRPr lang="en-GB" sz="1143" b="1" i="1" dirty="0"/>
          </a:p>
          <a:p>
            <a:endParaRPr lang="en-GB" sz="1143" b="1" i="1" dirty="0"/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64482098"/>
              </p:ext>
            </p:extLst>
          </p:nvPr>
        </p:nvGraphicFramePr>
        <p:xfrm>
          <a:off x="1772817" y="2061459"/>
          <a:ext cx="4900408" cy="231790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7122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72917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99222">
                <a:tc>
                  <a:txBody>
                    <a:bodyPr/>
                    <a:lstStyle/>
                    <a:p>
                      <a:r>
                        <a:rPr lang="en-GB" sz="1200" dirty="0" err="1"/>
                        <a:t>Enw</a:t>
                      </a:r>
                      <a:endParaRPr lang="en-GB" sz="1200" dirty="0"/>
                    </a:p>
                  </a:txBody>
                  <a:tcPr marL="87105" marR="87105" marT="43552" marB="43552"/>
                </a:tc>
                <a:tc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 err="1"/>
                        <a:t>Bae</a:t>
                      </a:r>
                      <a:r>
                        <a:rPr lang="en-GB" sz="1200" baseline="0" dirty="0"/>
                        <a:t> </a:t>
                      </a:r>
                      <a:r>
                        <a:rPr lang="en-GB" sz="1200" baseline="0" dirty="0" err="1"/>
                        <a:t>Colwyn</a:t>
                      </a:r>
                      <a:endParaRPr lang="en-GB" sz="1200" dirty="0"/>
                    </a:p>
                  </a:txBody>
                  <a:tcPr marL="87105" marR="87105" marT="43552" marB="43552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85136">
                <a:tc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 err="1"/>
                        <a:t>Sut</a:t>
                      </a:r>
                      <a:r>
                        <a:rPr lang="en-GB" sz="1200" baseline="0" dirty="0"/>
                        <a:t> le?</a:t>
                      </a:r>
                      <a:endParaRPr lang="en-GB" sz="1200" dirty="0"/>
                    </a:p>
                    <a:p>
                      <a:endParaRPr lang="en-GB" sz="1200" dirty="0"/>
                    </a:p>
                  </a:txBody>
                  <a:tcPr marL="87105" marR="87105" marT="43552" marB="43552"/>
                </a:tc>
                <a:tc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 err="1"/>
                        <a:t>Tref</a:t>
                      </a:r>
                      <a:endParaRPr lang="en-GB" sz="1200" dirty="0"/>
                    </a:p>
                  </a:txBody>
                  <a:tcPr marL="87105" marR="87105" marT="43552" marB="43552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99222">
                <a:tc>
                  <a:txBody>
                    <a:bodyPr/>
                    <a:lstStyle/>
                    <a:p>
                      <a:r>
                        <a:rPr lang="en-GB" sz="1200" dirty="0" err="1"/>
                        <a:t>Ble</a:t>
                      </a:r>
                      <a:r>
                        <a:rPr lang="en-GB" sz="1200" dirty="0"/>
                        <a:t>?</a:t>
                      </a:r>
                    </a:p>
                  </a:txBody>
                  <a:tcPr marL="87105" marR="87105" marT="43552" marB="43552"/>
                </a:tc>
                <a:tc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aseline="0" dirty="0"/>
                        <a:t> </a:t>
                      </a:r>
                      <a:r>
                        <a:rPr lang="en-GB" sz="1200" baseline="0" dirty="0" err="1"/>
                        <a:t>Gogledd</a:t>
                      </a:r>
                      <a:r>
                        <a:rPr lang="en-GB" sz="1200" baseline="0" dirty="0"/>
                        <a:t> </a:t>
                      </a:r>
                      <a:r>
                        <a:rPr lang="en-GB" sz="1200" baseline="0" dirty="0" err="1"/>
                        <a:t>Cymru</a:t>
                      </a:r>
                      <a:r>
                        <a:rPr lang="en-GB" sz="1200" baseline="0" dirty="0"/>
                        <a:t> </a:t>
                      </a:r>
                      <a:r>
                        <a:rPr lang="en-GB" sz="1200" baseline="0" dirty="0" err="1"/>
                        <a:t>rhwng</a:t>
                      </a:r>
                      <a:r>
                        <a:rPr lang="en-GB" sz="1200" baseline="0" dirty="0"/>
                        <a:t> </a:t>
                      </a:r>
                      <a:r>
                        <a:rPr lang="en-GB" sz="1200" baseline="0" dirty="0" err="1"/>
                        <a:t>Abergele</a:t>
                      </a:r>
                      <a:r>
                        <a:rPr lang="en-GB" sz="1200" baseline="0" dirty="0"/>
                        <a:t> a Llandudno</a:t>
                      </a:r>
                      <a:endParaRPr lang="en-GB" sz="1200" dirty="0"/>
                    </a:p>
                  </a:txBody>
                  <a:tcPr marL="87105" marR="87105" marT="43552" marB="43552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99222">
                <a:tc>
                  <a:txBody>
                    <a:bodyPr/>
                    <a:lstStyle/>
                    <a:p>
                      <a:r>
                        <a:rPr lang="en-GB" sz="1200" dirty="0" err="1"/>
                        <a:t>Poblogaeth</a:t>
                      </a:r>
                      <a:endParaRPr lang="en-GB" sz="1200" dirty="0"/>
                    </a:p>
                    <a:p>
                      <a:endParaRPr lang="en-GB" sz="1200" dirty="0"/>
                    </a:p>
                    <a:p>
                      <a:r>
                        <a:rPr lang="en-GB" sz="1200" dirty="0"/>
                        <a:t>Sir</a:t>
                      </a:r>
                    </a:p>
                  </a:txBody>
                  <a:tcPr marL="87105" marR="87105" marT="43552" marB="43552"/>
                </a:tc>
                <a:tc>
                  <a:txBody>
                    <a:bodyPr/>
                    <a:lstStyle/>
                    <a:p>
                      <a:r>
                        <a:rPr lang="en-GB" sz="135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31,353 </a:t>
                      </a:r>
                      <a:endParaRPr lang="en-GB" sz="1350" b="0" i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en-GB" sz="1350" b="0" i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GB" sz="1200" dirty="0"/>
                        <a:t>Conwy</a:t>
                      </a:r>
                    </a:p>
                  </a:txBody>
                  <a:tcPr marL="87105" marR="87105" marT="43552" marB="43552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16814">
                <a:tc>
                  <a:txBody>
                    <a:bodyPr/>
                    <a:lstStyle/>
                    <a:p>
                      <a:r>
                        <a:rPr lang="en-GB" sz="1200" dirty="0"/>
                        <a:t>Beth </a:t>
                      </a:r>
                      <a:r>
                        <a:rPr lang="en-GB" sz="1200" dirty="0" err="1"/>
                        <a:t>sydd</a:t>
                      </a:r>
                      <a:r>
                        <a:rPr lang="en-GB" sz="1200" baseline="0" dirty="0"/>
                        <a:t> </a:t>
                      </a:r>
                      <a:r>
                        <a:rPr lang="en-GB" sz="1200" baseline="0" dirty="0" err="1"/>
                        <a:t>yn</a:t>
                      </a:r>
                      <a:r>
                        <a:rPr lang="en-GB" sz="1200" baseline="0" dirty="0"/>
                        <a:t> </a:t>
                      </a:r>
                      <a:r>
                        <a:rPr lang="en-GB" sz="1200" baseline="0" dirty="0" err="1"/>
                        <a:t>Bae</a:t>
                      </a:r>
                      <a:r>
                        <a:rPr lang="en-GB" sz="1200" baseline="0" dirty="0"/>
                        <a:t> </a:t>
                      </a:r>
                      <a:r>
                        <a:rPr lang="en-GB" sz="1200" baseline="0" dirty="0" err="1"/>
                        <a:t>Colwyn</a:t>
                      </a:r>
                      <a:r>
                        <a:rPr lang="en-GB" sz="1200" baseline="0" dirty="0"/>
                        <a:t>?</a:t>
                      </a:r>
                      <a:endParaRPr lang="en-GB" sz="1200" dirty="0"/>
                    </a:p>
                  </a:txBody>
                  <a:tcPr marL="87105" marR="87105" marT="43552" marB="43552"/>
                </a:tc>
                <a:tc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 err="1"/>
                        <a:t>Stadiwm</a:t>
                      </a:r>
                      <a:r>
                        <a:rPr lang="en-GB" sz="1200" baseline="0" dirty="0"/>
                        <a:t> </a:t>
                      </a:r>
                      <a:r>
                        <a:rPr lang="en-GB" sz="1200" baseline="0" dirty="0" err="1"/>
                        <a:t>Eirias</a:t>
                      </a:r>
                      <a:r>
                        <a:rPr lang="en-GB" sz="1200" baseline="0" dirty="0"/>
                        <a:t>, </a:t>
                      </a:r>
                      <a:r>
                        <a:rPr lang="en-GB" sz="1200" dirty="0" err="1"/>
                        <a:t>Sŵ</a:t>
                      </a:r>
                      <a:r>
                        <a:rPr lang="en-GB" sz="1200" dirty="0"/>
                        <a:t> </a:t>
                      </a:r>
                      <a:r>
                        <a:rPr lang="en-GB" sz="1200" dirty="0" err="1"/>
                        <a:t>Mynydd</a:t>
                      </a:r>
                      <a:r>
                        <a:rPr lang="en-GB" sz="1200" dirty="0"/>
                        <a:t> </a:t>
                      </a:r>
                      <a:r>
                        <a:rPr lang="en-GB" sz="1200" dirty="0" err="1"/>
                        <a:t>Bae</a:t>
                      </a:r>
                      <a:r>
                        <a:rPr lang="en-GB" sz="1200" dirty="0"/>
                        <a:t> Colwyn, </a:t>
                      </a:r>
                      <a:r>
                        <a:rPr lang="en-GB" sz="1200" dirty="0" err="1"/>
                        <a:t>Parc</a:t>
                      </a:r>
                      <a:r>
                        <a:rPr lang="en-GB" sz="1200" dirty="0"/>
                        <a:t> </a:t>
                      </a:r>
                      <a:r>
                        <a:rPr lang="en-GB" sz="1200" dirty="0" err="1"/>
                        <a:t>Eirias</a:t>
                      </a:r>
                      <a:r>
                        <a:rPr lang="en-GB" sz="1200" dirty="0"/>
                        <a:t>, </a:t>
                      </a:r>
                      <a:r>
                        <a:rPr lang="en-GB" sz="1200" dirty="0" err="1"/>
                        <a:t>Porth</a:t>
                      </a:r>
                      <a:r>
                        <a:rPr lang="en-GB" sz="1200" dirty="0"/>
                        <a:t> </a:t>
                      </a:r>
                      <a:r>
                        <a:rPr lang="en-GB" sz="1200" dirty="0" err="1"/>
                        <a:t>Eirias</a:t>
                      </a:r>
                      <a:r>
                        <a:rPr lang="en-GB" sz="1200" dirty="0"/>
                        <a:t> </a:t>
                      </a:r>
                    </a:p>
                  </a:txBody>
                  <a:tcPr marL="87105" marR="87105" marT="43552" marB="43552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10" name="Rectangle 9"/>
          <p:cNvSpPr/>
          <p:nvPr/>
        </p:nvSpPr>
        <p:spPr>
          <a:xfrm>
            <a:off x="239701" y="4055164"/>
            <a:ext cx="1343602" cy="1026032"/>
          </a:xfrm>
          <a:prstGeom prst="rect">
            <a:avLst/>
          </a:prstGeom>
          <a:noFill/>
        </p:spPr>
        <p:txBody>
          <a:bodyPr wrap="none" lIns="87105" tIns="43552" rIns="87105" bIns="43552">
            <a:spAutoFit/>
          </a:bodyPr>
          <a:lstStyle/>
          <a:p>
            <a:pPr algn="ctr"/>
            <a:r>
              <a:rPr lang="en-US" sz="3048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Bae</a:t>
            </a:r>
            <a:r>
              <a:rPr lang="en-US" sz="3048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</a:p>
          <a:p>
            <a:pPr algn="ctr"/>
            <a:r>
              <a:rPr lang="en-US" sz="3048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Colwyn</a:t>
            </a:r>
            <a:endParaRPr lang="en-US" sz="3048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-28047" y="8378272"/>
            <a:ext cx="1851050" cy="556994"/>
          </a:xfrm>
          <a:prstGeom prst="rect">
            <a:avLst/>
          </a:prstGeom>
          <a:noFill/>
        </p:spPr>
        <p:txBody>
          <a:bodyPr wrap="none" lIns="87105" tIns="43552" rIns="87105" bIns="43552">
            <a:spAutoFit/>
          </a:bodyPr>
          <a:lstStyle/>
          <a:p>
            <a:pPr algn="ctr"/>
            <a:r>
              <a:rPr lang="en-US" sz="3048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Llandudno</a:t>
            </a:r>
            <a:endParaRPr lang="en-US" sz="3048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graphicFrame>
        <p:nvGraphicFramePr>
          <p:cNvPr id="12" name="Table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62197434"/>
              </p:ext>
            </p:extLst>
          </p:nvPr>
        </p:nvGraphicFramePr>
        <p:xfrm>
          <a:off x="1823003" y="7239053"/>
          <a:ext cx="4900408" cy="344487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7122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72917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53259">
                <a:tc>
                  <a:txBody>
                    <a:bodyPr/>
                    <a:lstStyle/>
                    <a:p>
                      <a:r>
                        <a:rPr lang="en-GB" sz="1200" dirty="0" err="1"/>
                        <a:t>Enw</a:t>
                      </a:r>
                      <a:r>
                        <a:rPr lang="en-GB" sz="1200" baseline="0" dirty="0"/>
                        <a:t> </a:t>
                      </a:r>
                      <a:endParaRPr lang="en-GB" sz="1200" dirty="0"/>
                    </a:p>
                  </a:txBody>
                  <a:tcPr marL="87105" marR="87105" marT="43552" marB="43552"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Llandudno</a:t>
                      </a:r>
                    </a:p>
                  </a:txBody>
                  <a:tcPr marL="87105" marR="87105" marT="43552" marB="43552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53259">
                <a:tc>
                  <a:txBody>
                    <a:bodyPr/>
                    <a:lstStyle/>
                    <a:p>
                      <a:r>
                        <a:rPr lang="en-GB" sz="1200" dirty="0" err="1"/>
                        <a:t>Sut</a:t>
                      </a:r>
                      <a:r>
                        <a:rPr lang="en-GB" sz="1200" dirty="0"/>
                        <a:t> le?</a:t>
                      </a:r>
                    </a:p>
                  </a:txBody>
                  <a:tcPr marL="87105" marR="87105" marT="43552" marB="43552"/>
                </a:tc>
                <a:tc>
                  <a:txBody>
                    <a:bodyPr/>
                    <a:lstStyle/>
                    <a:p>
                      <a:r>
                        <a:rPr lang="en-GB" sz="1200" dirty="0" err="1"/>
                        <a:t>Tref</a:t>
                      </a:r>
                      <a:endParaRPr lang="en-GB" sz="1200" dirty="0"/>
                    </a:p>
                    <a:p>
                      <a:endParaRPr lang="en-GB" sz="1200" dirty="0"/>
                    </a:p>
                    <a:p>
                      <a:endParaRPr lang="en-GB" sz="1200" dirty="0"/>
                    </a:p>
                  </a:txBody>
                  <a:tcPr marL="87105" marR="87105" marT="43552" marB="43552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53259">
                <a:tc>
                  <a:txBody>
                    <a:bodyPr/>
                    <a:lstStyle/>
                    <a:p>
                      <a:r>
                        <a:rPr lang="en-GB" sz="1200" dirty="0" err="1"/>
                        <a:t>Ble</a:t>
                      </a:r>
                      <a:r>
                        <a:rPr lang="en-GB" sz="1200" dirty="0"/>
                        <a:t>?</a:t>
                      </a:r>
                    </a:p>
                    <a:p>
                      <a:endParaRPr lang="en-GB" sz="1200" dirty="0"/>
                    </a:p>
                    <a:p>
                      <a:endParaRPr lang="en-GB" sz="1200" dirty="0"/>
                    </a:p>
                    <a:p>
                      <a:r>
                        <a:rPr lang="en-GB" sz="1200" dirty="0" err="1"/>
                        <a:t>Poblogaeth</a:t>
                      </a:r>
                      <a:endParaRPr lang="en-GB" sz="1200" dirty="0"/>
                    </a:p>
                    <a:p>
                      <a:endParaRPr lang="en-GB" sz="1200" dirty="0"/>
                    </a:p>
                    <a:p>
                      <a:r>
                        <a:rPr lang="en-GB" sz="1200" dirty="0"/>
                        <a:t>Sir</a:t>
                      </a:r>
                    </a:p>
                  </a:txBody>
                  <a:tcPr marL="87105" marR="87105" marT="43552" marB="43552"/>
                </a:tc>
                <a:tc>
                  <a:txBody>
                    <a:bodyPr/>
                    <a:lstStyle/>
                    <a:p>
                      <a:r>
                        <a:rPr lang="en-GB" sz="1200" baseline="0" dirty="0" err="1"/>
                        <a:t>Gogledd</a:t>
                      </a:r>
                      <a:r>
                        <a:rPr lang="en-GB" sz="1200" baseline="0" dirty="0"/>
                        <a:t> </a:t>
                      </a:r>
                      <a:r>
                        <a:rPr lang="en-GB" sz="1200" baseline="0" dirty="0" err="1"/>
                        <a:t>Cymru</a:t>
                      </a:r>
                      <a:r>
                        <a:rPr lang="en-GB" sz="1200" baseline="0" dirty="0"/>
                        <a:t> </a:t>
                      </a:r>
                      <a:r>
                        <a:rPr lang="en-GB" sz="1200" baseline="0" dirty="0" err="1"/>
                        <a:t>rhwng</a:t>
                      </a:r>
                      <a:r>
                        <a:rPr lang="en-GB" sz="1200" baseline="0" dirty="0"/>
                        <a:t> </a:t>
                      </a:r>
                      <a:r>
                        <a:rPr lang="en-GB" sz="1200" baseline="0" dirty="0" err="1"/>
                        <a:t>Bae</a:t>
                      </a:r>
                      <a:r>
                        <a:rPr lang="en-GB" sz="1200" baseline="0" dirty="0"/>
                        <a:t> Colwyn a Bangor</a:t>
                      </a:r>
                    </a:p>
                    <a:p>
                      <a:endParaRPr lang="en-GB" sz="1200" baseline="0" dirty="0"/>
                    </a:p>
                    <a:p>
                      <a:endParaRPr lang="en-GB" sz="1200" baseline="0" dirty="0"/>
                    </a:p>
                    <a:p>
                      <a:r>
                        <a:rPr lang="en-GB" sz="12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20,701 </a:t>
                      </a:r>
                      <a:endParaRPr lang="en-GB" sz="1200" dirty="0"/>
                    </a:p>
                    <a:p>
                      <a:endParaRPr lang="en-GB" sz="1200" dirty="0"/>
                    </a:p>
                    <a:p>
                      <a:r>
                        <a:rPr lang="en-GB" sz="1200" dirty="0"/>
                        <a:t>Conwy</a:t>
                      </a:r>
                    </a:p>
                    <a:p>
                      <a:endParaRPr lang="en-GB" sz="1200" dirty="0"/>
                    </a:p>
                  </a:txBody>
                  <a:tcPr marL="87105" marR="87105" marT="43552" marB="43552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53259">
                <a:tc>
                  <a:txBody>
                    <a:bodyPr/>
                    <a:lstStyle/>
                    <a:p>
                      <a:r>
                        <a:rPr lang="en-GB" sz="1200" dirty="0"/>
                        <a:t>Beth</a:t>
                      </a:r>
                      <a:r>
                        <a:rPr lang="en-GB" sz="1200" baseline="0" dirty="0"/>
                        <a:t> </a:t>
                      </a:r>
                      <a:r>
                        <a:rPr lang="en-GB" sz="1200" baseline="0" dirty="0" err="1"/>
                        <a:t>sydd</a:t>
                      </a:r>
                      <a:r>
                        <a:rPr lang="en-GB" sz="1200" baseline="0" dirty="0"/>
                        <a:t> </a:t>
                      </a:r>
                      <a:r>
                        <a:rPr lang="en-GB" sz="1200" baseline="0" dirty="0" err="1"/>
                        <a:t>yn</a:t>
                      </a:r>
                      <a:r>
                        <a:rPr lang="en-GB" sz="1200" baseline="0" dirty="0"/>
                        <a:t> Llandudno?</a:t>
                      </a:r>
                      <a:endParaRPr lang="en-GB" sz="1200" dirty="0"/>
                    </a:p>
                  </a:txBody>
                  <a:tcPr marL="87105" marR="87105" marT="43552" marB="43552"/>
                </a:tc>
                <a:tc>
                  <a:txBody>
                    <a:bodyPr/>
                    <a:lstStyle/>
                    <a:p>
                      <a:r>
                        <a:rPr lang="en-GB" sz="1200" dirty="0" err="1"/>
                        <a:t>Parc</a:t>
                      </a:r>
                      <a:r>
                        <a:rPr lang="en-GB" sz="1200" baseline="0" dirty="0"/>
                        <a:t> Llandudno, </a:t>
                      </a:r>
                      <a:r>
                        <a:rPr lang="en-GB" sz="1200" dirty="0"/>
                        <a:t>Tai</a:t>
                      </a:r>
                      <a:r>
                        <a:rPr lang="en-GB" sz="1200" baseline="0" dirty="0"/>
                        <a:t> </a:t>
                      </a:r>
                      <a:r>
                        <a:rPr lang="en-GB" sz="1200" baseline="0" dirty="0" err="1"/>
                        <a:t>bwyta</a:t>
                      </a:r>
                      <a:r>
                        <a:rPr lang="en-GB" sz="1200" baseline="0" dirty="0"/>
                        <a:t>, Pier </a:t>
                      </a:r>
                      <a:r>
                        <a:rPr lang="en-GB" sz="1200" baseline="0" dirty="0" err="1"/>
                        <a:t>Fictorianaidd</a:t>
                      </a:r>
                      <a:r>
                        <a:rPr lang="en-GB" sz="1200" baseline="0" dirty="0"/>
                        <a:t>, </a:t>
                      </a:r>
                      <a:r>
                        <a:rPr lang="en-GB" sz="1200" baseline="0" dirty="0" err="1"/>
                        <a:t>Traeth</a:t>
                      </a:r>
                      <a:endParaRPr lang="en-GB" sz="1200" dirty="0"/>
                    </a:p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200" dirty="0"/>
                    </a:p>
                    <a:p>
                      <a:endParaRPr lang="en-GB" sz="1200" dirty="0"/>
                    </a:p>
                  </a:txBody>
                  <a:tcPr marL="87105" marR="87105" marT="43552" marB="43552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53259">
                <a:tc>
                  <a:txBody>
                    <a:bodyPr/>
                    <a:lstStyle/>
                    <a:p>
                      <a:r>
                        <a:rPr lang="en-GB" sz="1200" dirty="0" err="1"/>
                        <a:t>Ysgolion</a:t>
                      </a:r>
                      <a:r>
                        <a:rPr lang="en-GB" sz="1200" baseline="0" dirty="0"/>
                        <a:t> </a:t>
                      </a:r>
                      <a:r>
                        <a:rPr lang="en-GB" sz="1200" baseline="0" dirty="0" err="1"/>
                        <a:t>Uwchradd</a:t>
                      </a:r>
                      <a:endParaRPr lang="en-GB" sz="1200" dirty="0"/>
                    </a:p>
                  </a:txBody>
                  <a:tcPr marL="87105" marR="87105" marT="43552" marB="43552"/>
                </a:tc>
                <a:tc>
                  <a:txBody>
                    <a:bodyPr/>
                    <a:lstStyle/>
                    <a:p>
                      <a:r>
                        <a:rPr lang="en-GB" sz="1200" dirty="0" err="1"/>
                        <a:t>Ysgol</a:t>
                      </a:r>
                      <a:r>
                        <a:rPr lang="en-GB" sz="1200" dirty="0"/>
                        <a:t> y </a:t>
                      </a:r>
                      <a:r>
                        <a:rPr lang="en-GB" sz="1200" dirty="0" err="1"/>
                        <a:t>Creuddyn</a:t>
                      </a:r>
                      <a:r>
                        <a:rPr lang="en-GB" sz="1200" dirty="0"/>
                        <a:t> ac </a:t>
                      </a:r>
                      <a:r>
                        <a:rPr lang="en-GB" sz="1200" dirty="0" err="1"/>
                        <a:t>Ysgol</a:t>
                      </a:r>
                      <a:r>
                        <a:rPr lang="en-GB" sz="1200" dirty="0"/>
                        <a:t> John Bright</a:t>
                      </a:r>
                    </a:p>
                  </a:txBody>
                  <a:tcPr marL="87105" marR="87105" marT="43552" marB="43552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55858239"/>
              </p:ext>
            </p:extLst>
          </p:nvPr>
        </p:nvGraphicFramePr>
        <p:xfrm>
          <a:off x="1772817" y="4430607"/>
          <a:ext cx="4900408" cy="4645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7122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72917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64560">
                <a:tc>
                  <a:txBody>
                    <a:bodyPr/>
                    <a:lstStyle/>
                    <a:p>
                      <a:r>
                        <a:rPr lang="en-GB" sz="1200" dirty="0" err="1"/>
                        <a:t>Ysgolion</a:t>
                      </a:r>
                      <a:r>
                        <a:rPr lang="en-GB" sz="1200" dirty="0"/>
                        <a:t> </a:t>
                      </a:r>
                      <a:r>
                        <a:rPr lang="en-GB" sz="1200" dirty="0" err="1"/>
                        <a:t>Uwchradd</a:t>
                      </a:r>
                      <a:endParaRPr lang="en-GB" sz="1200" dirty="0"/>
                    </a:p>
                  </a:txBody>
                  <a:tcPr marL="87105" marR="87105" marT="43552" marB="43552"/>
                </a:tc>
                <a:tc>
                  <a:txBody>
                    <a:bodyPr/>
                    <a:lstStyle/>
                    <a:p>
                      <a:r>
                        <a:rPr lang="en-GB" sz="1200" baseline="0" dirty="0"/>
                        <a:t> </a:t>
                      </a:r>
                      <a:r>
                        <a:rPr lang="en-GB" sz="1200" baseline="0" dirty="0" err="1"/>
                        <a:t>Ysgol</a:t>
                      </a:r>
                      <a:r>
                        <a:rPr lang="en-GB" sz="1200" baseline="0" dirty="0"/>
                        <a:t> </a:t>
                      </a:r>
                      <a:r>
                        <a:rPr lang="en-GB" sz="1200" baseline="0" dirty="0" err="1"/>
                        <a:t>Eirias</a:t>
                      </a:r>
                      <a:r>
                        <a:rPr lang="en-GB" sz="1200" baseline="0" dirty="0"/>
                        <a:t>, </a:t>
                      </a:r>
                      <a:r>
                        <a:rPr lang="en-GB" sz="1200" baseline="0" dirty="0" err="1"/>
                        <a:t>Ysgol</a:t>
                      </a:r>
                      <a:r>
                        <a:rPr lang="en-GB" sz="1200" baseline="0" dirty="0"/>
                        <a:t> Bryn Elian, </a:t>
                      </a:r>
                      <a:r>
                        <a:rPr lang="en-GB" sz="1200" baseline="0" dirty="0" err="1"/>
                        <a:t>Ysgol</a:t>
                      </a:r>
                      <a:r>
                        <a:rPr lang="en-GB" sz="1200" baseline="0" dirty="0"/>
                        <a:t> Rydal </a:t>
                      </a:r>
                      <a:r>
                        <a:rPr lang="en-GB" sz="1200" baseline="0" dirty="0" err="1"/>
                        <a:t>Penrhos</a:t>
                      </a:r>
                      <a:endParaRPr lang="en-GB" sz="1200" dirty="0"/>
                    </a:p>
                  </a:txBody>
                  <a:tcPr marL="87105" marR="87105" marT="43552" marB="43552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6" name="Table 1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28872811"/>
              </p:ext>
            </p:extLst>
          </p:nvPr>
        </p:nvGraphicFramePr>
        <p:xfrm>
          <a:off x="1772817" y="4895167"/>
          <a:ext cx="4900408" cy="4645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7122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72917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64560">
                <a:tc>
                  <a:txBody>
                    <a:bodyPr/>
                    <a:lstStyle/>
                    <a:p>
                      <a:r>
                        <a:rPr lang="en-GB" sz="1200" dirty="0"/>
                        <a:t>Pa </a:t>
                      </a:r>
                      <a:r>
                        <a:rPr lang="en-GB" sz="1200" dirty="0" err="1"/>
                        <a:t>ieithoedd</a:t>
                      </a:r>
                      <a:r>
                        <a:rPr lang="en-GB" sz="1200" dirty="0"/>
                        <a:t>?</a:t>
                      </a:r>
                    </a:p>
                  </a:txBody>
                  <a:tcPr marL="87105" marR="87105" marT="43552" marB="43552"/>
                </a:tc>
                <a:tc>
                  <a:txBody>
                    <a:bodyPr/>
                    <a:lstStyle/>
                    <a:p>
                      <a:r>
                        <a:rPr lang="en-GB" sz="1200" u="none" dirty="0" err="1"/>
                        <a:t>Cymraeg</a:t>
                      </a:r>
                      <a:r>
                        <a:rPr lang="en-GB" sz="1200" u="none" dirty="0"/>
                        <a:t>,</a:t>
                      </a:r>
                      <a:r>
                        <a:rPr lang="en-GB" sz="1200" u="none" baseline="0" dirty="0"/>
                        <a:t> </a:t>
                      </a:r>
                      <a:r>
                        <a:rPr lang="en-GB" sz="1200" u="none" baseline="0" dirty="0" err="1"/>
                        <a:t>Saesneg</a:t>
                      </a:r>
                      <a:r>
                        <a:rPr lang="en-GB" sz="1200" u="none" baseline="0" dirty="0"/>
                        <a:t>, </a:t>
                      </a:r>
                      <a:r>
                        <a:rPr lang="en-GB" sz="1200" u="none" baseline="0" dirty="0" err="1"/>
                        <a:t>Pwyleg</a:t>
                      </a:r>
                      <a:r>
                        <a:rPr lang="en-GB" sz="1200" u="none" baseline="0" dirty="0"/>
                        <a:t>, </a:t>
                      </a:r>
                      <a:r>
                        <a:rPr lang="en-GB" sz="1200" u="none" baseline="0" dirty="0" err="1"/>
                        <a:t>Sbaeneg</a:t>
                      </a:r>
                      <a:r>
                        <a:rPr lang="en-GB" sz="1200" u="none" baseline="0" dirty="0"/>
                        <a:t>, </a:t>
                      </a:r>
                      <a:r>
                        <a:rPr lang="en-GB" sz="1200" u="none" baseline="0" dirty="0" err="1"/>
                        <a:t>Bengaleg</a:t>
                      </a:r>
                      <a:endParaRPr lang="en-GB" sz="1200" u="none" dirty="0"/>
                    </a:p>
                  </a:txBody>
                  <a:tcPr marL="87105" marR="87105" marT="43552" marB="43552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7" name="Table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61446060"/>
              </p:ext>
            </p:extLst>
          </p:nvPr>
        </p:nvGraphicFramePr>
        <p:xfrm>
          <a:off x="1823003" y="10696593"/>
          <a:ext cx="4900408" cy="60358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7122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72917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03588">
                <a:tc>
                  <a:txBody>
                    <a:bodyPr/>
                    <a:lstStyle/>
                    <a:p>
                      <a:r>
                        <a:rPr lang="en-GB" sz="1200" dirty="0"/>
                        <a:t>Pa </a:t>
                      </a:r>
                      <a:r>
                        <a:rPr lang="en-GB" sz="1200" dirty="0" err="1"/>
                        <a:t>ieithoedd</a:t>
                      </a:r>
                      <a:r>
                        <a:rPr lang="en-GB" sz="1200" dirty="0"/>
                        <a:t>?</a:t>
                      </a:r>
                    </a:p>
                  </a:txBody>
                  <a:tcPr marL="87105" marR="87105" marT="43552" marB="43552"/>
                </a:tc>
                <a:tc>
                  <a:txBody>
                    <a:bodyPr/>
                    <a:lstStyle/>
                    <a:p>
                      <a:r>
                        <a:rPr lang="en-GB" sz="1200" dirty="0" err="1"/>
                        <a:t>Cymraeg</a:t>
                      </a:r>
                      <a:r>
                        <a:rPr lang="en-GB" sz="1200" dirty="0"/>
                        <a:t>, </a:t>
                      </a:r>
                      <a:r>
                        <a:rPr lang="en-GB" sz="1200" dirty="0" err="1"/>
                        <a:t>Saesneg</a:t>
                      </a:r>
                      <a:r>
                        <a:rPr lang="en-GB" sz="1200" dirty="0"/>
                        <a:t>, </a:t>
                      </a:r>
                      <a:r>
                        <a:rPr lang="en-GB" sz="1200" dirty="0" err="1"/>
                        <a:t>Pwnjabeg</a:t>
                      </a:r>
                      <a:r>
                        <a:rPr lang="en-GB" sz="1200" dirty="0"/>
                        <a:t>, </a:t>
                      </a:r>
                      <a:r>
                        <a:rPr lang="en-GB" sz="1200" dirty="0" err="1"/>
                        <a:t>Arabeg</a:t>
                      </a:r>
                      <a:r>
                        <a:rPr lang="en-GB" sz="1200" dirty="0"/>
                        <a:t>, </a:t>
                      </a:r>
                      <a:r>
                        <a:rPr lang="en-GB" sz="1200" dirty="0" err="1"/>
                        <a:t>Gwjearti</a:t>
                      </a:r>
                      <a:endParaRPr lang="en-GB" sz="1200" dirty="0"/>
                    </a:p>
                  </a:txBody>
                  <a:tcPr marL="87105" marR="87105" marT="43552" marB="43552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3</a:t>
            </a:r>
          </a:p>
        </p:txBody>
      </p:sp>
      <p:sp>
        <p:nvSpPr>
          <p:cNvPr id="3" name="AutoShape 2" descr="Image result for tom jones the voice"/>
          <p:cNvSpPr>
            <a:spLocks noChangeAspect="1" noChangeArrowheads="1"/>
          </p:cNvSpPr>
          <p:nvPr/>
        </p:nvSpPr>
        <p:spPr bwMode="auto">
          <a:xfrm>
            <a:off x="184448" y="-244070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pic>
        <p:nvPicPr>
          <p:cNvPr id="18" name="Picture 1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298" y="2054843"/>
            <a:ext cx="1533116" cy="2000322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4"/>
          <a:srcRect b="12824"/>
          <a:stretch/>
        </p:blipFill>
        <p:spPr>
          <a:xfrm>
            <a:off x="219385" y="7242051"/>
            <a:ext cx="1343602" cy="1117927"/>
          </a:xfrm>
          <a:prstGeom prst="rect">
            <a:avLst/>
          </a:prstGeom>
        </p:spPr>
      </p:pic>
      <p:cxnSp>
        <p:nvCxnSpPr>
          <p:cNvPr id="6" name="Straight Connector 5"/>
          <p:cNvCxnSpPr/>
          <p:nvPr/>
        </p:nvCxnSpPr>
        <p:spPr>
          <a:xfrm>
            <a:off x="1823003" y="8700319"/>
            <a:ext cx="490040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1823003" y="9117639"/>
            <a:ext cx="490040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1772817" y="3641447"/>
            <a:ext cx="490040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9" name="Table 1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3284086"/>
              </p:ext>
            </p:extLst>
          </p:nvPr>
        </p:nvGraphicFramePr>
        <p:xfrm>
          <a:off x="1772817" y="5543576"/>
          <a:ext cx="4900408" cy="63574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7122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72917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64560">
                <a:tc>
                  <a:txBody>
                    <a:bodyPr/>
                    <a:lstStyle/>
                    <a:p>
                      <a:r>
                        <a:rPr lang="en-GB" sz="1200" dirty="0" err="1"/>
                        <a:t>Pethau</a:t>
                      </a:r>
                      <a:r>
                        <a:rPr lang="en-GB" sz="1200" baseline="0" dirty="0"/>
                        <a:t> </a:t>
                      </a:r>
                      <a:r>
                        <a:rPr lang="en-GB" sz="1200" baseline="0" dirty="0" err="1"/>
                        <a:t>gallai</a:t>
                      </a:r>
                      <a:r>
                        <a:rPr lang="en-GB" sz="1200" baseline="0" dirty="0"/>
                        <a:t> </a:t>
                      </a:r>
                      <a:r>
                        <a:rPr lang="en-GB" sz="1200" baseline="0" dirty="0" err="1"/>
                        <a:t>pobl</a:t>
                      </a:r>
                      <a:r>
                        <a:rPr lang="en-GB" sz="1200" baseline="0" dirty="0"/>
                        <a:t> </a:t>
                      </a:r>
                      <a:r>
                        <a:rPr lang="en-GB" sz="1200" baseline="0" dirty="0" err="1"/>
                        <a:t>ifanc</a:t>
                      </a:r>
                      <a:r>
                        <a:rPr lang="en-GB" sz="1200" baseline="0" dirty="0"/>
                        <a:t> </a:t>
                      </a:r>
                      <a:r>
                        <a:rPr lang="en-GB" sz="1200" baseline="0" dirty="0" err="1"/>
                        <a:t>wneud</a:t>
                      </a:r>
                      <a:endParaRPr lang="en-GB" sz="1200" dirty="0"/>
                    </a:p>
                  </a:txBody>
                  <a:tcPr marL="87105" marR="87105" marT="43552" marB="43552"/>
                </a:tc>
                <a:tc>
                  <a:txBody>
                    <a:bodyPr/>
                    <a:lstStyle/>
                    <a:p>
                      <a:r>
                        <a:rPr lang="en-GB" sz="1200" u="none" dirty="0" err="1"/>
                        <a:t>Mynd</a:t>
                      </a:r>
                      <a:r>
                        <a:rPr lang="en-GB" sz="1200" u="none" baseline="0" dirty="0"/>
                        <a:t> </a:t>
                      </a:r>
                      <a:r>
                        <a:rPr lang="en-GB" sz="1200" u="none" baseline="0" dirty="0" err="1"/>
                        <a:t>i</a:t>
                      </a:r>
                      <a:r>
                        <a:rPr lang="en-GB" sz="1200" u="none" dirty="0" err="1"/>
                        <a:t>’r</a:t>
                      </a:r>
                      <a:r>
                        <a:rPr lang="en-GB" sz="1200" u="none" dirty="0"/>
                        <a:t> </a:t>
                      </a:r>
                      <a:r>
                        <a:rPr lang="en-GB" sz="1200" u="none" dirty="0" err="1"/>
                        <a:t>sŵ</a:t>
                      </a:r>
                      <a:r>
                        <a:rPr lang="en-GB" sz="1200" u="none" dirty="0"/>
                        <a:t> </a:t>
                      </a:r>
                      <a:r>
                        <a:rPr lang="en-GB" sz="1200" u="none" dirty="0" err="1"/>
                        <a:t>mynydd</a:t>
                      </a:r>
                      <a:r>
                        <a:rPr lang="en-GB" sz="1200" u="none" dirty="0"/>
                        <a:t>, </a:t>
                      </a:r>
                      <a:r>
                        <a:rPr lang="en-GB" sz="1200" u="none" dirty="0" err="1"/>
                        <a:t>mynd</a:t>
                      </a:r>
                      <a:r>
                        <a:rPr lang="en-GB" sz="1200" u="none" baseline="0" dirty="0"/>
                        <a:t> </a:t>
                      </a:r>
                      <a:r>
                        <a:rPr lang="en-GB" sz="1200" u="none" baseline="0" dirty="0" err="1"/>
                        <a:t>i’r</a:t>
                      </a:r>
                      <a:r>
                        <a:rPr lang="en-GB" sz="1200" u="none" baseline="0" dirty="0"/>
                        <a:t> </a:t>
                      </a:r>
                      <a:r>
                        <a:rPr lang="en-GB" sz="1200" u="none" baseline="0" dirty="0" err="1"/>
                        <a:t>theatr</a:t>
                      </a:r>
                      <a:r>
                        <a:rPr lang="en-GB" sz="1200" u="none" baseline="0" dirty="0"/>
                        <a:t>, </a:t>
                      </a:r>
                      <a:r>
                        <a:rPr lang="en-GB" sz="1200" u="none" baseline="0" dirty="0" err="1"/>
                        <a:t>chwarae</a:t>
                      </a:r>
                      <a:r>
                        <a:rPr lang="en-GB" sz="1200" u="none" baseline="0" dirty="0"/>
                        <a:t> </a:t>
                      </a:r>
                      <a:r>
                        <a:rPr lang="en-GB" sz="1200" u="none" baseline="0" dirty="0" err="1"/>
                        <a:t>gêm</a:t>
                      </a:r>
                      <a:r>
                        <a:rPr lang="en-GB" sz="1200" u="none" baseline="0" dirty="0"/>
                        <a:t> </a:t>
                      </a:r>
                      <a:r>
                        <a:rPr lang="en-GB" sz="1200" u="none" baseline="0" dirty="0" err="1"/>
                        <a:t>rygbi</a:t>
                      </a:r>
                      <a:r>
                        <a:rPr lang="en-GB" sz="1200" u="none" baseline="0" dirty="0"/>
                        <a:t>,  </a:t>
                      </a:r>
                      <a:r>
                        <a:rPr lang="en-GB" sz="1200" u="none" baseline="0" dirty="0" err="1"/>
                        <a:t>cadw’n</a:t>
                      </a:r>
                      <a:r>
                        <a:rPr lang="en-GB" sz="1200" u="none" baseline="0" dirty="0"/>
                        <a:t> </a:t>
                      </a:r>
                      <a:r>
                        <a:rPr lang="en-GB" sz="1200" u="none" baseline="0" dirty="0" err="1"/>
                        <a:t>heini</a:t>
                      </a:r>
                      <a:r>
                        <a:rPr lang="en-GB" sz="1200" u="none" baseline="0" dirty="0"/>
                        <a:t> </a:t>
                      </a:r>
                      <a:r>
                        <a:rPr lang="en-GB" sz="1200" u="none" baseline="0" dirty="0" err="1"/>
                        <a:t>yn</a:t>
                      </a:r>
                      <a:r>
                        <a:rPr lang="en-GB" sz="1200" u="none" baseline="0" dirty="0"/>
                        <a:t> y </a:t>
                      </a:r>
                      <a:r>
                        <a:rPr lang="en-GB" sz="1200" u="none" baseline="0" dirty="0" err="1"/>
                        <a:t>ganolfan</a:t>
                      </a:r>
                      <a:r>
                        <a:rPr lang="en-GB" sz="1200" u="none" baseline="0" dirty="0"/>
                        <a:t> </a:t>
                      </a:r>
                      <a:r>
                        <a:rPr lang="en-GB" sz="1200" u="none" baseline="0" dirty="0" err="1"/>
                        <a:t>hamdden</a:t>
                      </a:r>
                      <a:r>
                        <a:rPr lang="en-GB" sz="1200" u="none" baseline="0" dirty="0"/>
                        <a:t> </a:t>
                      </a:r>
                      <a:endParaRPr lang="en-GB" sz="1200" u="none" dirty="0"/>
                    </a:p>
                  </a:txBody>
                  <a:tcPr marL="87105" marR="87105" marT="43552" marB="43552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22" name="Table 2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52343538"/>
              </p:ext>
            </p:extLst>
          </p:nvPr>
        </p:nvGraphicFramePr>
        <p:xfrm>
          <a:off x="1823003" y="11313548"/>
          <a:ext cx="4900408" cy="63574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7122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72917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64560">
                <a:tc>
                  <a:txBody>
                    <a:bodyPr/>
                    <a:lstStyle/>
                    <a:p>
                      <a:r>
                        <a:rPr lang="en-GB" sz="1200" dirty="0" err="1"/>
                        <a:t>Pethau</a:t>
                      </a:r>
                      <a:r>
                        <a:rPr lang="en-GB" sz="1200" dirty="0"/>
                        <a:t> </a:t>
                      </a:r>
                      <a:r>
                        <a:rPr lang="en-GB" sz="1200" dirty="0" err="1"/>
                        <a:t>gallai</a:t>
                      </a:r>
                      <a:r>
                        <a:rPr lang="en-GB" sz="1200" dirty="0"/>
                        <a:t> </a:t>
                      </a:r>
                      <a:r>
                        <a:rPr lang="en-GB" sz="1200" dirty="0" err="1"/>
                        <a:t>pobl</a:t>
                      </a:r>
                      <a:r>
                        <a:rPr lang="en-GB" sz="1200" dirty="0"/>
                        <a:t> </a:t>
                      </a:r>
                      <a:r>
                        <a:rPr lang="en-GB" sz="1200" dirty="0" err="1"/>
                        <a:t>ifanc</a:t>
                      </a:r>
                      <a:r>
                        <a:rPr lang="en-GB" sz="1200" dirty="0"/>
                        <a:t> </a:t>
                      </a:r>
                      <a:r>
                        <a:rPr lang="en-GB" sz="1200" dirty="0" err="1"/>
                        <a:t>wneud</a:t>
                      </a:r>
                      <a:endParaRPr lang="en-GB" sz="1200" dirty="0"/>
                    </a:p>
                  </a:txBody>
                  <a:tcPr marL="87105" marR="87105" marT="43552" marB="43552"/>
                </a:tc>
                <a:tc>
                  <a:txBody>
                    <a:bodyPr/>
                    <a:lstStyle/>
                    <a:p>
                      <a:r>
                        <a:rPr lang="en-GB" sz="1200" u="none" dirty="0" err="1"/>
                        <a:t>Gwylio</a:t>
                      </a:r>
                      <a:r>
                        <a:rPr lang="en-GB" sz="1200" u="none" dirty="0"/>
                        <a:t> </a:t>
                      </a:r>
                      <a:r>
                        <a:rPr lang="en-GB" sz="1200" u="none" dirty="0" err="1"/>
                        <a:t>sioe</a:t>
                      </a:r>
                      <a:r>
                        <a:rPr lang="en-GB" sz="1200" u="none" dirty="0"/>
                        <a:t> </a:t>
                      </a:r>
                      <a:r>
                        <a:rPr lang="en-GB" sz="1200" u="none" dirty="0" err="1"/>
                        <a:t>yn</a:t>
                      </a:r>
                      <a:r>
                        <a:rPr lang="en-GB" sz="1200" u="none" dirty="0"/>
                        <a:t> Venue </a:t>
                      </a:r>
                      <a:r>
                        <a:rPr lang="en-GB" sz="1200" u="none" dirty="0" err="1"/>
                        <a:t>Cymru</a:t>
                      </a:r>
                      <a:r>
                        <a:rPr lang="en-GB" sz="1200" u="none" dirty="0"/>
                        <a:t>, </a:t>
                      </a:r>
                      <a:r>
                        <a:rPr lang="en-GB" sz="1200" u="none" dirty="0" err="1"/>
                        <a:t>siopa</a:t>
                      </a:r>
                      <a:r>
                        <a:rPr lang="en-GB" sz="1200" u="none" dirty="0"/>
                        <a:t> </a:t>
                      </a:r>
                      <a:r>
                        <a:rPr lang="en-GB" sz="1200" u="none" dirty="0" err="1"/>
                        <a:t>ym</a:t>
                      </a:r>
                      <a:r>
                        <a:rPr lang="en-GB" sz="1200" u="none" dirty="0"/>
                        <a:t> </a:t>
                      </a:r>
                      <a:r>
                        <a:rPr lang="en-GB" sz="1200" u="none" dirty="0" err="1"/>
                        <a:t>Mharc</a:t>
                      </a:r>
                      <a:r>
                        <a:rPr lang="en-GB" sz="1200" u="none" dirty="0"/>
                        <a:t> Llandudno, </a:t>
                      </a:r>
                      <a:r>
                        <a:rPr lang="en-GB" sz="1200" u="none" dirty="0" err="1"/>
                        <a:t>gwylio</a:t>
                      </a:r>
                      <a:r>
                        <a:rPr lang="en-GB" sz="1200" u="none" baseline="0" dirty="0"/>
                        <a:t> </a:t>
                      </a:r>
                      <a:r>
                        <a:rPr lang="en-GB" sz="1200" u="none" baseline="0" dirty="0" err="1"/>
                        <a:t>ffilm</a:t>
                      </a:r>
                      <a:r>
                        <a:rPr lang="en-GB" sz="1200" u="none" baseline="0" dirty="0"/>
                        <a:t> </a:t>
                      </a:r>
                      <a:r>
                        <a:rPr lang="en-GB" sz="1200" u="none" baseline="0" dirty="0" err="1"/>
                        <a:t>yn</a:t>
                      </a:r>
                      <a:r>
                        <a:rPr lang="en-GB" sz="1200" u="none" baseline="0" dirty="0"/>
                        <a:t> y </a:t>
                      </a:r>
                      <a:r>
                        <a:rPr lang="en-GB" sz="1200" u="none" baseline="0" dirty="0" err="1"/>
                        <a:t>sinema</a:t>
                      </a:r>
                      <a:r>
                        <a:rPr lang="en-GB" sz="1200" u="none" baseline="0" dirty="0"/>
                        <a:t>,  </a:t>
                      </a:r>
                      <a:r>
                        <a:rPr lang="en-GB" sz="1200" u="none" baseline="0" dirty="0" err="1"/>
                        <a:t>sgio</a:t>
                      </a:r>
                      <a:r>
                        <a:rPr lang="en-GB" sz="1200" u="none" baseline="0" dirty="0"/>
                        <a:t> </a:t>
                      </a:r>
                      <a:r>
                        <a:rPr lang="en-GB" sz="1200" u="none" baseline="0" dirty="0" err="1"/>
                        <a:t>yn</a:t>
                      </a:r>
                      <a:r>
                        <a:rPr lang="en-GB" sz="1200" u="none" baseline="0" dirty="0"/>
                        <a:t> y </a:t>
                      </a:r>
                      <a:r>
                        <a:rPr lang="en-GB" sz="1200" u="none" baseline="0" dirty="0" err="1"/>
                        <a:t>llethr</a:t>
                      </a:r>
                      <a:r>
                        <a:rPr lang="en-GB" sz="1200" u="none" baseline="0" dirty="0"/>
                        <a:t> </a:t>
                      </a:r>
                      <a:r>
                        <a:rPr lang="en-GB" sz="1200" u="none" baseline="0" dirty="0" err="1"/>
                        <a:t>sgio</a:t>
                      </a:r>
                      <a:endParaRPr lang="en-GB" sz="1200" u="none" dirty="0"/>
                    </a:p>
                  </a:txBody>
                  <a:tcPr marL="87105" marR="87105" marT="43552" marB="43552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901924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271713" y="12535424"/>
            <a:ext cx="2314575" cy="649111"/>
          </a:xfrm>
        </p:spPr>
        <p:txBody>
          <a:bodyPr/>
          <a:lstStyle/>
          <a:p>
            <a:r>
              <a:rPr lang="en-US"/>
              <a:t>4</a:t>
            </a:r>
            <a:endParaRPr lang="en-GB" dirty="0"/>
          </a:p>
        </p:txBody>
      </p:sp>
      <p:sp>
        <p:nvSpPr>
          <p:cNvPr id="5" name="TextBox 4"/>
          <p:cNvSpPr txBox="1"/>
          <p:nvPr/>
        </p:nvSpPr>
        <p:spPr>
          <a:xfrm>
            <a:off x="0" y="1235243"/>
            <a:ext cx="6858000" cy="119109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err="1"/>
              <a:t>Rhowch</a:t>
            </a:r>
            <a:r>
              <a:rPr lang="en-US" sz="1200" dirty="0"/>
              <a:t> </a:t>
            </a:r>
            <a:r>
              <a:rPr lang="en-US" sz="1200" dirty="0" err="1"/>
              <a:t>gylch</a:t>
            </a:r>
            <a:r>
              <a:rPr lang="en-US" sz="1200" dirty="0"/>
              <a:t> o </a:t>
            </a:r>
            <a:r>
              <a:rPr lang="en-US" sz="1200" dirty="0" err="1"/>
              <a:t>gwmpas</a:t>
            </a:r>
            <a:r>
              <a:rPr lang="en-US" sz="1200" dirty="0"/>
              <a:t> </a:t>
            </a:r>
            <a:r>
              <a:rPr lang="en-US" sz="1200" dirty="0" err="1"/>
              <a:t>yr</a:t>
            </a:r>
            <a:r>
              <a:rPr lang="en-US" sz="1200" dirty="0"/>
              <a:t> </a:t>
            </a:r>
            <a:r>
              <a:rPr lang="en-US" sz="1200" dirty="0" err="1"/>
              <a:t>ateb</a:t>
            </a:r>
            <a:r>
              <a:rPr lang="en-US" sz="1200" dirty="0"/>
              <a:t> </a:t>
            </a:r>
            <a:r>
              <a:rPr lang="en-US" sz="1200" dirty="0" err="1"/>
              <a:t>cywir</a:t>
            </a:r>
            <a:r>
              <a:rPr lang="en-US" sz="1200" dirty="0"/>
              <a:t>.</a:t>
            </a:r>
          </a:p>
          <a:p>
            <a:r>
              <a:rPr lang="en-US" sz="1200" i="1" dirty="0"/>
              <a:t>Circle the correct answer.</a:t>
            </a:r>
          </a:p>
          <a:p>
            <a:endParaRPr lang="en-US" sz="1200" i="1" dirty="0"/>
          </a:p>
          <a:p>
            <a:pPr marL="285750" indent="-285750">
              <a:lnSpc>
                <a:spcPct val="200000"/>
              </a:lnSpc>
              <a:buFont typeface="+mj-lt"/>
              <a:buAutoNum type="romanLcPeriod"/>
            </a:pPr>
            <a:r>
              <a:rPr lang="en-US" sz="1200" b="1" dirty="0" err="1"/>
              <a:t>Sut</a:t>
            </a:r>
            <a:r>
              <a:rPr lang="en-US" sz="1200" b="1" dirty="0"/>
              <a:t> le </a:t>
            </a:r>
            <a:r>
              <a:rPr lang="en-US" sz="1200" b="1" dirty="0" err="1"/>
              <a:t>ydy</a:t>
            </a:r>
            <a:r>
              <a:rPr lang="en-US" sz="1200" b="1" dirty="0"/>
              <a:t> </a:t>
            </a:r>
            <a:r>
              <a:rPr lang="en-US" sz="1200" b="1" dirty="0" err="1"/>
              <a:t>Llandudno</a:t>
            </a:r>
            <a:r>
              <a:rPr lang="en-US" sz="1200" b="1" dirty="0"/>
              <a:t>?</a:t>
            </a:r>
            <a:r>
              <a:rPr lang="en-US" sz="1200" dirty="0"/>
              <a:t>                 </a:t>
            </a:r>
            <a:r>
              <a:rPr lang="en-US" sz="1200" dirty="0" err="1"/>
              <a:t>Pentref</a:t>
            </a:r>
            <a:r>
              <a:rPr lang="en-US" sz="1200" dirty="0"/>
              <a:t>	               </a:t>
            </a:r>
            <a:r>
              <a:rPr lang="en-US" sz="1200" dirty="0" err="1"/>
              <a:t>Tref</a:t>
            </a:r>
            <a:r>
              <a:rPr lang="en-US" sz="1200" dirty="0"/>
              <a:t>		</a:t>
            </a:r>
            <a:r>
              <a:rPr lang="en-US" sz="1200" dirty="0" err="1"/>
              <a:t>Dinas</a:t>
            </a:r>
            <a:endParaRPr lang="en-US" sz="1200" dirty="0"/>
          </a:p>
          <a:p>
            <a:pPr marL="285750" indent="-285750">
              <a:lnSpc>
                <a:spcPct val="200000"/>
              </a:lnSpc>
              <a:buFont typeface="+mj-lt"/>
              <a:buAutoNum type="romanLcPeriod"/>
            </a:pPr>
            <a:endParaRPr lang="en-US" sz="1200" dirty="0"/>
          </a:p>
          <a:p>
            <a:pPr marL="285750" indent="-285750">
              <a:lnSpc>
                <a:spcPct val="200000"/>
              </a:lnSpc>
              <a:buFont typeface="+mj-lt"/>
              <a:buAutoNum type="romanLcPeriod"/>
            </a:pPr>
            <a:r>
              <a:rPr lang="en-US" sz="1200" b="1" dirty="0"/>
              <a:t>Beth </a:t>
            </a:r>
            <a:r>
              <a:rPr lang="en-US" sz="1200" b="1" dirty="0" err="1"/>
              <a:t>ydy</a:t>
            </a:r>
            <a:r>
              <a:rPr lang="en-US" sz="1200" b="1" dirty="0"/>
              <a:t> </a:t>
            </a:r>
            <a:r>
              <a:rPr lang="en-US" sz="1200" b="1" dirty="0" err="1"/>
              <a:t>poblogaeth</a:t>
            </a:r>
            <a:r>
              <a:rPr lang="en-US" sz="1200" b="1" dirty="0"/>
              <a:t> </a:t>
            </a:r>
            <a:r>
              <a:rPr lang="en-US" sz="1200" b="1" dirty="0" err="1"/>
              <a:t>Bae</a:t>
            </a:r>
            <a:r>
              <a:rPr lang="en-US" sz="1200" b="1" dirty="0"/>
              <a:t> </a:t>
            </a:r>
            <a:r>
              <a:rPr lang="en-US" sz="1200" b="1" dirty="0" err="1"/>
              <a:t>Colwyn</a:t>
            </a:r>
            <a:r>
              <a:rPr lang="en-US" sz="1200" b="1" dirty="0"/>
              <a:t>?</a:t>
            </a:r>
            <a:r>
              <a:rPr lang="en-US" sz="1200" dirty="0"/>
              <a:t>	</a:t>
            </a:r>
            <a:r>
              <a:rPr lang="en-GB" sz="1200" dirty="0"/>
              <a:t>31,353</a:t>
            </a:r>
            <a:r>
              <a:rPr lang="en-US" sz="1200" dirty="0"/>
              <a:t>	              32,678	30,432</a:t>
            </a:r>
          </a:p>
          <a:p>
            <a:pPr marL="285750" indent="-285750">
              <a:lnSpc>
                <a:spcPct val="200000"/>
              </a:lnSpc>
              <a:buFont typeface="+mj-lt"/>
              <a:buAutoNum type="romanLcPeriod"/>
            </a:pPr>
            <a:endParaRPr lang="en-US" sz="1200" dirty="0"/>
          </a:p>
          <a:p>
            <a:pPr marL="285750" indent="-285750">
              <a:lnSpc>
                <a:spcPct val="200000"/>
              </a:lnSpc>
              <a:buFont typeface="+mj-lt"/>
              <a:buAutoNum type="romanLcPeriod"/>
            </a:pPr>
            <a:r>
              <a:rPr lang="en-US" sz="1200" b="1" dirty="0" err="1"/>
              <a:t>Sawl</a:t>
            </a:r>
            <a:r>
              <a:rPr lang="en-US" sz="1200" b="1" dirty="0"/>
              <a:t> </a:t>
            </a:r>
            <a:r>
              <a:rPr lang="en-US" sz="1200" b="1" dirty="0" err="1"/>
              <a:t>Ysgol</a:t>
            </a:r>
            <a:r>
              <a:rPr lang="en-US" sz="1200" b="1" dirty="0"/>
              <a:t> </a:t>
            </a:r>
            <a:r>
              <a:rPr lang="en-US" sz="1200" b="1" dirty="0" err="1"/>
              <a:t>Uwchradd</a:t>
            </a:r>
            <a:r>
              <a:rPr lang="en-US" sz="1200" b="1" dirty="0"/>
              <a:t> </a:t>
            </a:r>
            <a:r>
              <a:rPr lang="en-US" sz="1200" b="1" dirty="0" err="1"/>
              <a:t>sydd</a:t>
            </a:r>
            <a:r>
              <a:rPr lang="en-US" sz="1200" b="1" dirty="0"/>
              <a:t> </a:t>
            </a:r>
            <a:r>
              <a:rPr lang="en-US" sz="1200" b="1" dirty="0" err="1"/>
              <a:t>yn</a:t>
            </a:r>
            <a:r>
              <a:rPr lang="en-US" sz="1200" b="1" dirty="0"/>
              <a:t> </a:t>
            </a:r>
            <a:r>
              <a:rPr lang="en-US" sz="1200" b="1" dirty="0" err="1"/>
              <a:t>Llandudno</a:t>
            </a:r>
            <a:r>
              <a:rPr lang="en-US" sz="1200" b="1" dirty="0"/>
              <a:t>?                  </a:t>
            </a:r>
            <a:r>
              <a:rPr lang="en-US" sz="1200" dirty="0"/>
              <a:t>2		3	4</a:t>
            </a:r>
          </a:p>
          <a:p>
            <a:pPr marL="285750" indent="-285750">
              <a:lnSpc>
                <a:spcPct val="200000"/>
              </a:lnSpc>
              <a:buFont typeface="+mj-lt"/>
              <a:buAutoNum type="romanLcPeriod"/>
            </a:pPr>
            <a:endParaRPr lang="en-US" sz="1200" b="1" dirty="0"/>
          </a:p>
          <a:p>
            <a:pPr marL="285750" indent="-285750">
              <a:lnSpc>
                <a:spcPct val="200000"/>
              </a:lnSpc>
              <a:buFont typeface="+mj-lt"/>
              <a:buAutoNum type="romanLcPeriod"/>
            </a:pPr>
            <a:r>
              <a:rPr lang="en-US" sz="1200" b="1" dirty="0" err="1"/>
              <a:t>Ble</a:t>
            </a:r>
            <a:r>
              <a:rPr lang="en-US" sz="1200" b="1" dirty="0"/>
              <a:t> </a:t>
            </a:r>
            <a:r>
              <a:rPr lang="en-US" sz="1200" b="1" dirty="0" err="1"/>
              <a:t>allwch</a:t>
            </a:r>
            <a:r>
              <a:rPr lang="en-US" sz="1200" b="1" dirty="0"/>
              <a:t> chi weld </a:t>
            </a:r>
            <a:r>
              <a:rPr lang="en-US" sz="1200" b="1" dirty="0" err="1"/>
              <a:t>anifeiliaid</a:t>
            </a:r>
            <a:r>
              <a:rPr lang="en-US" sz="1200" b="1" dirty="0"/>
              <a:t>?	          </a:t>
            </a:r>
            <a:r>
              <a:rPr lang="en-US" sz="1200" dirty="0" err="1"/>
              <a:t>Bae</a:t>
            </a:r>
            <a:r>
              <a:rPr lang="en-US" sz="1200" dirty="0"/>
              <a:t> </a:t>
            </a:r>
            <a:r>
              <a:rPr lang="en-US" sz="1200" dirty="0" err="1"/>
              <a:t>Colwyn</a:t>
            </a:r>
            <a:r>
              <a:rPr lang="en-US" sz="1200" dirty="0"/>
              <a:t>      	</a:t>
            </a:r>
            <a:r>
              <a:rPr lang="en-US" sz="1200" dirty="0" err="1"/>
              <a:t>Llandudno</a:t>
            </a:r>
            <a:endParaRPr lang="en-US" sz="1200" dirty="0"/>
          </a:p>
          <a:p>
            <a:pPr marL="285750" indent="-285750">
              <a:lnSpc>
                <a:spcPct val="200000"/>
              </a:lnSpc>
              <a:buFont typeface="+mj-lt"/>
              <a:buAutoNum type="romanLcPeriod"/>
            </a:pPr>
            <a:endParaRPr lang="en-US" sz="1200" dirty="0"/>
          </a:p>
          <a:p>
            <a:pPr marL="285750" indent="-285750">
              <a:lnSpc>
                <a:spcPct val="200000"/>
              </a:lnSpc>
              <a:buFont typeface="+mj-lt"/>
              <a:buAutoNum type="romanLcPeriod"/>
            </a:pPr>
            <a:r>
              <a:rPr lang="en-US" sz="1200" b="1" dirty="0" err="1"/>
              <a:t>Ble</a:t>
            </a:r>
            <a:r>
              <a:rPr lang="en-US" sz="1200" b="1" dirty="0"/>
              <a:t> </a:t>
            </a:r>
            <a:r>
              <a:rPr lang="en-US" sz="1200" b="1" dirty="0" err="1"/>
              <a:t>allwch</a:t>
            </a:r>
            <a:r>
              <a:rPr lang="en-US" sz="1200" b="1" dirty="0"/>
              <a:t> chi </a:t>
            </a:r>
            <a:r>
              <a:rPr lang="en-US" sz="1200" b="1" dirty="0" err="1"/>
              <a:t>siarad</a:t>
            </a:r>
            <a:r>
              <a:rPr lang="en-US" sz="1200" b="1" dirty="0"/>
              <a:t> </a:t>
            </a:r>
            <a:r>
              <a:rPr lang="en-US" sz="1200" b="1" dirty="0" err="1"/>
              <a:t>Bengaleg</a:t>
            </a:r>
            <a:r>
              <a:rPr lang="en-US" sz="1200" b="1" dirty="0"/>
              <a:t>? </a:t>
            </a:r>
            <a:r>
              <a:rPr lang="en-US" sz="1200" dirty="0"/>
              <a:t>	      </a:t>
            </a:r>
            <a:r>
              <a:rPr lang="en-US" sz="1200" dirty="0" err="1"/>
              <a:t>Bae</a:t>
            </a:r>
            <a:r>
              <a:rPr lang="en-US" sz="1200" dirty="0"/>
              <a:t> </a:t>
            </a:r>
            <a:r>
              <a:rPr lang="en-US" sz="1200" dirty="0" err="1"/>
              <a:t>Colwyn</a:t>
            </a:r>
            <a:r>
              <a:rPr lang="en-US" sz="1200" dirty="0"/>
              <a:t> 	</a:t>
            </a:r>
            <a:r>
              <a:rPr lang="en-US" sz="1200" dirty="0" err="1"/>
              <a:t>Llandudno</a:t>
            </a:r>
            <a:endParaRPr lang="en-US" sz="1200" dirty="0"/>
          </a:p>
          <a:p>
            <a:pPr marL="285750" indent="-285750">
              <a:lnSpc>
                <a:spcPct val="200000"/>
              </a:lnSpc>
              <a:buFont typeface="+mj-lt"/>
              <a:buAutoNum type="romanLcPeriod"/>
            </a:pPr>
            <a:endParaRPr lang="en-US" sz="1200" dirty="0"/>
          </a:p>
          <a:p>
            <a:pPr marL="285750" indent="-285750">
              <a:lnSpc>
                <a:spcPct val="200000"/>
              </a:lnSpc>
              <a:buFont typeface="+mj-lt"/>
              <a:buAutoNum type="romanLcPeriod"/>
            </a:pPr>
            <a:r>
              <a:rPr lang="en-US" sz="1200" b="1" dirty="0" err="1"/>
              <a:t>Ble</a:t>
            </a:r>
            <a:r>
              <a:rPr lang="en-US" sz="1200" b="1" dirty="0"/>
              <a:t> </a:t>
            </a:r>
            <a:r>
              <a:rPr lang="en-US" sz="1200" b="1" dirty="0" err="1"/>
              <a:t>allwch</a:t>
            </a:r>
            <a:r>
              <a:rPr lang="en-US" sz="1200" b="1" dirty="0"/>
              <a:t> chi </a:t>
            </a:r>
            <a:r>
              <a:rPr lang="en-US" sz="1200" b="1" dirty="0" err="1"/>
              <a:t>fynd</a:t>
            </a:r>
            <a:r>
              <a:rPr lang="en-US" sz="1200" b="1" dirty="0"/>
              <a:t>  i </a:t>
            </a:r>
            <a:r>
              <a:rPr lang="en-US" sz="1200" b="1" dirty="0" err="1"/>
              <a:t>sgio</a:t>
            </a:r>
            <a:r>
              <a:rPr lang="en-US" sz="1200" b="1" dirty="0"/>
              <a:t>?   	</a:t>
            </a:r>
            <a:r>
              <a:rPr lang="en-US" sz="1200" dirty="0" err="1"/>
              <a:t>Bae</a:t>
            </a:r>
            <a:r>
              <a:rPr lang="en-US" sz="1200" dirty="0"/>
              <a:t> </a:t>
            </a:r>
            <a:r>
              <a:rPr lang="en-US" sz="1200" dirty="0" err="1"/>
              <a:t>Colwyn</a:t>
            </a:r>
            <a:r>
              <a:rPr lang="en-US" sz="1200" dirty="0"/>
              <a:t>                        </a:t>
            </a:r>
            <a:r>
              <a:rPr lang="en-US" sz="1200" dirty="0" err="1"/>
              <a:t>Llandudno</a:t>
            </a:r>
            <a:endParaRPr lang="en-US" sz="1200" dirty="0"/>
          </a:p>
          <a:p>
            <a:pPr marL="285750" indent="-285750">
              <a:lnSpc>
                <a:spcPct val="200000"/>
              </a:lnSpc>
              <a:buFont typeface="+mj-lt"/>
              <a:buAutoNum type="romanLcPeriod"/>
            </a:pPr>
            <a:endParaRPr lang="en-US" sz="1200" dirty="0"/>
          </a:p>
          <a:p>
            <a:r>
              <a:rPr lang="en-US" sz="1200" b="1" dirty="0" err="1"/>
              <a:t>Cywir</a:t>
            </a:r>
            <a:r>
              <a:rPr lang="en-US" sz="1200" b="1" dirty="0"/>
              <a:t> </a:t>
            </a:r>
            <a:r>
              <a:rPr lang="en-US" sz="1200" b="1" dirty="0" err="1"/>
              <a:t>neu</a:t>
            </a:r>
            <a:r>
              <a:rPr lang="en-US" sz="1200" b="1" dirty="0"/>
              <a:t> </a:t>
            </a:r>
            <a:r>
              <a:rPr lang="en-US" sz="1200" b="1" dirty="0" err="1"/>
              <a:t>anghywir</a:t>
            </a:r>
            <a:r>
              <a:rPr lang="en-US" sz="1200" b="1" dirty="0"/>
              <a:t>?</a:t>
            </a:r>
          </a:p>
          <a:p>
            <a:r>
              <a:rPr lang="en-US" sz="1200" i="1" dirty="0"/>
              <a:t>Correct or incorrect?</a:t>
            </a:r>
            <a:endParaRPr lang="en-US" sz="1200" dirty="0"/>
          </a:p>
          <a:p>
            <a:endParaRPr lang="en-US" sz="1200" dirty="0"/>
          </a:p>
          <a:p>
            <a:endParaRPr lang="en-US" sz="1200" dirty="0"/>
          </a:p>
          <a:p>
            <a:endParaRPr lang="en-US" sz="1200" dirty="0"/>
          </a:p>
          <a:p>
            <a:endParaRPr lang="en-US" sz="1200" dirty="0"/>
          </a:p>
          <a:p>
            <a:endParaRPr lang="en-US" sz="1200" dirty="0"/>
          </a:p>
          <a:p>
            <a:endParaRPr lang="en-US" sz="1200" dirty="0"/>
          </a:p>
          <a:p>
            <a:endParaRPr lang="en-US" sz="1200" dirty="0"/>
          </a:p>
          <a:p>
            <a:endParaRPr lang="en-US" sz="1200" dirty="0"/>
          </a:p>
          <a:p>
            <a:endParaRPr lang="en-US" sz="1200" dirty="0"/>
          </a:p>
          <a:p>
            <a:endParaRPr lang="en-US" sz="1200" dirty="0"/>
          </a:p>
          <a:p>
            <a:endParaRPr lang="en-US" sz="1200" dirty="0"/>
          </a:p>
          <a:p>
            <a:endParaRPr lang="en-US" sz="1200" dirty="0"/>
          </a:p>
          <a:p>
            <a:endParaRPr lang="en-US" sz="1200" dirty="0"/>
          </a:p>
          <a:p>
            <a:endParaRPr lang="en-US" sz="1200" dirty="0"/>
          </a:p>
          <a:p>
            <a:endParaRPr lang="en-US" sz="1200" dirty="0"/>
          </a:p>
          <a:p>
            <a:endParaRPr lang="en-US" sz="1200" dirty="0"/>
          </a:p>
          <a:p>
            <a:endParaRPr lang="en-US" sz="1200" dirty="0"/>
          </a:p>
          <a:p>
            <a:endParaRPr lang="en-US" sz="1200" dirty="0"/>
          </a:p>
          <a:p>
            <a:endParaRPr lang="en-US" sz="1200" dirty="0"/>
          </a:p>
          <a:p>
            <a:endParaRPr lang="en-US" sz="1200" dirty="0"/>
          </a:p>
          <a:p>
            <a:endParaRPr lang="en-US" sz="1200" dirty="0"/>
          </a:p>
          <a:p>
            <a:endParaRPr lang="en-US" sz="1200" dirty="0"/>
          </a:p>
          <a:p>
            <a:endParaRPr lang="en-US" sz="1200" dirty="0"/>
          </a:p>
          <a:p>
            <a:endParaRPr lang="en-US" sz="1200" dirty="0"/>
          </a:p>
          <a:p>
            <a:endParaRPr lang="en-US" sz="1200" dirty="0"/>
          </a:p>
          <a:p>
            <a:endParaRPr lang="en-US" sz="1200" dirty="0"/>
          </a:p>
          <a:p>
            <a:endParaRPr lang="en-US" sz="1200" dirty="0"/>
          </a:p>
          <a:p>
            <a:endParaRPr lang="en-US" sz="1200" dirty="0"/>
          </a:p>
          <a:p>
            <a:endParaRPr lang="en-US" sz="1200" dirty="0"/>
          </a:p>
          <a:p>
            <a:endParaRPr lang="en-US" sz="1200" dirty="0"/>
          </a:p>
          <a:p>
            <a:endParaRPr lang="en-US" sz="1200" dirty="0"/>
          </a:p>
          <a:p>
            <a:endParaRPr lang="en-US" sz="1200" dirty="0"/>
          </a:p>
          <a:p>
            <a:endParaRPr lang="en-GB" sz="1200" dirty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19380999"/>
              </p:ext>
            </p:extLst>
          </p:nvPr>
        </p:nvGraphicFramePr>
        <p:xfrm>
          <a:off x="154172" y="7838062"/>
          <a:ext cx="6416748" cy="3056328"/>
        </p:xfrm>
        <a:graphic>
          <a:graphicData uri="http://schemas.openxmlformats.org/drawingml/2006/table">
            <a:tbl>
              <a:tblPr firstRow="1" bandRow="1">
                <a:tableStyleId>{1FECB4D8-DB02-4DC6-A0A2-4F2EBAE1DC90}</a:tableStyleId>
              </a:tblPr>
              <a:tblGrid>
                <a:gridCol w="366291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9717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5666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86917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err="1"/>
                        <a:t>Cywir</a:t>
                      </a:r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err="1"/>
                        <a:t>Anghywir</a:t>
                      </a:r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86917">
                <a:tc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baseline="0" dirty="0" err="1"/>
                        <a:t>Dinas</a:t>
                      </a:r>
                      <a:r>
                        <a:rPr lang="en-GB" baseline="0" dirty="0"/>
                        <a:t> </a:t>
                      </a:r>
                      <a:r>
                        <a:rPr lang="en-GB" baseline="0" dirty="0" err="1"/>
                        <a:t>ydy</a:t>
                      </a:r>
                      <a:r>
                        <a:rPr lang="en-GB" baseline="0" dirty="0"/>
                        <a:t> </a:t>
                      </a:r>
                      <a:r>
                        <a:rPr lang="en-GB" baseline="0" dirty="0" err="1"/>
                        <a:t>Bae</a:t>
                      </a:r>
                      <a:r>
                        <a:rPr lang="en-GB" baseline="0" dirty="0"/>
                        <a:t> </a:t>
                      </a:r>
                      <a:r>
                        <a:rPr lang="en-GB" baseline="0" dirty="0" err="1"/>
                        <a:t>Colwyn</a:t>
                      </a:r>
                      <a:r>
                        <a:rPr lang="en-GB" baseline="0" dirty="0"/>
                        <a:t> 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00B05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86917">
                <a:tc>
                  <a:txBody>
                    <a:bodyPr/>
                    <a:lstStyle/>
                    <a:p>
                      <a:r>
                        <a:rPr lang="en-GB" dirty="0"/>
                        <a:t>Mae</a:t>
                      </a:r>
                      <a:r>
                        <a:rPr lang="en-GB" baseline="0" dirty="0"/>
                        <a:t> </a:t>
                      </a:r>
                      <a:r>
                        <a:rPr lang="en-GB" baseline="0" dirty="0" err="1"/>
                        <a:t>Bae</a:t>
                      </a:r>
                      <a:r>
                        <a:rPr lang="en-GB" baseline="0" dirty="0"/>
                        <a:t> </a:t>
                      </a:r>
                      <a:r>
                        <a:rPr lang="en-GB" baseline="0" dirty="0" err="1"/>
                        <a:t>Colwyn</a:t>
                      </a:r>
                      <a:r>
                        <a:rPr lang="en-GB" baseline="0" dirty="0"/>
                        <a:t> </a:t>
                      </a:r>
                      <a:r>
                        <a:rPr lang="en-GB" baseline="0" dirty="0" err="1"/>
                        <a:t>rhwng</a:t>
                      </a:r>
                      <a:r>
                        <a:rPr lang="en-GB" baseline="0" dirty="0"/>
                        <a:t> </a:t>
                      </a:r>
                      <a:r>
                        <a:rPr lang="en-GB" baseline="0" dirty="0" err="1"/>
                        <a:t>Abergele</a:t>
                      </a:r>
                      <a:r>
                        <a:rPr lang="en-GB" baseline="0" dirty="0"/>
                        <a:t> a Llandudno.</a:t>
                      </a:r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00B05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86917">
                <a:tc>
                  <a:txBody>
                    <a:bodyPr/>
                    <a:lstStyle/>
                    <a:p>
                      <a:r>
                        <a:rPr lang="en-GB" dirty="0"/>
                        <a:t>Mae</a:t>
                      </a:r>
                      <a:r>
                        <a:rPr lang="en-GB" baseline="0" dirty="0"/>
                        <a:t> </a:t>
                      </a:r>
                      <a:r>
                        <a:rPr lang="en-GB" baseline="0" dirty="0" err="1"/>
                        <a:t>dwy</a:t>
                      </a:r>
                      <a:r>
                        <a:rPr lang="en-GB" baseline="0" dirty="0"/>
                        <a:t> </a:t>
                      </a:r>
                      <a:r>
                        <a:rPr lang="en-GB" baseline="0" dirty="0" err="1"/>
                        <a:t>Ysgol</a:t>
                      </a:r>
                      <a:r>
                        <a:rPr lang="en-GB" baseline="0" dirty="0"/>
                        <a:t> </a:t>
                      </a:r>
                      <a:r>
                        <a:rPr lang="en-GB" baseline="0" dirty="0" err="1"/>
                        <a:t>Uwchradd</a:t>
                      </a:r>
                      <a:r>
                        <a:rPr lang="en-GB" baseline="0" dirty="0"/>
                        <a:t> </a:t>
                      </a:r>
                      <a:r>
                        <a:rPr lang="en-GB" baseline="0" dirty="0" err="1"/>
                        <a:t>yn</a:t>
                      </a:r>
                      <a:r>
                        <a:rPr lang="en-GB" baseline="0" dirty="0"/>
                        <a:t> Llandudno</a:t>
                      </a:r>
                      <a:r>
                        <a:rPr lang="en-GB" dirty="0"/>
                        <a:t>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00B05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00B05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86917">
                <a:tc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/>
                        <a:t>Mae</a:t>
                      </a:r>
                      <a:r>
                        <a:rPr lang="en-GB" baseline="0" dirty="0"/>
                        <a:t> </a:t>
                      </a:r>
                      <a:r>
                        <a:rPr lang="en-GB" baseline="0" dirty="0" err="1"/>
                        <a:t>mwy</a:t>
                      </a:r>
                      <a:r>
                        <a:rPr lang="en-GB" baseline="0" dirty="0"/>
                        <a:t> o </a:t>
                      </a:r>
                      <a:r>
                        <a:rPr lang="en-GB" baseline="0" dirty="0" err="1"/>
                        <a:t>bobl</a:t>
                      </a:r>
                      <a:r>
                        <a:rPr lang="en-GB" baseline="0" dirty="0"/>
                        <a:t> </a:t>
                      </a:r>
                      <a:r>
                        <a:rPr lang="en-GB" baseline="0" dirty="0" err="1"/>
                        <a:t>yn</a:t>
                      </a:r>
                      <a:r>
                        <a:rPr lang="en-GB" baseline="0" dirty="0"/>
                        <a:t> </a:t>
                      </a:r>
                      <a:r>
                        <a:rPr lang="en-GB" baseline="0" dirty="0" err="1"/>
                        <a:t>byw</a:t>
                      </a:r>
                      <a:r>
                        <a:rPr lang="en-GB" baseline="0" dirty="0"/>
                        <a:t> </a:t>
                      </a:r>
                      <a:r>
                        <a:rPr lang="en-GB" baseline="0" dirty="0" err="1"/>
                        <a:t>yn</a:t>
                      </a:r>
                      <a:r>
                        <a:rPr lang="en-GB" baseline="0" dirty="0"/>
                        <a:t> Llandudno </a:t>
                      </a:r>
                      <a:r>
                        <a:rPr lang="en-GB" baseline="0" dirty="0" err="1"/>
                        <a:t>na</a:t>
                      </a:r>
                      <a:r>
                        <a:rPr lang="en-GB" baseline="0" dirty="0"/>
                        <a:t> </a:t>
                      </a:r>
                      <a:r>
                        <a:rPr lang="en-GB" baseline="0" dirty="0" err="1"/>
                        <a:t>Bae</a:t>
                      </a:r>
                      <a:r>
                        <a:rPr lang="en-GB" baseline="0" dirty="0"/>
                        <a:t> </a:t>
                      </a:r>
                      <a:r>
                        <a:rPr lang="en-GB" baseline="0" dirty="0" err="1"/>
                        <a:t>Colwyn</a:t>
                      </a:r>
                      <a:r>
                        <a:rPr lang="en-GB" baseline="0" dirty="0"/>
                        <a:t>.</a:t>
                      </a:r>
                      <a:endParaRPr lang="en-GB" dirty="0"/>
                    </a:p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00B05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982674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58760" y="7838153"/>
            <a:ext cx="1533453" cy="1130921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95332" y="3056037"/>
            <a:ext cx="1460310" cy="972566"/>
          </a:xfrm>
          <a:prstGeom prst="rect">
            <a:avLst/>
          </a:prstGeom>
        </p:spPr>
      </p:pic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271713" y="11640297"/>
            <a:ext cx="2314575" cy="649111"/>
          </a:xfrm>
        </p:spPr>
        <p:txBody>
          <a:bodyPr/>
          <a:lstStyle/>
          <a:p>
            <a:r>
              <a:rPr lang="en-US" dirty="0"/>
              <a:t>5</a:t>
            </a:r>
            <a:endParaRPr lang="en-GB" dirty="0"/>
          </a:p>
        </p:txBody>
      </p:sp>
      <p:sp>
        <p:nvSpPr>
          <p:cNvPr id="5" name="TextBox 4"/>
          <p:cNvSpPr txBox="1"/>
          <p:nvPr/>
        </p:nvSpPr>
        <p:spPr>
          <a:xfrm>
            <a:off x="0" y="904863"/>
            <a:ext cx="648268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/>
              <a:t>3.</a:t>
            </a:r>
          </a:p>
          <a:p>
            <a:r>
              <a:rPr lang="en-US" sz="1400" dirty="0" err="1"/>
              <a:t>Darllenwch</a:t>
            </a:r>
            <a:r>
              <a:rPr lang="en-US" sz="1400" dirty="0"/>
              <a:t> am </a:t>
            </a:r>
            <a:r>
              <a:rPr lang="en-US" sz="1400" dirty="0" err="1"/>
              <a:t>beth</a:t>
            </a:r>
            <a:r>
              <a:rPr lang="en-US" sz="1400" dirty="0"/>
              <a:t> </a:t>
            </a:r>
            <a:r>
              <a:rPr lang="en-US" sz="1400" dirty="0" err="1"/>
              <a:t>mae’r</a:t>
            </a:r>
            <a:r>
              <a:rPr lang="en-US" sz="1400" dirty="0"/>
              <a:t> </a:t>
            </a:r>
            <a:r>
              <a:rPr lang="en-US" sz="1400" dirty="0" err="1"/>
              <a:t>ddau</a:t>
            </a:r>
            <a:r>
              <a:rPr lang="en-US" sz="1400" dirty="0"/>
              <a:t> </a:t>
            </a:r>
            <a:r>
              <a:rPr lang="en-US" sz="1400" dirty="0" err="1"/>
              <a:t>berson</a:t>
            </a:r>
            <a:r>
              <a:rPr lang="en-US" sz="1400" dirty="0"/>
              <a:t> </a:t>
            </a:r>
            <a:r>
              <a:rPr lang="en-US" sz="1400" dirty="0" err="1"/>
              <a:t>isod</a:t>
            </a:r>
            <a:r>
              <a:rPr lang="en-US" sz="1400" dirty="0"/>
              <a:t> </a:t>
            </a:r>
            <a:r>
              <a:rPr lang="en-US" sz="1400" dirty="0" err="1"/>
              <a:t>yn</a:t>
            </a:r>
            <a:r>
              <a:rPr lang="en-US" sz="1400" dirty="0"/>
              <a:t> </a:t>
            </a:r>
            <a:r>
              <a:rPr lang="en-US" sz="1400" dirty="0" err="1"/>
              <a:t>ei</a:t>
            </a:r>
            <a:r>
              <a:rPr lang="en-US" sz="1400" dirty="0"/>
              <a:t> </a:t>
            </a:r>
            <a:r>
              <a:rPr lang="en-US" sz="1400" dirty="0" err="1"/>
              <a:t>ddweud</a:t>
            </a:r>
            <a:r>
              <a:rPr lang="en-US" sz="1400" dirty="0"/>
              <a:t> am </a:t>
            </a:r>
            <a:r>
              <a:rPr lang="en-US" sz="1400" dirty="0" err="1"/>
              <a:t>fyw</a:t>
            </a:r>
            <a:r>
              <a:rPr lang="en-US" sz="1400" dirty="0"/>
              <a:t> </a:t>
            </a:r>
            <a:r>
              <a:rPr lang="en-US" sz="1400" dirty="0" err="1"/>
              <a:t>bywyd</a:t>
            </a:r>
            <a:r>
              <a:rPr lang="en-US" sz="1400" dirty="0"/>
              <a:t> </a:t>
            </a:r>
            <a:r>
              <a:rPr lang="en-US" sz="1400" dirty="0" err="1"/>
              <a:t>iach</a:t>
            </a:r>
            <a:r>
              <a:rPr lang="en-US" sz="1400" dirty="0"/>
              <a:t> a </a:t>
            </a:r>
            <a:r>
              <a:rPr lang="en-US" sz="1400" dirty="0" err="1"/>
              <a:t>heini</a:t>
            </a:r>
            <a:r>
              <a:rPr lang="en-US" sz="1400" dirty="0"/>
              <a:t>.</a:t>
            </a:r>
          </a:p>
          <a:p>
            <a:r>
              <a:rPr lang="en-US" sz="1400" i="1" dirty="0"/>
              <a:t>Read about what the two people below say about living a healthy and fit life.</a:t>
            </a:r>
          </a:p>
          <a:p>
            <a:endParaRPr lang="en-GB" sz="1400" dirty="0"/>
          </a:p>
        </p:txBody>
      </p:sp>
      <p:sp>
        <p:nvSpPr>
          <p:cNvPr id="6" name="Rounded Rectangular Callout 5"/>
          <p:cNvSpPr/>
          <p:nvPr/>
        </p:nvSpPr>
        <p:spPr>
          <a:xfrm>
            <a:off x="245660" y="1795280"/>
            <a:ext cx="4681182" cy="4466646"/>
          </a:xfrm>
          <a:prstGeom prst="wedgeRoundRectCallout">
            <a:avLst>
              <a:gd name="adj1" fmla="val 59050"/>
              <a:gd name="adj2" fmla="val -30507"/>
              <a:gd name="adj3" fmla="val 16667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ounded Rectangular Callout 6"/>
          <p:cNvSpPr/>
          <p:nvPr/>
        </p:nvSpPr>
        <p:spPr>
          <a:xfrm>
            <a:off x="245660" y="6542942"/>
            <a:ext cx="4681182" cy="4540594"/>
          </a:xfrm>
          <a:prstGeom prst="wedgeRoundRectCallout">
            <a:avLst>
              <a:gd name="adj1" fmla="val 57884"/>
              <a:gd name="adj2" fmla="val -32786"/>
              <a:gd name="adj3" fmla="val 16667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TextBox 8"/>
          <p:cNvSpPr txBox="1"/>
          <p:nvPr/>
        </p:nvSpPr>
        <p:spPr>
          <a:xfrm>
            <a:off x="5295332" y="4190462"/>
            <a:ext cx="13238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err="1"/>
              <a:t>Manon</a:t>
            </a:r>
            <a:endParaRPr lang="en-GB" sz="1400" dirty="0"/>
          </a:p>
        </p:txBody>
      </p:sp>
      <p:sp>
        <p:nvSpPr>
          <p:cNvPr id="11" name="TextBox 10"/>
          <p:cNvSpPr txBox="1"/>
          <p:nvPr/>
        </p:nvSpPr>
        <p:spPr>
          <a:xfrm>
            <a:off x="5295332" y="9224970"/>
            <a:ext cx="13238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err="1"/>
              <a:t>Jac</a:t>
            </a:r>
            <a:endParaRPr lang="en-GB" sz="1400" dirty="0"/>
          </a:p>
        </p:txBody>
      </p:sp>
      <p:sp>
        <p:nvSpPr>
          <p:cNvPr id="12" name="TextBox 11"/>
          <p:cNvSpPr txBox="1"/>
          <p:nvPr/>
        </p:nvSpPr>
        <p:spPr>
          <a:xfrm>
            <a:off x="409433" y="1979501"/>
            <a:ext cx="4367284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err="1"/>
              <a:t>Rydw</a:t>
            </a:r>
            <a:r>
              <a:rPr lang="en-US" sz="1200" dirty="0"/>
              <a:t> </a:t>
            </a:r>
            <a:r>
              <a:rPr lang="en-US" sz="1200" dirty="0" err="1"/>
              <a:t>i’n</a:t>
            </a:r>
            <a:r>
              <a:rPr lang="en-US" sz="1200" dirty="0"/>
              <a:t> un </a:t>
            </a:r>
            <a:r>
              <a:rPr lang="en-US" sz="1200" dirty="0" err="1"/>
              <a:t>deg</a:t>
            </a:r>
            <a:r>
              <a:rPr lang="en-US" sz="1200" dirty="0"/>
              <a:t> tri </a:t>
            </a:r>
            <a:r>
              <a:rPr lang="en-US" sz="1200" dirty="0" err="1"/>
              <a:t>oed</a:t>
            </a:r>
            <a:r>
              <a:rPr lang="en-US" sz="1200" dirty="0"/>
              <a:t> a </a:t>
            </a:r>
            <a:r>
              <a:rPr lang="en-US" sz="1200" dirty="0" err="1"/>
              <a:t>rydw</a:t>
            </a:r>
            <a:r>
              <a:rPr lang="en-US" sz="1200" dirty="0"/>
              <a:t> </a:t>
            </a:r>
            <a:r>
              <a:rPr lang="en-US" sz="1200" dirty="0" err="1"/>
              <a:t>i’n</a:t>
            </a:r>
            <a:r>
              <a:rPr lang="en-US" sz="1200" dirty="0"/>
              <a:t> </a:t>
            </a:r>
            <a:r>
              <a:rPr lang="en-US" sz="1200" dirty="0" err="1"/>
              <a:t>byw</a:t>
            </a:r>
            <a:r>
              <a:rPr lang="en-US" sz="1200" dirty="0"/>
              <a:t> </a:t>
            </a:r>
            <a:r>
              <a:rPr lang="en-US" sz="1200" dirty="0" err="1"/>
              <a:t>yng</a:t>
            </a:r>
            <a:r>
              <a:rPr lang="en-US" sz="1200" dirty="0"/>
              <a:t> </a:t>
            </a:r>
            <a:r>
              <a:rPr lang="en-US" sz="1200" dirty="0" err="1"/>
              <a:t>Nghonwy</a:t>
            </a:r>
            <a:r>
              <a:rPr lang="en-US" sz="1200" dirty="0"/>
              <a:t> </a:t>
            </a:r>
            <a:r>
              <a:rPr lang="en-US" sz="1200" dirty="0" err="1"/>
              <a:t>efo</a:t>
            </a:r>
            <a:r>
              <a:rPr lang="en-US" sz="1200" dirty="0"/>
              <a:t> mam, dad a </a:t>
            </a:r>
            <a:r>
              <a:rPr lang="en-US" sz="1200" dirty="0" err="1"/>
              <a:t>fy</a:t>
            </a:r>
            <a:r>
              <a:rPr lang="en-US" sz="1200" dirty="0"/>
              <a:t> </a:t>
            </a:r>
            <a:r>
              <a:rPr lang="en-US" sz="1200" dirty="0" err="1"/>
              <a:t>mrawd</a:t>
            </a:r>
            <a:r>
              <a:rPr lang="en-US" sz="1200" dirty="0"/>
              <a:t> John. </a:t>
            </a:r>
            <a:r>
              <a:rPr lang="en-US" sz="1200" dirty="0" err="1"/>
              <a:t>Enw</a:t>
            </a:r>
            <a:r>
              <a:rPr lang="en-US" sz="1200" dirty="0"/>
              <a:t> mam </a:t>
            </a:r>
            <a:r>
              <a:rPr lang="en-US" sz="1200" dirty="0" err="1"/>
              <a:t>ydy</a:t>
            </a:r>
            <a:r>
              <a:rPr lang="en-US" sz="1200" dirty="0"/>
              <a:t> Sian a </a:t>
            </a:r>
            <a:r>
              <a:rPr lang="en-US" sz="1200" dirty="0" err="1"/>
              <a:t>mae</a:t>
            </a:r>
            <a:r>
              <a:rPr lang="en-US" sz="1200" dirty="0"/>
              <a:t> </a:t>
            </a:r>
            <a:r>
              <a:rPr lang="en-US" sz="1200" dirty="0" err="1"/>
              <a:t>hi’n</a:t>
            </a:r>
            <a:r>
              <a:rPr lang="en-US" sz="1200" dirty="0"/>
              <a:t> </a:t>
            </a:r>
            <a:r>
              <a:rPr lang="en-US" sz="1200" dirty="0" err="1"/>
              <a:t>dri</a:t>
            </a:r>
            <a:r>
              <a:rPr lang="en-US" sz="1200" dirty="0"/>
              <a:t> </a:t>
            </a:r>
            <a:r>
              <a:rPr lang="en-US" sz="1200" dirty="0" err="1"/>
              <a:t>deg</a:t>
            </a:r>
            <a:r>
              <a:rPr lang="en-US" sz="1200" dirty="0"/>
              <a:t> </a:t>
            </a:r>
            <a:r>
              <a:rPr lang="en-US" sz="1200" dirty="0" err="1"/>
              <a:t>wyth</a:t>
            </a:r>
            <a:r>
              <a:rPr lang="en-US" sz="1200" dirty="0"/>
              <a:t> </a:t>
            </a:r>
            <a:r>
              <a:rPr lang="en-US" sz="1200" dirty="0" err="1"/>
              <a:t>oed</a:t>
            </a:r>
            <a:r>
              <a:rPr lang="en-US" sz="1200" dirty="0"/>
              <a:t> ac </a:t>
            </a:r>
            <a:r>
              <a:rPr lang="en-US" sz="1200" dirty="0" err="1"/>
              <a:t>enw</a:t>
            </a:r>
            <a:r>
              <a:rPr lang="en-US" sz="1200" dirty="0"/>
              <a:t> dad </a:t>
            </a:r>
            <a:r>
              <a:rPr lang="en-US" sz="1200" dirty="0" err="1"/>
              <a:t>ydy</a:t>
            </a:r>
            <a:r>
              <a:rPr lang="en-US" sz="1200" dirty="0"/>
              <a:t> Marc a </a:t>
            </a:r>
            <a:r>
              <a:rPr lang="en-US" sz="1200" dirty="0" err="1"/>
              <a:t>mae</a:t>
            </a:r>
            <a:r>
              <a:rPr lang="en-US" sz="1200" dirty="0"/>
              <a:t> </a:t>
            </a:r>
            <a:r>
              <a:rPr lang="en-US" sz="1200" dirty="0" err="1"/>
              <a:t>o’n</a:t>
            </a:r>
            <a:r>
              <a:rPr lang="en-US" sz="1200" dirty="0"/>
              <a:t> </a:t>
            </a:r>
            <a:r>
              <a:rPr lang="en-US" sz="1200" dirty="0" err="1"/>
              <a:t>bedwar</a:t>
            </a:r>
            <a:r>
              <a:rPr lang="en-US" sz="1200" dirty="0"/>
              <a:t> </a:t>
            </a:r>
            <a:r>
              <a:rPr lang="en-US" sz="1200" dirty="0" err="1"/>
              <a:t>deg</a:t>
            </a:r>
            <a:r>
              <a:rPr lang="en-US" sz="1200" dirty="0"/>
              <a:t> </a:t>
            </a:r>
            <a:r>
              <a:rPr lang="en-US" sz="1200" dirty="0" err="1"/>
              <a:t>oed</a:t>
            </a:r>
            <a:r>
              <a:rPr lang="en-US" sz="1200" dirty="0"/>
              <a:t>. Mae </a:t>
            </a:r>
            <a:r>
              <a:rPr lang="en-US" sz="1200" dirty="0" err="1"/>
              <a:t>fy</a:t>
            </a:r>
            <a:r>
              <a:rPr lang="en-US" sz="1200" dirty="0"/>
              <a:t> </a:t>
            </a:r>
            <a:r>
              <a:rPr lang="en-US" sz="1200" dirty="0" err="1"/>
              <a:t>mrawd</a:t>
            </a:r>
            <a:r>
              <a:rPr lang="en-US" sz="1200" dirty="0"/>
              <a:t> John </a:t>
            </a:r>
            <a:r>
              <a:rPr lang="en-US" sz="1200" dirty="0" err="1"/>
              <a:t>yn</a:t>
            </a:r>
            <a:r>
              <a:rPr lang="en-US" sz="1200" dirty="0"/>
              <a:t> </a:t>
            </a:r>
            <a:r>
              <a:rPr lang="en-US" sz="1200" dirty="0" err="1"/>
              <a:t>wyth</a:t>
            </a:r>
            <a:r>
              <a:rPr lang="en-US" sz="1200" dirty="0"/>
              <a:t> </a:t>
            </a:r>
            <a:r>
              <a:rPr lang="en-US" sz="1200" dirty="0" err="1"/>
              <a:t>oed</a:t>
            </a:r>
            <a:r>
              <a:rPr lang="en-US" sz="1200" dirty="0"/>
              <a:t>. Mae gen i </a:t>
            </a:r>
            <a:r>
              <a:rPr lang="en-US" sz="1200" dirty="0" err="1"/>
              <a:t>gath</a:t>
            </a:r>
            <a:r>
              <a:rPr lang="en-US" sz="1200" dirty="0"/>
              <a:t> </a:t>
            </a:r>
            <a:r>
              <a:rPr lang="en-US" sz="1200" dirty="0" err="1"/>
              <a:t>ddu</a:t>
            </a:r>
            <a:r>
              <a:rPr lang="en-US" sz="1200" dirty="0"/>
              <a:t> </a:t>
            </a:r>
            <a:r>
              <a:rPr lang="en-US" sz="1200" dirty="0" err="1"/>
              <a:t>o’r</a:t>
            </a:r>
            <a:r>
              <a:rPr lang="en-US" sz="1200" dirty="0"/>
              <a:t> </a:t>
            </a:r>
            <a:r>
              <a:rPr lang="en-US" sz="1200" dirty="0" err="1"/>
              <a:t>enw</a:t>
            </a:r>
            <a:r>
              <a:rPr lang="en-US" sz="1200" dirty="0"/>
              <a:t> </a:t>
            </a:r>
            <a:r>
              <a:rPr lang="en-US" sz="1200" dirty="0" err="1"/>
              <a:t>Smwt</a:t>
            </a:r>
            <a:r>
              <a:rPr lang="en-US" sz="1200" dirty="0"/>
              <a:t>, </a:t>
            </a:r>
            <a:r>
              <a:rPr lang="en-US" sz="1200" dirty="0" err="1"/>
              <a:t>mae</a:t>
            </a:r>
            <a:r>
              <a:rPr lang="en-US" sz="1200" dirty="0"/>
              <a:t> </a:t>
            </a:r>
            <a:r>
              <a:rPr lang="en-US" sz="1200" dirty="0" err="1"/>
              <a:t>hi’n</a:t>
            </a:r>
            <a:r>
              <a:rPr lang="en-US" sz="1200" dirty="0"/>
              <a:t> </a:t>
            </a:r>
            <a:r>
              <a:rPr lang="en-US" sz="1200" dirty="0" err="1"/>
              <a:t>dair</a:t>
            </a:r>
            <a:r>
              <a:rPr lang="en-US" sz="1200" dirty="0"/>
              <a:t> </a:t>
            </a:r>
            <a:r>
              <a:rPr lang="en-US" sz="1200" dirty="0" err="1"/>
              <a:t>oed</a:t>
            </a:r>
            <a:r>
              <a:rPr lang="en-US" sz="1200" dirty="0"/>
              <a:t> ac </a:t>
            </a:r>
            <a:r>
              <a:rPr lang="en-US" sz="1200" dirty="0" err="1"/>
              <a:t>yn</a:t>
            </a:r>
            <a:r>
              <a:rPr lang="en-US" sz="1200" dirty="0"/>
              <a:t> </a:t>
            </a:r>
            <a:r>
              <a:rPr lang="en-US" sz="1200" dirty="0" err="1"/>
              <a:t>hoffi</a:t>
            </a:r>
            <a:r>
              <a:rPr lang="en-US" sz="1200" dirty="0"/>
              <a:t> </a:t>
            </a:r>
            <a:r>
              <a:rPr lang="en-US" sz="1200" dirty="0" err="1"/>
              <a:t>bwyta</a:t>
            </a:r>
            <a:r>
              <a:rPr lang="en-US" sz="1200" dirty="0"/>
              <a:t> </a:t>
            </a:r>
            <a:r>
              <a:rPr lang="en-US" sz="1200" dirty="0" err="1"/>
              <a:t>bwyd</a:t>
            </a:r>
            <a:r>
              <a:rPr lang="en-US" sz="1200" dirty="0"/>
              <a:t> cath.</a:t>
            </a:r>
          </a:p>
          <a:p>
            <a:endParaRPr lang="en-US" sz="1200" dirty="0"/>
          </a:p>
          <a:p>
            <a:r>
              <a:rPr lang="en-US" sz="1200" dirty="0" err="1"/>
              <a:t>Rydw</a:t>
            </a:r>
            <a:r>
              <a:rPr lang="en-US" sz="1200" dirty="0"/>
              <a:t> i </a:t>
            </a:r>
            <a:r>
              <a:rPr lang="en-US" sz="1200" dirty="0" err="1"/>
              <a:t>wrth</a:t>
            </a:r>
            <a:r>
              <a:rPr lang="en-US" sz="1200" dirty="0"/>
              <a:t> </a:t>
            </a:r>
            <a:r>
              <a:rPr lang="en-US" sz="1200" dirty="0" err="1"/>
              <a:t>fy</a:t>
            </a:r>
            <a:r>
              <a:rPr lang="en-US" sz="1200" dirty="0"/>
              <a:t> </a:t>
            </a:r>
            <a:r>
              <a:rPr lang="en-US" sz="1200" dirty="0" err="1"/>
              <a:t>modd</a:t>
            </a:r>
            <a:r>
              <a:rPr lang="en-US" sz="1200" dirty="0"/>
              <a:t> </a:t>
            </a:r>
            <a:r>
              <a:rPr lang="en-US" sz="1200" dirty="0" err="1"/>
              <a:t>efo</a:t>
            </a:r>
            <a:r>
              <a:rPr lang="en-US" sz="1200" dirty="0"/>
              <a:t> </a:t>
            </a:r>
            <a:r>
              <a:rPr lang="en-US" sz="1200" dirty="0" err="1"/>
              <a:t>Conwy</a:t>
            </a:r>
            <a:r>
              <a:rPr lang="en-US" sz="1200" dirty="0"/>
              <a:t> </a:t>
            </a:r>
            <a:r>
              <a:rPr lang="en-US" sz="1200" dirty="0" err="1"/>
              <a:t>achos</a:t>
            </a:r>
            <a:r>
              <a:rPr lang="en-US" sz="1200" dirty="0"/>
              <a:t> </a:t>
            </a:r>
            <a:r>
              <a:rPr lang="en-US" sz="1200" dirty="0" err="1"/>
              <a:t>mae’n</a:t>
            </a:r>
            <a:r>
              <a:rPr lang="en-US" sz="1200" dirty="0"/>
              <a:t> </a:t>
            </a:r>
            <a:r>
              <a:rPr lang="en-US" sz="1200" dirty="0" err="1"/>
              <a:t>brydferth</a:t>
            </a:r>
            <a:r>
              <a:rPr lang="en-US" sz="1200" dirty="0"/>
              <a:t> a </a:t>
            </a:r>
            <a:r>
              <a:rPr lang="en-US" sz="1200" dirty="0" err="1"/>
              <a:t>rydw</a:t>
            </a:r>
            <a:r>
              <a:rPr lang="en-US" sz="1200" dirty="0"/>
              <a:t> </a:t>
            </a:r>
            <a:r>
              <a:rPr lang="en-US" sz="1200" dirty="0" err="1"/>
              <a:t>i’n</a:t>
            </a:r>
            <a:r>
              <a:rPr lang="en-US" sz="1200" dirty="0"/>
              <a:t> </a:t>
            </a:r>
            <a:r>
              <a:rPr lang="en-US" sz="1200" dirty="0" err="1"/>
              <a:t>mwynhau</a:t>
            </a:r>
            <a:r>
              <a:rPr lang="en-US" sz="1200" dirty="0"/>
              <a:t> </a:t>
            </a:r>
            <a:r>
              <a:rPr lang="en-US" sz="1200" dirty="0" err="1"/>
              <a:t>byw</a:t>
            </a:r>
            <a:r>
              <a:rPr lang="en-US" sz="1200" dirty="0"/>
              <a:t> </a:t>
            </a:r>
            <a:r>
              <a:rPr lang="en-US" sz="1200" dirty="0" err="1"/>
              <a:t>yn</a:t>
            </a:r>
            <a:r>
              <a:rPr lang="en-US" sz="1200" dirty="0"/>
              <a:t> y </a:t>
            </a:r>
            <a:r>
              <a:rPr lang="en-US" sz="1200" dirty="0" err="1"/>
              <a:t>wlad</a:t>
            </a:r>
            <a:r>
              <a:rPr lang="en-US" sz="1200" dirty="0"/>
              <a:t>.  </a:t>
            </a:r>
            <a:r>
              <a:rPr lang="en-US" sz="1200" dirty="0" err="1"/>
              <a:t>Ond</a:t>
            </a:r>
            <a:r>
              <a:rPr lang="en-US" sz="1200" dirty="0"/>
              <a:t>, </a:t>
            </a:r>
            <a:r>
              <a:rPr lang="en-US" sz="1200" dirty="0" err="1"/>
              <a:t>mae</a:t>
            </a:r>
            <a:r>
              <a:rPr lang="en-US" sz="1200" dirty="0"/>
              <a:t> </a:t>
            </a:r>
            <a:r>
              <a:rPr lang="en-US" sz="1200" dirty="0" err="1"/>
              <a:t>Conwy</a:t>
            </a:r>
            <a:r>
              <a:rPr lang="en-US" sz="1200" dirty="0"/>
              <a:t> </a:t>
            </a:r>
            <a:r>
              <a:rPr lang="en-US" sz="1200" dirty="0" err="1"/>
              <a:t>yn</a:t>
            </a:r>
            <a:r>
              <a:rPr lang="en-US" sz="1200" dirty="0"/>
              <a:t> </a:t>
            </a:r>
            <a:r>
              <a:rPr lang="en-US" sz="1200" dirty="0" err="1"/>
              <a:t>brysur</a:t>
            </a:r>
            <a:r>
              <a:rPr lang="en-US" sz="1200" dirty="0"/>
              <a:t>, </a:t>
            </a:r>
            <a:r>
              <a:rPr lang="en-US" sz="1200" dirty="0" err="1"/>
              <a:t>yn</a:t>
            </a:r>
            <a:r>
              <a:rPr lang="en-US" sz="1200" dirty="0"/>
              <a:t> </a:t>
            </a:r>
            <a:r>
              <a:rPr lang="en-US" sz="1200" dirty="0" err="1"/>
              <a:t>enwedig</a:t>
            </a:r>
            <a:r>
              <a:rPr lang="en-US" sz="1200" dirty="0"/>
              <a:t> </a:t>
            </a:r>
            <a:r>
              <a:rPr lang="en-US" sz="1200" dirty="0" err="1"/>
              <a:t>yn</a:t>
            </a:r>
            <a:r>
              <a:rPr lang="en-US" sz="1200" dirty="0"/>
              <a:t> </a:t>
            </a:r>
            <a:r>
              <a:rPr lang="en-US" sz="1200" dirty="0" err="1"/>
              <a:t>yr</a:t>
            </a:r>
            <a:r>
              <a:rPr lang="en-US" sz="1200" dirty="0"/>
              <a:t> </a:t>
            </a:r>
            <a:r>
              <a:rPr lang="en-US" sz="1200" dirty="0" err="1"/>
              <a:t>haf</a:t>
            </a:r>
            <a:r>
              <a:rPr lang="en-US" sz="1200" dirty="0"/>
              <a:t> – </a:t>
            </a:r>
            <a:r>
              <a:rPr lang="en-US" sz="1200" dirty="0" err="1"/>
              <a:t>mae</a:t>
            </a:r>
            <a:r>
              <a:rPr lang="en-US" sz="1200" dirty="0"/>
              <a:t> </a:t>
            </a:r>
            <a:r>
              <a:rPr lang="en-US" sz="1200" dirty="0" err="1"/>
              <a:t>gormod</a:t>
            </a:r>
            <a:r>
              <a:rPr lang="en-US" sz="1200" dirty="0"/>
              <a:t> o </a:t>
            </a:r>
            <a:r>
              <a:rPr lang="en-US" sz="1200" dirty="0" err="1"/>
              <a:t>bobl</a:t>
            </a:r>
            <a:r>
              <a:rPr lang="en-US" sz="1200" dirty="0"/>
              <a:t> </a:t>
            </a:r>
            <a:r>
              <a:rPr lang="en-US" sz="1200" dirty="0" err="1"/>
              <a:t>yn</a:t>
            </a:r>
            <a:r>
              <a:rPr lang="en-US" sz="1200" dirty="0"/>
              <a:t> </a:t>
            </a:r>
            <a:r>
              <a:rPr lang="en-US" sz="1200" dirty="0" err="1"/>
              <a:t>dod</a:t>
            </a:r>
            <a:r>
              <a:rPr lang="en-US" sz="1200" dirty="0"/>
              <a:t> i weld y castell.  </a:t>
            </a:r>
            <a:r>
              <a:rPr lang="en-US" sz="1200" dirty="0" err="1"/>
              <a:t>Fy</a:t>
            </a:r>
            <a:r>
              <a:rPr lang="en-US" sz="1200" dirty="0"/>
              <a:t> </a:t>
            </a:r>
            <a:r>
              <a:rPr lang="en-US" sz="1200" dirty="0" err="1"/>
              <a:t>hoff</a:t>
            </a:r>
            <a:r>
              <a:rPr lang="en-US" sz="1200" dirty="0"/>
              <a:t> le </a:t>
            </a:r>
            <a:r>
              <a:rPr lang="en-US" sz="1200" dirty="0" err="1"/>
              <a:t>ydy</a:t>
            </a:r>
            <a:r>
              <a:rPr lang="en-US" sz="1200" dirty="0"/>
              <a:t> </a:t>
            </a:r>
            <a:r>
              <a:rPr lang="en-US" sz="1200" dirty="0" err="1"/>
              <a:t>Gerddi</a:t>
            </a:r>
            <a:r>
              <a:rPr lang="en-US" sz="1200" dirty="0"/>
              <a:t> </a:t>
            </a:r>
            <a:r>
              <a:rPr lang="en-US" sz="1200" dirty="0" err="1"/>
              <a:t>Bodnant</a:t>
            </a:r>
            <a:r>
              <a:rPr lang="en-US" sz="1200" dirty="0"/>
              <a:t> </a:t>
            </a:r>
            <a:r>
              <a:rPr lang="en-US" sz="1200" dirty="0" err="1"/>
              <a:t>achos</a:t>
            </a:r>
            <a:r>
              <a:rPr lang="en-US" sz="1200" dirty="0"/>
              <a:t> </a:t>
            </a:r>
            <a:r>
              <a:rPr lang="en-US" sz="1200" dirty="0" err="1"/>
              <a:t>mae</a:t>
            </a:r>
            <a:r>
              <a:rPr lang="en-US" sz="1200" dirty="0"/>
              <a:t> </a:t>
            </a:r>
            <a:r>
              <a:rPr lang="en-US" sz="1200" dirty="0" err="1"/>
              <a:t>digon</a:t>
            </a:r>
            <a:r>
              <a:rPr lang="en-US" sz="1200" dirty="0"/>
              <a:t> o </a:t>
            </a:r>
            <a:r>
              <a:rPr lang="en-US" sz="1200" dirty="0" err="1"/>
              <a:t>bethau</a:t>
            </a:r>
            <a:r>
              <a:rPr lang="en-US" sz="1200" dirty="0"/>
              <a:t> </a:t>
            </a:r>
            <a:r>
              <a:rPr lang="en-US" sz="1200" dirty="0" err="1"/>
              <a:t>i’w</a:t>
            </a:r>
            <a:r>
              <a:rPr lang="en-US" sz="1200" dirty="0"/>
              <a:t> </a:t>
            </a:r>
            <a:r>
              <a:rPr lang="en-US" sz="1200" dirty="0" err="1"/>
              <a:t>gweld</a:t>
            </a:r>
            <a:r>
              <a:rPr lang="en-US" sz="1200" dirty="0"/>
              <a:t> </a:t>
            </a:r>
            <a:r>
              <a:rPr lang="en-US" sz="1200" dirty="0" err="1"/>
              <a:t>yna</a:t>
            </a:r>
            <a:r>
              <a:rPr lang="en-US" sz="1200" dirty="0"/>
              <a:t>.</a:t>
            </a:r>
          </a:p>
          <a:p>
            <a:endParaRPr lang="en-US" sz="1200" dirty="0"/>
          </a:p>
          <a:p>
            <a:r>
              <a:rPr lang="en-US" sz="1200" dirty="0" err="1"/>
              <a:t>Ar</a:t>
            </a:r>
            <a:r>
              <a:rPr lang="en-US" sz="1200" dirty="0"/>
              <a:t> y </a:t>
            </a:r>
            <a:r>
              <a:rPr lang="en-US" sz="1200" dirty="0" err="1"/>
              <a:t>penwythnos</a:t>
            </a:r>
            <a:r>
              <a:rPr lang="en-US" sz="1200" dirty="0"/>
              <a:t> </a:t>
            </a:r>
            <a:r>
              <a:rPr lang="en-US" sz="1200" dirty="0" err="1"/>
              <a:t>rydw</a:t>
            </a:r>
            <a:r>
              <a:rPr lang="en-US" sz="1200" dirty="0"/>
              <a:t> </a:t>
            </a:r>
            <a:r>
              <a:rPr lang="en-US" sz="1200" dirty="0" err="1"/>
              <a:t>i’n</a:t>
            </a:r>
            <a:r>
              <a:rPr lang="en-US" sz="1200" dirty="0"/>
              <a:t> </a:t>
            </a:r>
            <a:r>
              <a:rPr lang="en-US" sz="1200" dirty="0" err="1"/>
              <a:t>hoffi</a:t>
            </a:r>
            <a:r>
              <a:rPr lang="en-US" sz="1200" dirty="0"/>
              <a:t> </a:t>
            </a:r>
            <a:r>
              <a:rPr lang="en-US" sz="1200" dirty="0" err="1"/>
              <a:t>mynd</a:t>
            </a:r>
            <a:r>
              <a:rPr lang="en-US" sz="1200" dirty="0"/>
              <a:t> i </a:t>
            </a:r>
            <a:r>
              <a:rPr lang="en-US" sz="1200" dirty="0" err="1"/>
              <a:t>siopa</a:t>
            </a:r>
            <a:r>
              <a:rPr lang="en-US" sz="1200" dirty="0"/>
              <a:t> </a:t>
            </a:r>
            <a:r>
              <a:rPr lang="en-US" sz="1200" dirty="0" err="1"/>
              <a:t>ym</a:t>
            </a:r>
            <a:r>
              <a:rPr lang="en-US" sz="1200" dirty="0"/>
              <a:t> </a:t>
            </a:r>
            <a:r>
              <a:rPr lang="en-US" sz="1200" dirty="0" err="1"/>
              <a:t>Mharc</a:t>
            </a:r>
            <a:r>
              <a:rPr lang="en-US" sz="1200" dirty="0"/>
              <a:t> </a:t>
            </a:r>
            <a:r>
              <a:rPr lang="en-US" sz="1200" dirty="0" err="1"/>
              <a:t>Llandudno</a:t>
            </a:r>
            <a:r>
              <a:rPr lang="en-US" sz="1200" dirty="0"/>
              <a:t> </a:t>
            </a:r>
            <a:r>
              <a:rPr lang="en-US" sz="1200" dirty="0" err="1"/>
              <a:t>efo</a:t>
            </a:r>
            <a:r>
              <a:rPr lang="en-US" sz="1200" dirty="0"/>
              <a:t> </a:t>
            </a:r>
            <a:r>
              <a:rPr lang="en-US" sz="1200" dirty="0" err="1"/>
              <a:t>fy</a:t>
            </a:r>
            <a:r>
              <a:rPr lang="en-US" sz="1200" dirty="0"/>
              <a:t> </a:t>
            </a:r>
            <a:r>
              <a:rPr lang="en-US" sz="1200" dirty="0" err="1"/>
              <a:t>ffrindiau</a:t>
            </a:r>
            <a:r>
              <a:rPr lang="en-US" sz="1200" dirty="0"/>
              <a:t>. </a:t>
            </a:r>
            <a:r>
              <a:rPr lang="en-US" sz="1200" dirty="0" err="1"/>
              <a:t>Rydw</a:t>
            </a:r>
            <a:r>
              <a:rPr lang="en-US" sz="1200" dirty="0"/>
              <a:t> </a:t>
            </a:r>
            <a:r>
              <a:rPr lang="en-US" sz="1200" dirty="0" err="1"/>
              <a:t>i’n</a:t>
            </a:r>
            <a:r>
              <a:rPr lang="en-US" sz="1200" dirty="0"/>
              <a:t> </a:t>
            </a:r>
            <a:r>
              <a:rPr lang="en-US" sz="1200" dirty="0" err="1"/>
              <a:t>hoffi</a:t>
            </a:r>
            <a:r>
              <a:rPr lang="en-US" sz="1200" dirty="0"/>
              <a:t> </a:t>
            </a:r>
            <a:r>
              <a:rPr lang="en-US" sz="1200" dirty="0" err="1"/>
              <a:t>gwisgo</a:t>
            </a:r>
            <a:r>
              <a:rPr lang="en-US" sz="1200" dirty="0"/>
              <a:t> </a:t>
            </a:r>
            <a:r>
              <a:rPr lang="en-US" sz="1200" dirty="0" err="1"/>
              <a:t>dillad</a:t>
            </a:r>
            <a:r>
              <a:rPr lang="en-US" sz="1200" dirty="0"/>
              <a:t> </a:t>
            </a:r>
            <a:r>
              <a:rPr lang="en-US" sz="1200" dirty="0" err="1"/>
              <a:t>cyfforddus</a:t>
            </a:r>
            <a:r>
              <a:rPr lang="en-US" sz="1200" dirty="0"/>
              <a:t> </a:t>
            </a:r>
            <a:r>
              <a:rPr lang="en-US" sz="1200" dirty="0" err="1"/>
              <a:t>fel</a:t>
            </a:r>
            <a:r>
              <a:rPr lang="en-US" sz="1200" dirty="0"/>
              <a:t> </a:t>
            </a:r>
            <a:r>
              <a:rPr lang="en-US" sz="1200" dirty="0" err="1"/>
              <a:t>jins</a:t>
            </a:r>
            <a:r>
              <a:rPr lang="en-US" sz="1200" dirty="0"/>
              <a:t> a </a:t>
            </a:r>
            <a:r>
              <a:rPr lang="en-US" sz="1200" dirty="0" err="1"/>
              <a:t>crys</a:t>
            </a:r>
            <a:r>
              <a:rPr lang="en-US" sz="1200" dirty="0"/>
              <a:t> t </a:t>
            </a:r>
            <a:r>
              <a:rPr lang="en-US" sz="1200" dirty="0" err="1"/>
              <a:t>lliwgar</a:t>
            </a:r>
            <a:r>
              <a:rPr lang="en-US" sz="1200" dirty="0"/>
              <a:t>, </a:t>
            </a:r>
            <a:r>
              <a:rPr lang="en-US" sz="1200" dirty="0" err="1"/>
              <a:t>mae’n</a:t>
            </a:r>
            <a:r>
              <a:rPr lang="en-US" sz="1200" dirty="0"/>
              <a:t> gas gen i </a:t>
            </a:r>
            <a:r>
              <a:rPr lang="en-US" sz="1200" dirty="0" err="1"/>
              <a:t>wisgo</a:t>
            </a:r>
            <a:r>
              <a:rPr lang="en-US" sz="1200" dirty="0"/>
              <a:t> </a:t>
            </a:r>
            <a:r>
              <a:rPr lang="en-US" sz="1200" dirty="0" err="1"/>
              <a:t>sgert</a:t>
            </a:r>
            <a:r>
              <a:rPr lang="en-US" sz="1200" dirty="0"/>
              <a:t> </a:t>
            </a:r>
            <a:r>
              <a:rPr lang="en-US" sz="1200" dirty="0" err="1"/>
              <a:t>neu</a:t>
            </a:r>
            <a:r>
              <a:rPr lang="en-US" sz="1200" dirty="0"/>
              <a:t> </a:t>
            </a:r>
            <a:r>
              <a:rPr lang="en-US" sz="1200" dirty="0" err="1"/>
              <a:t>ffrog</a:t>
            </a:r>
            <a:r>
              <a:rPr lang="en-US" sz="1200" dirty="0"/>
              <a:t> </a:t>
            </a:r>
            <a:r>
              <a:rPr lang="en-US" sz="1200" dirty="0" err="1"/>
              <a:t>achos</a:t>
            </a:r>
            <a:r>
              <a:rPr lang="en-US" sz="1200" dirty="0"/>
              <a:t> </a:t>
            </a:r>
            <a:r>
              <a:rPr lang="en-US" sz="1200" dirty="0" err="1"/>
              <a:t>yn</a:t>
            </a:r>
            <a:r>
              <a:rPr lang="en-US" sz="1200" dirty="0"/>
              <a:t> </a:t>
            </a:r>
            <a:r>
              <a:rPr lang="en-US" sz="1200" dirty="0" err="1"/>
              <a:t>fy</a:t>
            </a:r>
            <a:r>
              <a:rPr lang="en-US" sz="1200" dirty="0"/>
              <a:t> </a:t>
            </a:r>
            <a:r>
              <a:rPr lang="en-US" sz="1200" dirty="0" err="1"/>
              <a:t>marn</a:t>
            </a:r>
            <a:r>
              <a:rPr lang="en-US" sz="1200" dirty="0"/>
              <a:t> i </a:t>
            </a:r>
            <a:r>
              <a:rPr lang="en-US" sz="1200" dirty="0" err="1"/>
              <a:t>mae’n</a:t>
            </a:r>
            <a:r>
              <a:rPr lang="en-US" sz="1200" dirty="0"/>
              <a:t> </a:t>
            </a:r>
            <a:r>
              <a:rPr lang="en-US" sz="1200" dirty="0" err="1"/>
              <a:t>anghyfforddus</a:t>
            </a:r>
            <a:r>
              <a:rPr lang="en-US" sz="1200" dirty="0"/>
              <a:t> ac </a:t>
            </a:r>
            <a:r>
              <a:rPr lang="en-US" sz="1200" dirty="0" err="1"/>
              <a:t>yn</a:t>
            </a:r>
            <a:r>
              <a:rPr lang="en-US" sz="1200" dirty="0"/>
              <a:t> hen </a:t>
            </a:r>
            <a:r>
              <a:rPr lang="en-US" sz="1200" dirty="0" err="1"/>
              <a:t>ffasiwn</a:t>
            </a:r>
            <a:r>
              <a:rPr lang="en-US" sz="1200" dirty="0"/>
              <a:t>.</a:t>
            </a:r>
          </a:p>
          <a:p>
            <a:endParaRPr lang="en-US" sz="1200" dirty="0"/>
          </a:p>
          <a:p>
            <a:r>
              <a:rPr lang="en-US" sz="1200" dirty="0" err="1"/>
              <a:t>Rydw</a:t>
            </a:r>
            <a:r>
              <a:rPr lang="en-US" sz="1200" dirty="0"/>
              <a:t> </a:t>
            </a:r>
            <a:r>
              <a:rPr lang="en-US" sz="1200" dirty="0" err="1"/>
              <a:t>i’n</a:t>
            </a:r>
            <a:r>
              <a:rPr lang="en-US" sz="1200" dirty="0"/>
              <a:t> </a:t>
            </a:r>
            <a:r>
              <a:rPr lang="en-US" sz="1200" dirty="0" err="1"/>
              <a:t>mwynhau</a:t>
            </a:r>
            <a:r>
              <a:rPr lang="en-US" sz="1200" dirty="0"/>
              <a:t> </a:t>
            </a:r>
            <a:r>
              <a:rPr lang="en-US" sz="1200" dirty="0" err="1"/>
              <a:t>mynd</a:t>
            </a:r>
            <a:r>
              <a:rPr lang="en-US" sz="1200" dirty="0"/>
              <a:t> </a:t>
            </a:r>
            <a:r>
              <a:rPr lang="en-US" sz="1200" dirty="0" err="1"/>
              <a:t>allan</a:t>
            </a:r>
            <a:r>
              <a:rPr lang="en-US" sz="1200" dirty="0"/>
              <a:t> </a:t>
            </a:r>
            <a:r>
              <a:rPr lang="en-US" sz="1200" dirty="0" err="1"/>
              <a:t>efo</a:t>
            </a:r>
            <a:r>
              <a:rPr lang="en-US" sz="1200" dirty="0"/>
              <a:t> </a:t>
            </a:r>
            <a:r>
              <a:rPr lang="en-US" sz="1200" dirty="0" err="1"/>
              <a:t>fy</a:t>
            </a:r>
            <a:r>
              <a:rPr lang="en-US" sz="1200" dirty="0"/>
              <a:t> </a:t>
            </a:r>
            <a:r>
              <a:rPr lang="en-US" sz="1200" dirty="0" err="1"/>
              <a:t>ffrind</a:t>
            </a:r>
            <a:r>
              <a:rPr lang="en-US" sz="1200" dirty="0"/>
              <a:t> Sian </a:t>
            </a:r>
            <a:r>
              <a:rPr lang="en-US" sz="1200" dirty="0" err="1"/>
              <a:t>dros</a:t>
            </a:r>
            <a:r>
              <a:rPr lang="en-US" sz="1200" dirty="0"/>
              <a:t> y </a:t>
            </a:r>
            <a:r>
              <a:rPr lang="en-US" sz="1200" dirty="0" err="1"/>
              <a:t>penwythnos</a:t>
            </a:r>
            <a:r>
              <a:rPr lang="en-US" sz="1200" dirty="0"/>
              <a:t>. </a:t>
            </a:r>
            <a:r>
              <a:rPr lang="en-US" sz="1200" dirty="0" err="1"/>
              <a:t>Rydyn</a:t>
            </a:r>
            <a:r>
              <a:rPr lang="en-US" sz="1200" dirty="0"/>
              <a:t> </a:t>
            </a:r>
            <a:r>
              <a:rPr lang="en-US" sz="1200" dirty="0" err="1"/>
              <a:t>ni’n</a:t>
            </a:r>
            <a:r>
              <a:rPr lang="en-US" sz="1200" dirty="0"/>
              <a:t> </a:t>
            </a:r>
            <a:r>
              <a:rPr lang="en-US" sz="1200" dirty="0" err="1"/>
              <a:t>hoffi</a:t>
            </a:r>
            <a:r>
              <a:rPr lang="en-US" sz="1200" dirty="0"/>
              <a:t> </a:t>
            </a:r>
            <a:r>
              <a:rPr lang="en-US" sz="1200" dirty="0" err="1"/>
              <a:t>bwyta</a:t>
            </a:r>
            <a:r>
              <a:rPr lang="en-US" sz="1200" dirty="0"/>
              <a:t> </a:t>
            </a:r>
            <a:r>
              <a:rPr lang="en-US" sz="1200" dirty="0" err="1"/>
              <a:t>pitsa</a:t>
            </a:r>
            <a:r>
              <a:rPr lang="en-US" sz="1200" dirty="0"/>
              <a:t> a </a:t>
            </a:r>
            <a:r>
              <a:rPr lang="en-US" sz="1200" dirty="0" err="1"/>
              <a:t>sglodion</a:t>
            </a:r>
            <a:r>
              <a:rPr lang="en-US" sz="1200" dirty="0"/>
              <a:t> – </a:t>
            </a:r>
            <a:r>
              <a:rPr lang="en-US" sz="1200" dirty="0" err="1"/>
              <a:t>sôn</a:t>
            </a:r>
            <a:r>
              <a:rPr lang="en-US" sz="1200" dirty="0"/>
              <a:t> am </a:t>
            </a:r>
            <a:r>
              <a:rPr lang="en-US" sz="1200" dirty="0" err="1"/>
              <a:t>flasus</a:t>
            </a:r>
            <a:r>
              <a:rPr lang="en-US" sz="1200" dirty="0"/>
              <a:t>! </a:t>
            </a:r>
            <a:r>
              <a:rPr lang="en-US" sz="1200" dirty="0" err="1"/>
              <a:t>Ond</a:t>
            </a:r>
            <a:r>
              <a:rPr lang="en-US" sz="1200" dirty="0"/>
              <a:t>, </a:t>
            </a:r>
            <a:r>
              <a:rPr lang="en-US" sz="1200" dirty="0" err="1"/>
              <a:t>rydw</a:t>
            </a:r>
            <a:r>
              <a:rPr lang="en-US" sz="1200" dirty="0"/>
              <a:t> </a:t>
            </a:r>
            <a:r>
              <a:rPr lang="en-US" sz="1200" dirty="0" err="1"/>
              <a:t>i’n</a:t>
            </a:r>
            <a:r>
              <a:rPr lang="en-US" sz="1200" dirty="0"/>
              <a:t> </a:t>
            </a:r>
            <a:r>
              <a:rPr lang="en-US" sz="1200" dirty="0" err="1"/>
              <a:t>hoffi</a:t>
            </a:r>
            <a:r>
              <a:rPr lang="en-US" sz="1200" dirty="0"/>
              <a:t> </a:t>
            </a:r>
            <a:r>
              <a:rPr lang="en-US" sz="1200" dirty="0" err="1"/>
              <a:t>bwyta</a:t>
            </a:r>
            <a:r>
              <a:rPr lang="en-US" sz="1200" dirty="0"/>
              <a:t> </a:t>
            </a:r>
            <a:r>
              <a:rPr lang="en-US" sz="1200" dirty="0" err="1"/>
              <a:t>bwyd</a:t>
            </a:r>
            <a:r>
              <a:rPr lang="en-US" sz="1200" dirty="0"/>
              <a:t> </a:t>
            </a:r>
            <a:r>
              <a:rPr lang="en-US" sz="1200" dirty="0" err="1"/>
              <a:t>iach</a:t>
            </a:r>
            <a:r>
              <a:rPr lang="en-US" sz="1200" dirty="0"/>
              <a:t> </a:t>
            </a:r>
            <a:r>
              <a:rPr lang="en-US" sz="1200" dirty="0" err="1"/>
              <a:t>hefyd</a:t>
            </a:r>
            <a:r>
              <a:rPr lang="en-US" sz="1200" dirty="0"/>
              <a:t>. </a:t>
            </a:r>
            <a:r>
              <a:rPr lang="en-US" sz="1200" dirty="0" err="1"/>
              <a:t>Rydw</a:t>
            </a:r>
            <a:r>
              <a:rPr lang="en-US" sz="1200" dirty="0"/>
              <a:t> i </a:t>
            </a:r>
            <a:r>
              <a:rPr lang="en-US" sz="1200" dirty="0" err="1"/>
              <a:t>wrth</a:t>
            </a:r>
            <a:r>
              <a:rPr lang="en-US" sz="1200" dirty="0"/>
              <a:t> </a:t>
            </a:r>
            <a:r>
              <a:rPr lang="en-US" sz="1200" dirty="0" err="1"/>
              <a:t>fy</a:t>
            </a:r>
            <a:r>
              <a:rPr lang="en-US" sz="1200" dirty="0"/>
              <a:t> </a:t>
            </a:r>
            <a:r>
              <a:rPr lang="en-US" sz="1200" dirty="0" err="1"/>
              <a:t>modd</a:t>
            </a:r>
            <a:r>
              <a:rPr lang="en-US" sz="1200" dirty="0"/>
              <a:t> </a:t>
            </a:r>
            <a:r>
              <a:rPr lang="en-US" sz="1200" dirty="0" err="1"/>
              <a:t>efo</a:t>
            </a:r>
            <a:r>
              <a:rPr lang="en-US" sz="1200" dirty="0"/>
              <a:t> salad a </a:t>
            </a:r>
            <a:r>
              <a:rPr lang="en-US" sz="1200" dirty="0" err="1"/>
              <a:t>ffrwythau</a:t>
            </a:r>
            <a:r>
              <a:rPr lang="en-US" sz="1200" dirty="0"/>
              <a:t> </a:t>
            </a:r>
            <a:r>
              <a:rPr lang="en-US" sz="1200" dirty="0" err="1"/>
              <a:t>fel</a:t>
            </a:r>
            <a:r>
              <a:rPr lang="en-US" sz="1200" dirty="0"/>
              <a:t> bananas. </a:t>
            </a:r>
            <a:r>
              <a:rPr lang="en-US" sz="1200" dirty="0" err="1"/>
              <a:t>Dydy</a:t>
            </a:r>
            <a:r>
              <a:rPr lang="en-US" sz="1200" dirty="0"/>
              <a:t> Sian </a:t>
            </a:r>
            <a:r>
              <a:rPr lang="en-US" sz="1200" dirty="0" err="1"/>
              <a:t>ddim</a:t>
            </a:r>
            <a:r>
              <a:rPr lang="en-US" sz="1200" dirty="0"/>
              <a:t> </a:t>
            </a:r>
            <a:r>
              <a:rPr lang="en-US" sz="1200" dirty="0" err="1"/>
              <a:t>yn</a:t>
            </a:r>
            <a:r>
              <a:rPr lang="en-US" sz="1200" dirty="0"/>
              <a:t> </a:t>
            </a:r>
            <a:r>
              <a:rPr lang="en-US" sz="1200" dirty="0" err="1"/>
              <a:t>hoffi</a:t>
            </a:r>
            <a:r>
              <a:rPr lang="en-US" sz="1200" dirty="0"/>
              <a:t> </a:t>
            </a:r>
            <a:r>
              <a:rPr lang="en-US" sz="1200" dirty="0" err="1"/>
              <a:t>bwyta’n</a:t>
            </a:r>
            <a:r>
              <a:rPr lang="en-US" sz="1200" dirty="0"/>
              <a:t> </a:t>
            </a:r>
            <a:r>
              <a:rPr lang="en-US" sz="1200" dirty="0" err="1"/>
              <a:t>iach</a:t>
            </a:r>
            <a:r>
              <a:rPr lang="en-US" sz="1200" dirty="0"/>
              <a:t> – </a:t>
            </a:r>
            <a:r>
              <a:rPr lang="en-US" sz="1200" dirty="0" err="1"/>
              <a:t>mae’n</a:t>
            </a:r>
            <a:r>
              <a:rPr lang="en-US" sz="1200" dirty="0"/>
              <a:t> well </a:t>
            </a:r>
            <a:r>
              <a:rPr lang="en-US" sz="1200" dirty="0" err="1"/>
              <a:t>ganddi</a:t>
            </a:r>
            <a:r>
              <a:rPr lang="en-US" sz="1200" dirty="0"/>
              <a:t> hi </a:t>
            </a:r>
            <a:r>
              <a:rPr lang="en-US" sz="1200" dirty="0" err="1"/>
              <a:t>fwyta</a:t>
            </a:r>
            <a:r>
              <a:rPr lang="en-US" sz="1200" dirty="0"/>
              <a:t> </a:t>
            </a:r>
            <a:r>
              <a:rPr lang="en-US" sz="1200" dirty="0" err="1"/>
              <a:t>bwyd</a:t>
            </a:r>
            <a:r>
              <a:rPr lang="en-US" sz="1200" dirty="0"/>
              <a:t> </a:t>
            </a:r>
            <a:r>
              <a:rPr lang="en-US" sz="1200" dirty="0" err="1"/>
              <a:t>afiach</a:t>
            </a:r>
            <a:r>
              <a:rPr lang="en-US" sz="1200" dirty="0"/>
              <a:t> </a:t>
            </a:r>
            <a:r>
              <a:rPr lang="en-US" sz="1200" dirty="0" err="1"/>
              <a:t>fel</a:t>
            </a:r>
            <a:r>
              <a:rPr lang="en-US" sz="1200" dirty="0"/>
              <a:t> </a:t>
            </a:r>
            <a:r>
              <a:rPr lang="en-US" sz="1200" dirty="0" err="1"/>
              <a:t>siocled</a:t>
            </a:r>
            <a:r>
              <a:rPr lang="en-US" sz="1200" dirty="0"/>
              <a:t> a </a:t>
            </a:r>
            <a:r>
              <a:rPr lang="en-US" sz="1200" dirty="0" err="1"/>
              <a:t>fferins</a:t>
            </a:r>
            <a:r>
              <a:rPr lang="en-US" sz="1200" dirty="0"/>
              <a:t>.</a:t>
            </a:r>
            <a:endParaRPr lang="en-GB" sz="1200" dirty="0"/>
          </a:p>
          <a:p>
            <a:endParaRPr lang="en-US" sz="1200" dirty="0"/>
          </a:p>
        </p:txBody>
      </p:sp>
      <p:sp>
        <p:nvSpPr>
          <p:cNvPr id="13" name="TextBox 12"/>
          <p:cNvSpPr txBox="1"/>
          <p:nvPr/>
        </p:nvSpPr>
        <p:spPr>
          <a:xfrm>
            <a:off x="395785" y="6818687"/>
            <a:ext cx="4380932" cy="43396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 err="1"/>
              <a:t>Rydw</a:t>
            </a:r>
            <a:r>
              <a:rPr lang="en-GB" sz="1200" dirty="0"/>
              <a:t> </a:t>
            </a:r>
            <a:r>
              <a:rPr lang="en-GB" sz="1200" dirty="0" err="1"/>
              <a:t>i’n</a:t>
            </a:r>
            <a:r>
              <a:rPr lang="en-GB" sz="1200" dirty="0"/>
              <a:t> </a:t>
            </a:r>
            <a:r>
              <a:rPr lang="en-GB" sz="1200" dirty="0" err="1"/>
              <a:t>byw</a:t>
            </a:r>
            <a:r>
              <a:rPr lang="en-GB" sz="1200" dirty="0"/>
              <a:t> </a:t>
            </a:r>
            <a:r>
              <a:rPr lang="en-GB" sz="1200" dirty="0" err="1"/>
              <a:t>ym</a:t>
            </a:r>
            <a:r>
              <a:rPr lang="en-GB" sz="1200" dirty="0"/>
              <a:t> Mae </a:t>
            </a:r>
            <a:r>
              <a:rPr lang="en-GB" sz="1200" dirty="0" err="1"/>
              <a:t>Colwyn</a:t>
            </a:r>
            <a:r>
              <a:rPr lang="en-GB" sz="1200" dirty="0"/>
              <a:t>. </a:t>
            </a:r>
            <a:r>
              <a:rPr lang="en-GB" sz="1200" dirty="0" err="1"/>
              <a:t>Dydw</a:t>
            </a:r>
            <a:r>
              <a:rPr lang="en-GB" sz="1200" dirty="0"/>
              <a:t> i </a:t>
            </a:r>
            <a:r>
              <a:rPr lang="en-GB" sz="1200" dirty="0" err="1"/>
              <a:t>ddim</a:t>
            </a:r>
            <a:r>
              <a:rPr lang="en-GB" sz="1200" dirty="0"/>
              <a:t> </a:t>
            </a:r>
            <a:r>
              <a:rPr lang="en-GB" sz="1200" dirty="0" err="1"/>
              <a:t>yn</a:t>
            </a:r>
            <a:r>
              <a:rPr lang="en-GB" sz="1200" dirty="0"/>
              <a:t> </a:t>
            </a:r>
            <a:r>
              <a:rPr lang="en-GB" sz="1200" dirty="0" err="1"/>
              <a:t>hoffi</a:t>
            </a:r>
            <a:r>
              <a:rPr lang="en-GB" sz="1200" dirty="0"/>
              <a:t> </a:t>
            </a:r>
            <a:r>
              <a:rPr lang="en-GB" sz="1200" dirty="0" err="1"/>
              <a:t>byw</a:t>
            </a:r>
            <a:r>
              <a:rPr lang="en-GB" sz="1200" dirty="0"/>
              <a:t> </a:t>
            </a:r>
            <a:r>
              <a:rPr lang="en-GB" sz="1200" dirty="0" err="1"/>
              <a:t>yn</a:t>
            </a:r>
            <a:r>
              <a:rPr lang="en-GB" sz="1200" dirty="0"/>
              <a:t> </a:t>
            </a:r>
            <a:r>
              <a:rPr lang="en-GB" sz="1200" dirty="0" err="1"/>
              <a:t>yr</a:t>
            </a:r>
            <a:r>
              <a:rPr lang="en-GB" sz="1200" dirty="0"/>
              <a:t> </a:t>
            </a:r>
            <a:r>
              <a:rPr lang="en-GB" sz="1200" dirty="0" err="1"/>
              <a:t>ardal</a:t>
            </a:r>
            <a:r>
              <a:rPr lang="en-GB" sz="1200" dirty="0"/>
              <a:t> </a:t>
            </a:r>
            <a:r>
              <a:rPr lang="en-GB" sz="1200" dirty="0" err="1"/>
              <a:t>achos</a:t>
            </a:r>
            <a:r>
              <a:rPr lang="en-GB" sz="1200" dirty="0"/>
              <a:t> </a:t>
            </a:r>
            <a:r>
              <a:rPr lang="en-GB" sz="1200" dirty="0" err="1"/>
              <a:t>mae’n</a:t>
            </a:r>
            <a:r>
              <a:rPr lang="en-GB" sz="1200" dirty="0"/>
              <a:t> </a:t>
            </a:r>
            <a:r>
              <a:rPr lang="en-GB" sz="1200" dirty="0" err="1"/>
              <a:t>ddiflas</a:t>
            </a:r>
            <a:r>
              <a:rPr lang="en-GB" sz="1200" dirty="0"/>
              <a:t>. </a:t>
            </a:r>
            <a:r>
              <a:rPr lang="en-GB" sz="1200" dirty="0" err="1"/>
              <a:t>Hoffwn</a:t>
            </a:r>
            <a:r>
              <a:rPr lang="en-GB" sz="1200" dirty="0"/>
              <a:t> i </a:t>
            </a:r>
            <a:r>
              <a:rPr lang="en-GB" sz="1200" dirty="0" err="1"/>
              <a:t>fyw</a:t>
            </a:r>
            <a:r>
              <a:rPr lang="en-GB" sz="1200" dirty="0"/>
              <a:t> </a:t>
            </a:r>
            <a:r>
              <a:rPr lang="en-GB" sz="1200" dirty="0" err="1"/>
              <a:t>mewn</a:t>
            </a:r>
            <a:r>
              <a:rPr lang="en-GB" sz="1200" dirty="0"/>
              <a:t> </a:t>
            </a:r>
            <a:r>
              <a:rPr lang="en-GB" sz="1200" dirty="0" err="1"/>
              <a:t>dinas</a:t>
            </a:r>
            <a:r>
              <a:rPr lang="en-GB" sz="1200" dirty="0"/>
              <a:t> </a:t>
            </a:r>
            <a:r>
              <a:rPr lang="en-GB" sz="1200" dirty="0" err="1"/>
              <a:t>gyffrous</a:t>
            </a:r>
            <a:r>
              <a:rPr lang="en-GB" sz="1200" dirty="0"/>
              <a:t> </a:t>
            </a:r>
            <a:r>
              <a:rPr lang="en-GB" sz="1200" dirty="0" err="1"/>
              <a:t>fel</a:t>
            </a:r>
            <a:r>
              <a:rPr lang="en-GB" sz="1200" dirty="0"/>
              <a:t> </a:t>
            </a:r>
            <a:r>
              <a:rPr lang="en-GB" sz="1200" dirty="0" err="1"/>
              <a:t>Caerdydd</a:t>
            </a:r>
            <a:r>
              <a:rPr lang="en-GB" sz="1200" dirty="0"/>
              <a:t>. Mae </a:t>
            </a:r>
            <a:r>
              <a:rPr lang="en-GB" sz="1200" dirty="0" err="1"/>
              <a:t>Bae</a:t>
            </a:r>
            <a:r>
              <a:rPr lang="en-GB" sz="1200" dirty="0"/>
              <a:t> </a:t>
            </a:r>
            <a:r>
              <a:rPr lang="en-GB" sz="1200" dirty="0" err="1"/>
              <a:t>Colwyn</a:t>
            </a:r>
            <a:r>
              <a:rPr lang="en-GB" sz="1200" dirty="0"/>
              <a:t> </a:t>
            </a:r>
            <a:r>
              <a:rPr lang="en-GB" sz="1200" dirty="0" err="1"/>
              <a:t>yn</a:t>
            </a:r>
            <a:r>
              <a:rPr lang="en-GB" sz="1200" dirty="0"/>
              <a:t> </a:t>
            </a:r>
            <a:r>
              <a:rPr lang="en-GB" sz="1200" dirty="0" err="1"/>
              <a:t>fach</a:t>
            </a:r>
            <a:r>
              <a:rPr lang="en-GB" sz="1200" dirty="0"/>
              <a:t> a does dim </a:t>
            </a:r>
            <a:r>
              <a:rPr lang="en-GB" sz="1200" dirty="0" err="1"/>
              <a:t>siopau</a:t>
            </a:r>
            <a:r>
              <a:rPr lang="en-GB" sz="1200" dirty="0"/>
              <a:t> </a:t>
            </a:r>
            <a:r>
              <a:rPr lang="en-GB" sz="1200" dirty="0" err="1"/>
              <a:t>fel</a:t>
            </a:r>
            <a:r>
              <a:rPr lang="en-GB" sz="1200" dirty="0"/>
              <a:t> River Island  a does dim </a:t>
            </a:r>
            <a:r>
              <a:rPr lang="en-GB" sz="1200" dirty="0" err="1"/>
              <a:t>sinema</a:t>
            </a:r>
            <a:r>
              <a:rPr lang="en-GB" sz="1200" dirty="0"/>
              <a:t> </a:t>
            </a:r>
            <a:r>
              <a:rPr lang="en-GB" sz="1200" dirty="0" err="1"/>
              <a:t>na</a:t>
            </a:r>
            <a:r>
              <a:rPr lang="en-GB" sz="1200" dirty="0"/>
              <a:t> </a:t>
            </a:r>
            <a:r>
              <a:rPr lang="en-GB" sz="1200" dirty="0" err="1"/>
              <a:t>ffair</a:t>
            </a:r>
            <a:r>
              <a:rPr lang="en-GB" sz="1200" dirty="0"/>
              <a:t>. </a:t>
            </a:r>
            <a:r>
              <a:rPr lang="en-GB" sz="1200" dirty="0" err="1"/>
              <a:t>Sôn</a:t>
            </a:r>
            <a:r>
              <a:rPr lang="en-GB" sz="1200" dirty="0"/>
              <a:t> am </a:t>
            </a:r>
            <a:r>
              <a:rPr lang="en-GB" sz="1200" dirty="0" err="1"/>
              <a:t>ofnadwy</a:t>
            </a:r>
            <a:r>
              <a:rPr lang="en-GB" sz="1200" dirty="0"/>
              <a:t>.</a:t>
            </a:r>
          </a:p>
          <a:p>
            <a:r>
              <a:rPr lang="en-GB" sz="1200" dirty="0"/>
              <a:t> </a:t>
            </a:r>
          </a:p>
          <a:p>
            <a:r>
              <a:rPr lang="en-GB" sz="1200" dirty="0" err="1"/>
              <a:t>Hoffwn</a:t>
            </a:r>
            <a:r>
              <a:rPr lang="en-GB" sz="1200" dirty="0"/>
              <a:t> i </a:t>
            </a:r>
            <a:r>
              <a:rPr lang="en-GB" sz="1200" dirty="0" err="1"/>
              <a:t>gael</a:t>
            </a:r>
            <a:r>
              <a:rPr lang="en-GB" sz="1200" dirty="0"/>
              <a:t> </a:t>
            </a:r>
            <a:r>
              <a:rPr lang="en-GB" sz="1200" dirty="0" err="1"/>
              <a:t>parc</a:t>
            </a:r>
            <a:r>
              <a:rPr lang="en-GB" sz="1200" dirty="0"/>
              <a:t> </a:t>
            </a:r>
            <a:r>
              <a:rPr lang="en-GB" sz="1200" dirty="0" err="1"/>
              <a:t>siopa</a:t>
            </a:r>
            <a:r>
              <a:rPr lang="en-GB" sz="1200" dirty="0"/>
              <a:t> </a:t>
            </a:r>
            <a:r>
              <a:rPr lang="en-GB" sz="1200" dirty="0" err="1"/>
              <a:t>newydd</a:t>
            </a:r>
            <a:r>
              <a:rPr lang="en-GB" sz="1200" dirty="0"/>
              <a:t> </a:t>
            </a:r>
            <a:r>
              <a:rPr lang="en-GB" sz="1200" dirty="0" err="1"/>
              <a:t>ym</a:t>
            </a:r>
            <a:r>
              <a:rPr lang="en-GB" sz="1200" dirty="0"/>
              <a:t> Mae </a:t>
            </a:r>
            <a:r>
              <a:rPr lang="en-GB" sz="1200" dirty="0" err="1"/>
              <a:t>Colwyn</a:t>
            </a:r>
            <a:r>
              <a:rPr lang="en-GB" sz="1200" dirty="0"/>
              <a:t> a </a:t>
            </a:r>
            <a:r>
              <a:rPr lang="en-GB" sz="1200" dirty="0" err="1"/>
              <a:t>hoffwn</a:t>
            </a:r>
            <a:r>
              <a:rPr lang="en-GB" sz="1200" dirty="0"/>
              <a:t> i </a:t>
            </a:r>
            <a:r>
              <a:rPr lang="en-GB" sz="1200" dirty="0" err="1"/>
              <a:t>gael</a:t>
            </a:r>
            <a:r>
              <a:rPr lang="en-GB" sz="1200" dirty="0"/>
              <a:t> </a:t>
            </a:r>
            <a:r>
              <a:rPr lang="en-GB" sz="1200" dirty="0" err="1"/>
              <a:t>siopau</a:t>
            </a:r>
            <a:r>
              <a:rPr lang="en-GB" sz="1200" dirty="0"/>
              <a:t> </a:t>
            </a:r>
            <a:r>
              <a:rPr lang="en-GB" sz="1200" dirty="0" err="1"/>
              <a:t>fel</a:t>
            </a:r>
            <a:r>
              <a:rPr lang="en-GB" sz="1200" dirty="0"/>
              <a:t> </a:t>
            </a:r>
            <a:r>
              <a:rPr lang="en-GB" sz="1200" dirty="0" err="1"/>
              <a:t>Superdry</a:t>
            </a:r>
            <a:r>
              <a:rPr lang="en-GB" sz="1200" dirty="0"/>
              <a:t> </a:t>
            </a:r>
            <a:r>
              <a:rPr lang="en-GB" sz="1200" dirty="0" err="1"/>
              <a:t>achos</a:t>
            </a:r>
            <a:r>
              <a:rPr lang="en-GB" sz="1200" dirty="0"/>
              <a:t> </a:t>
            </a:r>
            <a:r>
              <a:rPr lang="en-GB" sz="1200" dirty="0" err="1"/>
              <a:t>rydw</a:t>
            </a:r>
            <a:r>
              <a:rPr lang="en-GB" sz="1200" dirty="0"/>
              <a:t> </a:t>
            </a:r>
            <a:r>
              <a:rPr lang="en-GB" sz="1200" dirty="0" err="1"/>
              <a:t>i’n</a:t>
            </a:r>
            <a:r>
              <a:rPr lang="en-GB" sz="1200" dirty="0"/>
              <a:t> </a:t>
            </a:r>
            <a:r>
              <a:rPr lang="en-GB" sz="1200" dirty="0" err="1"/>
              <a:t>hoffi</a:t>
            </a:r>
            <a:r>
              <a:rPr lang="en-GB" sz="1200" dirty="0"/>
              <a:t> </a:t>
            </a:r>
            <a:r>
              <a:rPr lang="en-GB" sz="1200" dirty="0" err="1"/>
              <a:t>siopa</a:t>
            </a:r>
            <a:r>
              <a:rPr lang="en-GB" sz="1200" dirty="0"/>
              <a:t> ac </a:t>
            </a:r>
            <a:r>
              <a:rPr lang="en-GB" sz="1200" dirty="0" err="1"/>
              <a:t>rydw</a:t>
            </a:r>
            <a:r>
              <a:rPr lang="en-GB" sz="1200" dirty="0"/>
              <a:t> </a:t>
            </a:r>
            <a:r>
              <a:rPr lang="en-GB" sz="1200" dirty="0" err="1"/>
              <a:t>i’n</a:t>
            </a:r>
            <a:r>
              <a:rPr lang="en-GB" sz="1200" dirty="0"/>
              <a:t> </a:t>
            </a:r>
            <a:r>
              <a:rPr lang="en-GB" sz="1200" dirty="0" err="1"/>
              <a:t>hoffi</a:t>
            </a:r>
            <a:r>
              <a:rPr lang="en-GB" sz="1200" dirty="0"/>
              <a:t> </a:t>
            </a:r>
            <a:r>
              <a:rPr lang="en-GB" sz="1200" dirty="0" err="1"/>
              <a:t>gwisgo</a:t>
            </a:r>
            <a:r>
              <a:rPr lang="en-GB" sz="1200" dirty="0"/>
              <a:t> </a:t>
            </a:r>
            <a:r>
              <a:rPr lang="en-GB" sz="1200" dirty="0" err="1"/>
              <a:t>dillad</a:t>
            </a:r>
            <a:r>
              <a:rPr lang="en-GB" sz="1200" dirty="0"/>
              <a:t> </a:t>
            </a:r>
            <a:r>
              <a:rPr lang="en-GB" sz="1200" dirty="0" err="1"/>
              <a:t>cŵl</a:t>
            </a:r>
            <a:r>
              <a:rPr lang="en-GB" sz="1200" dirty="0"/>
              <a:t>. </a:t>
            </a:r>
            <a:r>
              <a:rPr lang="en-GB" sz="1200" dirty="0" err="1"/>
              <a:t>Rydw</a:t>
            </a:r>
            <a:r>
              <a:rPr lang="en-GB" sz="1200" dirty="0"/>
              <a:t> </a:t>
            </a:r>
            <a:r>
              <a:rPr lang="en-GB" sz="1200" dirty="0" err="1"/>
              <a:t>i’n</a:t>
            </a:r>
            <a:r>
              <a:rPr lang="en-GB" sz="1200" dirty="0"/>
              <a:t> </a:t>
            </a:r>
            <a:r>
              <a:rPr lang="en-GB" sz="1200" dirty="0" err="1"/>
              <a:t>hoffi</a:t>
            </a:r>
            <a:r>
              <a:rPr lang="en-GB" sz="1200" dirty="0"/>
              <a:t> </a:t>
            </a:r>
            <a:r>
              <a:rPr lang="en-GB" sz="1200" dirty="0" err="1"/>
              <a:t>gwisgo</a:t>
            </a:r>
            <a:r>
              <a:rPr lang="en-GB" sz="1200" dirty="0"/>
              <a:t> </a:t>
            </a:r>
            <a:r>
              <a:rPr lang="en-GB" sz="1200" dirty="0" err="1"/>
              <a:t>crys</a:t>
            </a:r>
            <a:r>
              <a:rPr lang="en-GB" sz="1200" dirty="0"/>
              <a:t> t a </a:t>
            </a:r>
            <a:r>
              <a:rPr lang="en-GB" sz="1200" dirty="0" err="1"/>
              <a:t>jins</a:t>
            </a:r>
            <a:r>
              <a:rPr lang="en-GB" sz="1200" dirty="0"/>
              <a:t>, </a:t>
            </a:r>
            <a:r>
              <a:rPr lang="en-GB" sz="1200" dirty="0" err="1"/>
              <a:t>mae’n</a:t>
            </a:r>
            <a:r>
              <a:rPr lang="en-GB" sz="1200" dirty="0"/>
              <a:t> gas gen i </a:t>
            </a:r>
            <a:r>
              <a:rPr lang="en-GB" sz="1200" dirty="0" err="1"/>
              <a:t>wisgo</a:t>
            </a:r>
            <a:r>
              <a:rPr lang="en-GB" sz="1200" dirty="0"/>
              <a:t> </a:t>
            </a:r>
            <a:r>
              <a:rPr lang="en-GB" sz="1200" dirty="0" err="1"/>
              <a:t>gwisg</a:t>
            </a:r>
            <a:r>
              <a:rPr lang="en-GB" sz="1200" dirty="0"/>
              <a:t> </a:t>
            </a:r>
            <a:r>
              <a:rPr lang="en-GB" sz="1200" dirty="0" err="1"/>
              <a:t>ysgol</a:t>
            </a:r>
            <a:r>
              <a:rPr lang="en-GB" sz="1200" dirty="0"/>
              <a:t> </a:t>
            </a:r>
            <a:r>
              <a:rPr lang="en-GB" sz="1200" dirty="0" err="1"/>
              <a:t>achos</a:t>
            </a:r>
            <a:r>
              <a:rPr lang="en-GB" sz="1200" dirty="0"/>
              <a:t> </a:t>
            </a:r>
            <a:r>
              <a:rPr lang="en-GB" sz="1200" dirty="0" err="1"/>
              <a:t>mae’n</a:t>
            </a:r>
            <a:r>
              <a:rPr lang="en-GB" sz="1200" dirty="0"/>
              <a:t> </a:t>
            </a:r>
            <a:r>
              <a:rPr lang="en-GB" sz="1200" dirty="0" err="1"/>
              <a:t>ofnadwy</a:t>
            </a:r>
            <a:r>
              <a:rPr lang="en-GB" sz="1200" dirty="0"/>
              <a:t>.</a:t>
            </a:r>
          </a:p>
          <a:p>
            <a:endParaRPr lang="en-GB" sz="1200" dirty="0"/>
          </a:p>
          <a:p>
            <a:r>
              <a:rPr lang="en-GB" sz="1200" dirty="0" err="1"/>
              <a:t>Penwythnos</a:t>
            </a:r>
            <a:r>
              <a:rPr lang="en-GB" sz="1200" dirty="0"/>
              <a:t> </a:t>
            </a:r>
            <a:r>
              <a:rPr lang="en-GB" sz="1200" dirty="0" err="1"/>
              <a:t>diwethaf</a:t>
            </a:r>
            <a:r>
              <a:rPr lang="en-GB" sz="1200" dirty="0"/>
              <a:t> </a:t>
            </a:r>
            <a:r>
              <a:rPr lang="en-GB" sz="1200" dirty="0" err="1"/>
              <a:t>es</a:t>
            </a:r>
            <a:r>
              <a:rPr lang="en-GB" sz="1200" dirty="0"/>
              <a:t> i a </a:t>
            </a:r>
            <a:r>
              <a:rPr lang="en-GB" sz="1200" dirty="0" err="1"/>
              <a:t>fy</a:t>
            </a:r>
            <a:r>
              <a:rPr lang="en-GB" sz="1200" dirty="0"/>
              <a:t> </a:t>
            </a:r>
            <a:r>
              <a:rPr lang="en-GB" sz="1200" dirty="0" err="1"/>
              <a:t>ffrindiau</a:t>
            </a:r>
            <a:r>
              <a:rPr lang="en-GB" sz="1200" dirty="0"/>
              <a:t> </a:t>
            </a:r>
            <a:r>
              <a:rPr lang="en-GB" sz="1200" dirty="0" err="1"/>
              <a:t>ar</a:t>
            </a:r>
            <a:r>
              <a:rPr lang="en-GB" sz="1200" dirty="0"/>
              <a:t> y </a:t>
            </a:r>
            <a:r>
              <a:rPr lang="en-GB" sz="1200" dirty="0" err="1"/>
              <a:t>bws</a:t>
            </a:r>
            <a:r>
              <a:rPr lang="en-GB" sz="1200" dirty="0"/>
              <a:t> </a:t>
            </a:r>
            <a:r>
              <a:rPr lang="en-GB" sz="1200" dirty="0" err="1"/>
              <a:t>i’r</a:t>
            </a:r>
            <a:r>
              <a:rPr lang="en-GB" sz="1200" dirty="0"/>
              <a:t> </a:t>
            </a:r>
            <a:r>
              <a:rPr lang="en-GB" sz="1200" dirty="0" err="1"/>
              <a:t>sinema</a:t>
            </a:r>
            <a:r>
              <a:rPr lang="en-GB" sz="1200" dirty="0"/>
              <a:t> </a:t>
            </a:r>
            <a:r>
              <a:rPr lang="en-GB" sz="1200" dirty="0" err="1"/>
              <a:t>yn</a:t>
            </a:r>
            <a:r>
              <a:rPr lang="en-GB" sz="1200" dirty="0"/>
              <a:t> y </a:t>
            </a:r>
            <a:r>
              <a:rPr lang="en-GB" sz="1200" dirty="0" err="1"/>
              <a:t>dref</a:t>
            </a:r>
            <a:r>
              <a:rPr lang="en-GB" sz="1200" dirty="0"/>
              <a:t>. </a:t>
            </a:r>
            <a:r>
              <a:rPr lang="en-GB" sz="1200" dirty="0" err="1"/>
              <a:t>Rydw</a:t>
            </a:r>
            <a:r>
              <a:rPr lang="en-GB" sz="1200" dirty="0"/>
              <a:t> i </a:t>
            </a:r>
            <a:r>
              <a:rPr lang="en-GB" sz="1200" dirty="0" err="1"/>
              <a:t>wrth</a:t>
            </a:r>
            <a:r>
              <a:rPr lang="en-GB" sz="1200" dirty="0"/>
              <a:t> </a:t>
            </a:r>
            <a:r>
              <a:rPr lang="en-GB" sz="1200" dirty="0" err="1"/>
              <a:t>fy</a:t>
            </a:r>
            <a:r>
              <a:rPr lang="en-GB" sz="1200" dirty="0"/>
              <a:t> </a:t>
            </a:r>
            <a:r>
              <a:rPr lang="en-GB" sz="1200" dirty="0" err="1"/>
              <a:t>modd</a:t>
            </a:r>
            <a:r>
              <a:rPr lang="en-GB" sz="1200" dirty="0"/>
              <a:t> </a:t>
            </a:r>
            <a:r>
              <a:rPr lang="en-GB" sz="1200" dirty="0" err="1"/>
              <a:t>yn</a:t>
            </a:r>
            <a:r>
              <a:rPr lang="en-GB" sz="1200" dirty="0"/>
              <a:t> </a:t>
            </a:r>
            <a:r>
              <a:rPr lang="en-GB" sz="1200" dirty="0" err="1"/>
              <a:t>bwyta</a:t>
            </a:r>
            <a:r>
              <a:rPr lang="en-GB" sz="1200" dirty="0"/>
              <a:t> popcorn </a:t>
            </a:r>
            <a:r>
              <a:rPr lang="en-GB" sz="1200" dirty="0" err="1"/>
              <a:t>yn</a:t>
            </a:r>
            <a:r>
              <a:rPr lang="en-GB" sz="1200" dirty="0"/>
              <a:t> y </a:t>
            </a:r>
            <a:r>
              <a:rPr lang="en-GB" sz="1200" dirty="0" err="1"/>
              <a:t>sinema</a:t>
            </a:r>
            <a:r>
              <a:rPr lang="en-GB" sz="1200" dirty="0"/>
              <a:t> </a:t>
            </a:r>
            <a:r>
              <a:rPr lang="en-GB" sz="1200" dirty="0" err="1"/>
              <a:t>ond</a:t>
            </a:r>
            <a:r>
              <a:rPr lang="en-GB" sz="1200" dirty="0"/>
              <a:t> </a:t>
            </a:r>
            <a:r>
              <a:rPr lang="en-GB" sz="1200" dirty="0" err="1"/>
              <a:t>fy</a:t>
            </a:r>
            <a:r>
              <a:rPr lang="en-GB" sz="1200" dirty="0"/>
              <a:t> </a:t>
            </a:r>
            <a:r>
              <a:rPr lang="en-GB" sz="1200" dirty="0" err="1"/>
              <a:t>hoff</a:t>
            </a:r>
            <a:r>
              <a:rPr lang="en-GB" sz="1200" dirty="0"/>
              <a:t> </a:t>
            </a:r>
            <a:r>
              <a:rPr lang="en-GB" sz="1200" dirty="0" err="1"/>
              <a:t>fwyd</a:t>
            </a:r>
            <a:r>
              <a:rPr lang="en-GB" sz="1200" dirty="0"/>
              <a:t> </a:t>
            </a:r>
            <a:r>
              <a:rPr lang="en-GB" sz="1200" dirty="0" err="1"/>
              <a:t>ydy</a:t>
            </a:r>
            <a:r>
              <a:rPr lang="en-GB" sz="1200" dirty="0"/>
              <a:t> </a:t>
            </a:r>
            <a:r>
              <a:rPr lang="en-GB" sz="1200" dirty="0" err="1"/>
              <a:t>pysgod</a:t>
            </a:r>
            <a:r>
              <a:rPr lang="en-GB" sz="1200" dirty="0"/>
              <a:t> a </a:t>
            </a:r>
            <a:r>
              <a:rPr lang="en-GB" sz="1200" dirty="0" err="1"/>
              <a:t>sglodion</a:t>
            </a:r>
            <a:r>
              <a:rPr lang="en-GB" sz="1200" dirty="0"/>
              <a:t>. </a:t>
            </a:r>
            <a:r>
              <a:rPr lang="en-GB" sz="1200" dirty="0" err="1"/>
              <a:t>Mae’n</a:t>
            </a:r>
            <a:r>
              <a:rPr lang="en-GB" sz="1200" dirty="0"/>
              <a:t> gas gen i </a:t>
            </a:r>
            <a:r>
              <a:rPr lang="en-GB" sz="1200" dirty="0" err="1"/>
              <a:t>fwyta</a:t>
            </a:r>
            <a:r>
              <a:rPr lang="en-GB" sz="1200" dirty="0"/>
              <a:t> </a:t>
            </a:r>
            <a:r>
              <a:rPr lang="en-GB" sz="1200" dirty="0" err="1"/>
              <a:t>bwyd</a:t>
            </a:r>
            <a:r>
              <a:rPr lang="en-GB" sz="1200" dirty="0"/>
              <a:t> </a:t>
            </a:r>
            <a:r>
              <a:rPr lang="en-GB" sz="1200" dirty="0" err="1"/>
              <a:t>iach</a:t>
            </a:r>
            <a:r>
              <a:rPr lang="en-GB" sz="1200" dirty="0"/>
              <a:t>. </a:t>
            </a:r>
            <a:r>
              <a:rPr lang="en-GB" sz="1200" dirty="0" err="1"/>
              <a:t>Weithiau</a:t>
            </a:r>
            <a:r>
              <a:rPr lang="en-GB" sz="1200" dirty="0"/>
              <a:t> </a:t>
            </a:r>
            <a:r>
              <a:rPr lang="en-GB" sz="1200" dirty="0" err="1"/>
              <a:t>mae</a:t>
            </a:r>
            <a:r>
              <a:rPr lang="en-GB" sz="1200" dirty="0"/>
              <a:t> mam </a:t>
            </a:r>
            <a:r>
              <a:rPr lang="en-GB" sz="1200" dirty="0" err="1"/>
              <a:t>yn</a:t>
            </a:r>
            <a:r>
              <a:rPr lang="en-GB" sz="1200" dirty="0"/>
              <a:t> </a:t>
            </a:r>
            <a:r>
              <a:rPr lang="en-GB" sz="1200" dirty="0" err="1"/>
              <a:t>coginio</a:t>
            </a:r>
            <a:r>
              <a:rPr lang="en-GB" sz="1200" dirty="0"/>
              <a:t> </a:t>
            </a:r>
            <a:r>
              <a:rPr lang="en-GB" sz="1200" dirty="0" err="1"/>
              <a:t>cawl</a:t>
            </a:r>
            <a:r>
              <a:rPr lang="en-GB" sz="1200" dirty="0"/>
              <a:t> </a:t>
            </a:r>
            <a:r>
              <a:rPr lang="en-GB" sz="1200" dirty="0" err="1"/>
              <a:t>llysiau</a:t>
            </a:r>
            <a:r>
              <a:rPr lang="en-GB" sz="1200" dirty="0"/>
              <a:t> </a:t>
            </a:r>
            <a:r>
              <a:rPr lang="en-GB" sz="1200" dirty="0" err="1"/>
              <a:t>iach</a:t>
            </a:r>
            <a:r>
              <a:rPr lang="en-GB" sz="1200" dirty="0"/>
              <a:t> </a:t>
            </a:r>
            <a:r>
              <a:rPr lang="en-GB" sz="1200" dirty="0" err="1"/>
              <a:t>ond</a:t>
            </a:r>
            <a:r>
              <a:rPr lang="en-GB" sz="1200" dirty="0"/>
              <a:t> </a:t>
            </a:r>
            <a:r>
              <a:rPr lang="en-GB" sz="1200" dirty="0" err="1"/>
              <a:t>mae’n</a:t>
            </a:r>
            <a:r>
              <a:rPr lang="en-GB" sz="1200" dirty="0"/>
              <a:t> well gen i </a:t>
            </a:r>
            <a:r>
              <a:rPr lang="en-GB" sz="1200" dirty="0" err="1"/>
              <a:t>fwyta</a:t>
            </a:r>
            <a:r>
              <a:rPr lang="en-GB" sz="1200" dirty="0"/>
              <a:t> </a:t>
            </a:r>
            <a:r>
              <a:rPr lang="en-GB" sz="1200" dirty="0" err="1"/>
              <a:t>sglodion</a:t>
            </a:r>
            <a:r>
              <a:rPr lang="en-GB" sz="1200" dirty="0"/>
              <a:t>. </a:t>
            </a:r>
          </a:p>
          <a:p>
            <a:endParaRPr lang="en-GB" sz="1200" dirty="0"/>
          </a:p>
          <a:p>
            <a:r>
              <a:rPr lang="en-GB" sz="1200" dirty="0" err="1"/>
              <a:t>Rydw</a:t>
            </a:r>
            <a:r>
              <a:rPr lang="en-GB" sz="1200" dirty="0"/>
              <a:t> </a:t>
            </a:r>
            <a:r>
              <a:rPr lang="en-GB" sz="1200" dirty="0" err="1"/>
              <a:t>i’n</a:t>
            </a:r>
            <a:r>
              <a:rPr lang="en-GB" sz="1200" dirty="0"/>
              <a:t> </a:t>
            </a:r>
            <a:r>
              <a:rPr lang="en-GB" sz="1200" dirty="0" err="1"/>
              <a:t>hoffi</a:t>
            </a:r>
            <a:r>
              <a:rPr lang="en-GB" sz="1200" dirty="0"/>
              <a:t> </a:t>
            </a:r>
            <a:r>
              <a:rPr lang="en-GB" sz="1200" dirty="0" err="1"/>
              <a:t>cerdded</a:t>
            </a:r>
            <a:r>
              <a:rPr lang="en-GB" sz="1200" dirty="0"/>
              <a:t> </a:t>
            </a:r>
            <a:r>
              <a:rPr lang="en-GB" sz="1200" dirty="0" err="1"/>
              <a:t>efo</a:t>
            </a:r>
            <a:r>
              <a:rPr lang="en-GB" sz="1200" dirty="0"/>
              <a:t> </a:t>
            </a:r>
            <a:r>
              <a:rPr lang="en-GB" sz="1200" dirty="0" err="1"/>
              <a:t>fy</a:t>
            </a:r>
            <a:r>
              <a:rPr lang="en-GB" sz="1200" dirty="0"/>
              <a:t> </a:t>
            </a:r>
            <a:r>
              <a:rPr lang="en-GB" sz="1200" dirty="0" err="1"/>
              <a:t>mrawd</a:t>
            </a:r>
            <a:r>
              <a:rPr lang="en-GB" sz="1200" dirty="0"/>
              <a:t> </a:t>
            </a:r>
            <a:r>
              <a:rPr lang="en-GB" sz="1200" dirty="0" err="1"/>
              <a:t>Huw</a:t>
            </a:r>
            <a:r>
              <a:rPr lang="en-GB" sz="1200" dirty="0"/>
              <a:t> </a:t>
            </a:r>
            <a:r>
              <a:rPr lang="en-GB" sz="1200" dirty="0" err="1"/>
              <a:t>a’r</a:t>
            </a:r>
            <a:r>
              <a:rPr lang="en-GB" sz="1200" dirty="0"/>
              <a:t> ci </a:t>
            </a:r>
            <a:r>
              <a:rPr lang="en-GB" sz="1200" dirty="0" err="1"/>
              <a:t>ar</a:t>
            </a:r>
            <a:r>
              <a:rPr lang="en-GB" sz="1200" dirty="0"/>
              <a:t> y </a:t>
            </a:r>
            <a:r>
              <a:rPr lang="en-GB" sz="1200" dirty="0" err="1"/>
              <a:t>traeth</a:t>
            </a:r>
            <a:r>
              <a:rPr lang="en-GB" sz="1200" dirty="0"/>
              <a:t> </a:t>
            </a:r>
            <a:r>
              <a:rPr lang="en-GB" sz="1200" dirty="0" err="1"/>
              <a:t>gyda’r</a:t>
            </a:r>
            <a:r>
              <a:rPr lang="en-GB" sz="1200" dirty="0"/>
              <a:t> </a:t>
            </a:r>
            <a:r>
              <a:rPr lang="en-GB" sz="1200" dirty="0" err="1"/>
              <a:t>nos</a:t>
            </a:r>
            <a:r>
              <a:rPr lang="en-GB" sz="1200" dirty="0"/>
              <a:t> </a:t>
            </a:r>
            <a:r>
              <a:rPr lang="en-GB" sz="1200" dirty="0" err="1"/>
              <a:t>achos</a:t>
            </a:r>
            <a:r>
              <a:rPr lang="en-GB" sz="1200" dirty="0"/>
              <a:t> </a:t>
            </a:r>
            <a:r>
              <a:rPr lang="en-GB" sz="1200" dirty="0" err="1"/>
              <a:t>mae’n</a:t>
            </a:r>
            <a:r>
              <a:rPr lang="en-GB" sz="1200" dirty="0"/>
              <a:t> </a:t>
            </a:r>
            <a:r>
              <a:rPr lang="en-GB" sz="1200" dirty="0" err="1"/>
              <a:t>ddistaw</a:t>
            </a:r>
            <a:r>
              <a:rPr lang="en-GB" sz="1200" dirty="0"/>
              <a:t>. Mae </a:t>
            </a:r>
            <a:r>
              <a:rPr lang="en-GB" sz="1200" dirty="0" err="1"/>
              <a:t>Huw</a:t>
            </a:r>
            <a:r>
              <a:rPr lang="en-GB" sz="1200" dirty="0"/>
              <a:t> </a:t>
            </a:r>
            <a:r>
              <a:rPr lang="en-GB" sz="1200" dirty="0" err="1"/>
              <a:t>yn</a:t>
            </a:r>
            <a:r>
              <a:rPr lang="en-GB" sz="1200" dirty="0"/>
              <a:t> un </a:t>
            </a:r>
            <a:r>
              <a:rPr lang="en-GB" sz="1200" dirty="0" err="1"/>
              <a:t>deg</a:t>
            </a:r>
            <a:r>
              <a:rPr lang="en-GB" sz="1200" dirty="0"/>
              <a:t> </a:t>
            </a:r>
            <a:r>
              <a:rPr lang="en-GB" sz="1200" dirty="0" err="1"/>
              <a:t>pedwar</a:t>
            </a:r>
            <a:r>
              <a:rPr lang="en-GB" sz="1200" dirty="0"/>
              <a:t> </a:t>
            </a:r>
            <a:r>
              <a:rPr lang="en-GB" sz="1200" dirty="0" err="1"/>
              <a:t>oed</a:t>
            </a:r>
            <a:r>
              <a:rPr lang="en-GB" sz="1200" dirty="0"/>
              <a:t> ac </a:t>
            </a:r>
            <a:r>
              <a:rPr lang="en-GB" sz="1200" dirty="0" err="1"/>
              <a:t>mae</a:t>
            </a:r>
            <a:r>
              <a:rPr lang="en-GB" sz="1200" dirty="0"/>
              <a:t> </a:t>
            </a:r>
            <a:r>
              <a:rPr lang="en-GB" sz="1200" dirty="0" err="1"/>
              <a:t>o’n</a:t>
            </a:r>
            <a:r>
              <a:rPr lang="en-GB" sz="1200" dirty="0"/>
              <a:t> </a:t>
            </a:r>
            <a:r>
              <a:rPr lang="en-GB" sz="1200" dirty="0" err="1"/>
              <a:t>hoffi</a:t>
            </a:r>
            <a:r>
              <a:rPr lang="en-GB" sz="1200" dirty="0"/>
              <a:t> </a:t>
            </a:r>
            <a:r>
              <a:rPr lang="en-GB" sz="1200" dirty="0" err="1"/>
              <a:t>cadw’n</a:t>
            </a:r>
            <a:r>
              <a:rPr lang="en-GB" sz="1200" dirty="0"/>
              <a:t> </a:t>
            </a:r>
            <a:r>
              <a:rPr lang="en-GB" sz="1200" dirty="0" err="1"/>
              <a:t>heini</a:t>
            </a:r>
            <a:r>
              <a:rPr lang="en-GB" sz="1200" dirty="0"/>
              <a:t>, </a:t>
            </a:r>
            <a:r>
              <a:rPr lang="en-GB" sz="1200" dirty="0" err="1"/>
              <a:t>mae</a:t>
            </a:r>
            <a:r>
              <a:rPr lang="en-GB" sz="1200" dirty="0"/>
              <a:t> o </a:t>
            </a:r>
            <a:r>
              <a:rPr lang="en-GB" sz="1200" dirty="0" err="1"/>
              <a:t>wrth</a:t>
            </a:r>
            <a:r>
              <a:rPr lang="en-GB" sz="1200" dirty="0"/>
              <a:t> </a:t>
            </a:r>
            <a:r>
              <a:rPr lang="en-GB" sz="1200" dirty="0" err="1"/>
              <a:t>ei</a:t>
            </a:r>
            <a:r>
              <a:rPr lang="en-GB" sz="1200" dirty="0"/>
              <a:t> </a:t>
            </a:r>
            <a:r>
              <a:rPr lang="en-GB" sz="1200" dirty="0" err="1"/>
              <a:t>fodd</a:t>
            </a:r>
            <a:r>
              <a:rPr lang="en-GB" sz="1200" dirty="0"/>
              <a:t> </a:t>
            </a:r>
            <a:r>
              <a:rPr lang="en-GB" sz="1200" dirty="0" err="1"/>
              <a:t>yn</a:t>
            </a:r>
            <a:r>
              <a:rPr lang="en-GB" sz="1200" dirty="0"/>
              <a:t> </a:t>
            </a:r>
            <a:r>
              <a:rPr lang="en-GB" sz="1200" dirty="0" err="1"/>
              <a:t>chwarae</a:t>
            </a:r>
            <a:r>
              <a:rPr lang="en-GB" sz="1200" dirty="0"/>
              <a:t> </a:t>
            </a:r>
            <a:r>
              <a:rPr lang="en-GB" sz="1200" dirty="0" err="1"/>
              <a:t>rygbi</a:t>
            </a:r>
            <a:r>
              <a:rPr lang="en-GB" sz="1200" dirty="0"/>
              <a:t> </a:t>
            </a:r>
            <a:r>
              <a:rPr lang="en-GB" sz="1200" dirty="0" err="1"/>
              <a:t>ond</a:t>
            </a:r>
            <a:r>
              <a:rPr lang="en-GB" sz="1200" dirty="0"/>
              <a:t> </a:t>
            </a:r>
            <a:r>
              <a:rPr lang="en-GB" sz="1200" dirty="0" err="1"/>
              <a:t>mae’n</a:t>
            </a:r>
            <a:r>
              <a:rPr lang="en-GB" sz="1200" dirty="0"/>
              <a:t> gas gen i </a:t>
            </a:r>
            <a:r>
              <a:rPr lang="en-GB" sz="1200" dirty="0" err="1"/>
              <a:t>rygbi</a:t>
            </a:r>
            <a:r>
              <a:rPr lang="en-GB" sz="1200" dirty="0"/>
              <a:t> </a:t>
            </a:r>
            <a:r>
              <a:rPr lang="en-GB" sz="1200" dirty="0" err="1"/>
              <a:t>achos</a:t>
            </a:r>
            <a:r>
              <a:rPr lang="en-GB" sz="1200" dirty="0"/>
              <a:t> </a:t>
            </a:r>
            <a:r>
              <a:rPr lang="en-GB" sz="1200" dirty="0" err="1"/>
              <a:t>yn</a:t>
            </a:r>
            <a:r>
              <a:rPr lang="en-GB" sz="1200" dirty="0"/>
              <a:t> </a:t>
            </a:r>
            <a:r>
              <a:rPr lang="en-GB" sz="1200" dirty="0" err="1"/>
              <a:t>fy</a:t>
            </a:r>
            <a:r>
              <a:rPr lang="en-GB" sz="1200" dirty="0"/>
              <a:t> </a:t>
            </a:r>
            <a:r>
              <a:rPr lang="en-GB" sz="1200" dirty="0" err="1"/>
              <a:t>marn</a:t>
            </a:r>
            <a:r>
              <a:rPr lang="en-GB" sz="1200" dirty="0"/>
              <a:t> i </a:t>
            </a:r>
            <a:r>
              <a:rPr lang="en-GB" sz="1200" dirty="0" err="1"/>
              <a:t>mae’n</a:t>
            </a:r>
            <a:r>
              <a:rPr lang="en-GB" sz="1200" dirty="0"/>
              <a:t> </a:t>
            </a:r>
            <a:r>
              <a:rPr lang="en-GB" sz="1200" dirty="0" err="1"/>
              <a:t>gêm</a:t>
            </a:r>
            <a:r>
              <a:rPr lang="en-GB" sz="1200" dirty="0"/>
              <a:t> </a:t>
            </a:r>
            <a:r>
              <a:rPr lang="en-GB" sz="1200" dirty="0" err="1"/>
              <a:t>beryglus</a:t>
            </a:r>
            <a:r>
              <a:rPr lang="en-GB" sz="1200" dirty="0"/>
              <a:t>. </a:t>
            </a:r>
            <a:r>
              <a:rPr lang="en-GB" sz="1200" dirty="0" err="1"/>
              <a:t>Mae’n</a:t>
            </a:r>
            <a:r>
              <a:rPr lang="en-GB" sz="1200" dirty="0"/>
              <a:t> well gen i </a:t>
            </a:r>
            <a:r>
              <a:rPr lang="en-GB" sz="1200" dirty="0" err="1"/>
              <a:t>fynd</a:t>
            </a:r>
            <a:r>
              <a:rPr lang="en-GB" sz="1200" dirty="0"/>
              <a:t> </a:t>
            </a:r>
            <a:r>
              <a:rPr lang="en-GB" sz="1200" dirty="0" err="1"/>
              <a:t>i’r</a:t>
            </a:r>
            <a:r>
              <a:rPr lang="en-GB" sz="1200" dirty="0"/>
              <a:t> </a:t>
            </a:r>
            <a:r>
              <a:rPr lang="en-GB" sz="1200" dirty="0" err="1"/>
              <a:t>sinema</a:t>
            </a:r>
            <a:r>
              <a:rPr lang="en-GB" sz="1200" dirty="0"/>
              <a:t> a </a:t>
            </a:r>
            <a:r>
              <a:rPr lang="en-GB" sz="1200" dirty="0" err="1"/>
              <a:t>gwylio</a:t>
            </a:r>
            <a:r>
              <a:rPr lang="en-GB" sz="1200" dirty="0"/>
              <a:t> </a:t>
            </a:r>
            <a:r>
              <a:rPr lang="en-GB" sz="1200" dirty="0" err="1"/>
              <a:t>ffilm</a:t>
            </a:r>
            <a:r>
              <a:rPr lang="en-GB" sz="1200" dirty="0"/>
              <a:t>.</a:t>
            </a:r>
          </a:p>
          <a:p>
            <a:endParaRPr lang="en-GB" sz="1200" dirty="0"/>
          </a:p>
          <a:p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6688523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6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0" y="1128838"/>
            <a:ext cx="6858000" cy="135729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3. </a:t>
            </a:r>
            <a:r>
              <a:rPr lang="en-US" sz="1200" dirty="0" err="1"/>
              <a:t>Atebwch</a:t>
            </a:r>
            <a:r>
              <a:rPr lang="en-US" sz="1200" dirty="0"/>
              <a:t> y </a:t>
            </a:r>
            <a:r>
              <a:rPr lang="en-US" sz="1200" dirty="0" err="1"/>
              <a:t>cwestiynau</a:t>
            </a:r>
            <a:r>
              <a:rPr lang="en-US" sz="1200" dirty="0"/>
              <a:t> </a:t>
            </a:r>
            <a:r>
              <a:rPr lang="en-US" sz="1200" dirty="0" err="1"/>
              <a:t>isod</a:t>
            </a:r>
            <a:r>
              <a:rPr lang="en-US" sz="1200" dirty="0"/>
              <a:t>. Does dim </a:t>
            </a:r>
            <a:r>
              <a:rPr lang="en-US" sz="1200" dirty="0" err="1"/>
              <a:t>rhaid</a:t>
            </a:r>
            <a:r>
              <a:rPr lang="en-US" sz="1200" dirty="0"/>
              <a:t> </a:t>
            </a:r>
            <a:r>
              <a:rPr lang="en-US" sz="1200" dirty="0" err="1"/>
              <a:t>ateb</a:t>
            </a:r>
            <a:r>
              <a:rPr lang="en-US" sz="1200" dirty="0"/>
              <a:t> </a:t>
            </a:r>
            <a:r>
              <a:rPr lang="en-US" sz="1200" dirty="0" err="1"/>
              <a:t>mewn</a:t>
            </a:r>
            <a:r>
              <a:rPr lang="en-US" sz="1200" dirty="0"/>
              <a:t> </a:t>
            </a:r>
            <a:r>
              <a:rPr lang="en-US" sz="1200" dirty="0" err="1"/>
              <a:t>brawddegau</a:t>
            </a:r>
            <a:r>
              <a:rPr lang="en-US" sz="1200" dirty="0"/>
              <a:t> </a:t>
            </a:r>
            <a:r>
              <a:rPr lang="en-US" sz="1200" dirty="0" err="1"/>
              <a:t>llawn</a:t>
            </a:r>
            <a:r>
              <a:rPr lang="en-US" sz="1200" dirty="0"/>
              <a:t>.</a:t>
            </a:r>
          </a:p>
          <a:p>
            <a:r>
              <a:rPr lang="en-US" sz="1200" dirty="0"/>
              <a:t>    </a:t>
            </a:r>
            <a:r>
              <a:rPr lang="en-US" sz="1200" i="1" dirty="0"/>
              <a:t>Answer the questions below. You do not need to answer in full sentences.</a:t>
            </a:r>
          </a:p>
          <a:p>
            <a:endParaRPr lang="en-US" sz="1200" i="1" dirty="0"/>
          </a:p>
          <a:p>
            <a:pPr>
              <a:lnSpc>
                <a:spcPct val="200000"/>
              </a:lnSpc>
            </a:pPr>
            <a:r>
              <a:rPr lang="en-US" sz="1200" dirty="0"/>
              <a:t> </a:t>
            </a:r>
            <a:r>
              <a:rPr lang="en-US" sz="1200" b="1" dirty="0"/>
              <a:t>i) </a:t>
            </a:r>
            <a:r>
              <a:rPr lang="en-US" sz="1200" b="1" dirty="0" err="1"/>
              <a:t>Ble</a:t>
            </a:r>
            <a:r>
              <a:rPr lang="en-US" sz="1200" b="1" dirty="0"/>
              <a:t> </a:t>
            </a:r>
            <a:r>
              <a:rPr lang="en-US" sz="1200" b="1" dirty="0" err="1"/>
              <a:t>mae</a:t>
            </a:r>
            <a:r>
              <a:rPr lang="en-US" sz="1200" b="1" dirty="0"/>
              <a:t> </a:t>
            </a:r>
            <a:r>
              <a:rPr lang="en-US" sz="1200" b="1" dirty="0" err="1"/>
              <a:t>Manon</a:t>
            </a:r>
            <a:r>
              <a:rPr lang="en-US" sz="1200" b="1" dirty="0"/>
              <a:t> </a:t>
            </a:r>
            <a:r>
              <a:rPr lang="en-US" sz="1200" b="1" dirty="0" err="1"/>
              <a:t>yn</a:t>
            </a:r>
            <a:r>
              <a:rPr lang="en-US" sz="1200" b="1" dirty="0"/>
              <a:t> </a:t>
            </a:r>
            <a:r>
              <a:rPr lang="en-US" sz="1200" b="1" dirty="0" err="1"/>
              <a:t>byw</a:t>
            </a:r>
            <a:r>
              <a:rPr lang="en-US" sz="1200" b="1" dirty="0"/>
              <a:t>? </a:t>
            </a:r>
            <a:r>
              <a:rPr lang="en-US" sz="1200" dirty="0"/>
              <a:t>_____________________________________________________________ (1)</a:t>
            </a:r>
          </a:p>
          <a:p>
            <a:pPr>
              <a:lnSpc>
                <a:spcPct val="200000"/>
              </a:lnSpc>
            </a:pPr>
            <a:endParaRPr lang="en-US" sz="1200" dirty="0"/>
          </a:p>
          <a:p>
            <a:pPr>
              <a:lnSpc>
                <a:spcPct val="200000"/>
              </a:lnSpc>
            </a:pPr>
            <a:r>
              <a:rPr lang="en-US" sz="1200" b="1" dirty="0"/>
              <a:t>ii)  Beth </a:t>
            </a:r>
            <a:r>
              <a:rPr lang="en-US" sz="1200" b="1" dirty="0" err="1"/>
              <a:t>mae</a:t>
            </a:r>
            <a:r>
              <a:rPr lang="en-US" sz="1200" b="1" dirty="0"/>
              <a:t> </a:t>
            </a:r>
            <a:r>
              <a:rPr lang="en-US" sz="1200" b="1" dirty="0" err="1"/>
              <a:t>Manon</a:t>
            </a:r>
            <a:r>
              <a:rPr lang="en-US" sz="1200" b="1" dirty="0"/>
              <a:t> </a:t>
            </a:r>
            <a:r>
              <a:rPr lang="en-US" sz="1200" b="1" dirty="0" err="1"/>
              <a:t>yn</a:t>
            </a:r>
            <a:r>
              <a:rPr lang="en-US" sz="1200" b="1" dirty="0"/>
              <a:t> </a:t>
            </a:r>
            <a:r>
              <a:rPr lang="en-US" sz="1200" b="1" dirty="0" err="1"/>
              <a:t>hoffi</a:t>
            </a:r>
            <a:r>
              <a:rPr lang="en-US" sz="1200" b="1" dirty="0"/>
              <a:t> </a:t>
            </a:r>
            <a:r>
              <a:rPr lang="en-US" sz="1200" b="1" dirty="0" err="1"/>
              <a:t>wneud</a:t>
            </a:r>
            <a:r>
              <a:rPr lang="en-US" sz="1200" b="1" dirty="0"/>
              <a:t> </a:t>
            </a:r>
            <a:r>
              <a:rPr lang="en-US" sz="1200" b="1" dirty="0" err="1"/>
              <a:t>ar</a:t>
            </a:r>
            <a:r>
              <a:rPr lang="en-US" sz="1200" b="1" dirty="0"/>
              <a:t> y </a:t>
            </a:r>
            <a:r>
              <a:rPr lang="en-US" sz="1200" b="1" dirty="0" err="1"/>
              <a:t>penwythnos</a:t>
            </a:r>
            <a:r>
              <a:rPr lang="en-US" sz="1200" b="1" dirty="0"/>
              <a:t>? </a:t>
            </a:r>
            <a:r>
              <a:rPr lang="en-US" sz="1200" dirty="0"/>
              <a:t>______________________________________ (1)</a:t>
            </a:r>
          </a:p>
          <a:p>
            <a:pPr>
              <a:lnSpc>
                <a:spcPct val="200000"/>
              </a:lnSpc>
            </a:pPr>
            <a:endParaRPr lang="en-US" sz="1200" dirty="0"/>
          </a:p>
          <a:p>
            <a:pPr>
              <a:lnSpc>
                <a:spcPct val="200000"/>
              </a:lnSpc>
            </a:pPr>
            <a:r>
              <a:rPr lang="en-US" sz="1200" b="1" dirty="0"/>
              <a:t>iii) </a:t>
            </a:r>
            <a:r>
              <a:rPr lang="en-US" sz="1200" b="1" dirty="0" err="1"/>
              <a:t>Efo</a:t>
            </a:r>
            <a:r>
              <a:rPr lang="en-US" sz="1200" b="1" dirty="0"/>
              <a:t> </a:t>
            </a:r>
            <a:r>
              <a:rPr lang="en-US" sz="1200" b="1" dirty="0" err="1"/>
              <a:t>pwy</a:t>
            </a:r>
            <a:r>
              <a:rPr lang="en-US" sz="1200" b="1" dirty="0"/>
              <a:t> </a:t>
            </a:r>
            <a:r>
              <a:rPr lang="en-US" sz="1200" b="1" dirty="0" err="1"/>
              <a:t>aeth</a:t>
            </a:r>
            <a:r>
              <a:rPr lang="en-US" sz="1200" b="1" dirty="0"/>
              <a:t> </a:t>
            </a:r>
            <a:r>
              <a:rPr lang="en-US" sz="1200" b="1" dirty="0" err="1"/>
              <a:t>Jac</a:t>
            </a:r>
            <a:r>
              <a:rPr lang="en-US" sz="1200" b="1" dirty="0"/>
              <a:t> </a:t>
            </a:r>
            <a:r>
              <a:rPr lang="en-US" sz="1200" b="1" dirty="0" err="1"/>
              <a:t>i’r</a:t>
            </a:r>
            <a:r>
              <a:rPr lang="en-US" sz="1200" b="1" dirty="0"/>
              <a:t> </a:t>
            </a:r>
            <a:r>
              <a:rPr lang="en-US" sz="1200" b="1" dirty="0" err="1"/>
              <a:t>sinema</a:t>
            </a:r>
            <a:r>
              <a:rPr lang="en-US" sz="1200" b="1" dirty="0"/>
              <a:t>? </a:t>
            </a:r>
            <a:r>
              <a:rPr lang="en-US" sz="1200" dirty="0"/>
              <a:t>____________________________________________________ (1)</a:t>
            </a:r>
          </a:p>
          <a:p>
            <a:pPr>
              <a:lnSpc>
                <a:spcPct val="200000"/>
              </a:lnSpc>
            </a:pPr>
            <a:endParaRPr lang="en-US" sz="1200" dirty="0"/>
          </a:p>
          <a:p>
            <a:pPr marL="285750" indent="-285750">
              <a:lnSpc>
                <a:spcPct val="200000"/>
              </a:lnSpc>
              <a:buAutoNum type="romanLcParenR" startAt="4"/>
            </a:pPr>
            <a:r>
              <a:rPr lang="en-US" sz="1200" b="1" dirty="0"/>
              <a:t>Pam </a:t>
            </a:r>
            <a:r>
              <a:rPr lang="en-US" sz="1200" b="1" dirty="0" err="1"/>
              <a:t>dydy</a:t>
            </a:r>
            <a:r>
              <a:rPr lang="en-US" sz="1200" b="1" dirty="0"/>
              <a:t> </a:t>
            </a:r>
            <a:r>
              <a:rPr lang="en-US" sz="1200" b="1" dirty="0" err="1"/>
              <a:t>Jac</a:t>
            </a:r>
            <a:r>
              <a:rPr lang="en-US" sz="1200" b="1" dirty="0"/>
              <a:t> </a:t>
            </a:r>
            <a:r>
              <a:rPr lang="en-US" sz="1200" b="1" dirty="0" err="1"/>
              <a:t>ddim</a:t>
            </a:r>
            <a:r>
              <a:rPr lang="en-US" sz="1200" b="1" dirty="0"/>
              <a:t> </a:t>
            </a:r>
            <a:r>
              <a:rPr lang="en-US" sz="1200" b="1" dirty="0" err="1"/>
              <a:t>yn</a:t>
            </a:r>
            <a:r>
              <a:rPr lang="en-US" sz="1200" b="1" dirty="0"/>
              <a:t> </a:t>
            </a:r>
            <a:r>
              <a:rPr lang="en-US" sz="1200" b="1" dirty="0" err="1"/>
              <a:t>hoffi</a:t>
            </a:r>
            <a:r>
              <a:rPr lang="en-US" sz="1200" b="1" dirty="0"/>
              <a:t> </a:t>
            </a:r>
            <a:r>
              <a:rPr lang="en-US" sz="1200" b="1" dirty="0" err="1"/>
              <a:t>chwarae</a:t>
            </a:r>
            <a:r>
              <a:rPr lang="en-US" sz="1200" b="1" dirty="0"/>
              <a:t> </a:t>
            </a:r>
            <a:r>
              <a:rPr lang="en-US" sz="1200" b="1" dirty="0" err="1"/>
              <a:t>rygbi</a:t>
            </a:r>
            <a:r>
              <a:rPr lang="en-US" sz="1200" b="1" dirty="0"/>
              <a:t>?</a:t>
            </a:r>
            <a:r>
              <a:rPr lang="en-US" sz="1200" dirty="0"/>
              <a:t>  ____________________________________________ (1)</a:t>
            </a:r>
          </a:p>
          <a:p>
            <a:pPr marL="285750" indent="-285750">
              <a:lnSpc>
                <a:spcPct val="200000"/>
              </a:lnSpc>
              <a:buAutoNum type="romanLcParenR" startAt="4"/>
            </a:pPr>
            <a:endParaRPr lang="en-US" sz="1200" dirty="0"/>
          </a:p>
          <a:p>
            <a:pPr marL="285750" indent="-285750">
              <a:lnSpc>
                <a:spcPct val="200000"/>
              </a:lnSpc>
              <a:buAutoNum type="romanLcParenR" startAt="4"/>
            </a:pPr>
            <a:r>
              <a:rPr lang="en-US" sz="1200" b="1" dirty="0" err="1"/>
              <a:t>Ydy</a:t>
            </a:r>
            <a:r>
              <a:rPr lang="en-US" sz="1200" b="1" dirty="0"/>
              <a:t> </a:t>
            </a:r>
            <a:r>
              <a:rPr lang="en-US" sz="1200" b="1" dirty="0" err="1"/>
              <a:t>Jac</a:t>
            </a:r>
            <a:r>
              <a:rPr lang="en-US" sz="1200" b="1" dirty="0"/>
              <a:t> </a:t>
            </a:r>
            <a:r>
              <a:rPr lang="en-US" sz="1200" b="1" dirty="0" err="1"/>
              <a:t>yn</a:t>
            </a:r>
            <a:r>
              <a:rPr lang="en-US" sz="1200" b="1" dirty="0"/>
              <a:t> </a:t>
            </a:r>
            <a:r>
              <a:rPr lang="en-US" sz="1200" b="1" dirty="0" err="1"/>
              <a:t>hoffi</a:t>
            </a:r>
            <a:r>
              <a:rPr lang="en-US" sz="1200" b="1" dirty="0"/>
              <a:t> </a:t>
            </a:r>
            <a:r>
              <a:rPr lang="en-US" sz="1200" b="1" dirty="0" err="1"/>
              <a:t>cerdded</a:t>
            </a:r>
            <a:r>
              <a:rPr lang="en-US" sz="1200" b="1" dirty="0"/>
              <a:t> </a:t>
            </a:r>
            <a:r>
              <a:rPr lang="en-US" sz="1200" b="1" dirty="0" err="1"/>
              <a:t>ar</a:t>
            </a:r>
            <a:r>
              <a:rPr lang="en-US" sz="1200" b="1" dirty="0"/>
              <a:t> y </a:t>
            </a:r>
            <a:r>
              <a:rPr lang="en-US" sz="1200" b="1" dirty="0" err="1"/>
              <a:t>traeth</a:t>
            </a:r>
            <a:r>
              <a:rPr lang="en-US" sz="1200" b="1" dirty="0"/>
              <a:t> ?     </a:t>
            </a:r>
            <a:r>
              <a:rPr lang="en-US" sz="1200" dirty="0"/>
              <a:t>	</a:t>
            </a:r>
            <a:r>
              <a:rPr lang="en-US" sz="1200" dirty="0" err="1"/>
              <a:t>Ydy</a:t>
            </a:r>
            <a:r>
              <a:rPr lang="en-US" sz="1200" dirty="0"/>
              <a:t>	                  </a:t>
            </a:r>
            <a:r>
              <a:rPr lang="en-US" sz="1200" dirty="0" err="1"/>
              <a:t>Nacydy</a:t>
            </a:r>
            <a:r>
              <a:rPr lang="en-US" sz="1200" dirty="0"/>
              <a:t>	(1)</a:t>
            </a:r>
          </a:p>
          <a:p>
            <a:pPr marL="285750" indent="-285750">
              <a:lnSpc>
                <a:spcPct val="200000"/>
              </a:lnSpc>
              <a:buAutoNum type="romanLcParenR" startAt="4"/>
            </a:pPr>
            <a:endParaRPr lang="en-US" sz="1200" dirty="0"/>
          </a:p>
          <a:p>
            <a:pPr marL="285750" indent="-285750">
              <a:lnSpc>
                <a:spcPct val="200000"/>
              </a:lnSpc>
              <a:buAutoNum type="romanLcParenR" startAt="4"/>
            </a:pPr>
            <a:r>
              <a:rPr lang="en-US" sz="1200" b="1" dirty="0" err="1"/>
              <a:t>Oes</a:t>
            </a:r>
            <a:r>
              <a:rPr lang="en-US" sz="1200" b="1" dirty="0"/>
              <a:t> </a:t>
            </a:r>
            <a:r>
              <a:rPr lang="en-US" sz="1200" b="1" dirty="0" err="1"/>
              <a:t>gan</a:t>
            </a:r>
            <a:r>
              <a:rPr lang="en-US" sz="1200" b="1" dirty="0"/>
              <a:t> </a:t>
            </a:r>
            <a:r>
              <a:rPr lang="en-US" sz="1200" b="1" dirty="0" err="1"/>
              <a:t>Manon</a:t>
            </a:r>
            <a:r>
              <a:rPr lang="en-US" sz="1200" b="1" dirty="0"/>
              <a:t> </a:t>
            </a:r>
            <a:r>
              <a:rPr lang="en-US" sz="1200" b="1" dirty="0" err="1"/>
              <a:t>anifail</a:t>
            </a:r>
            <a:r>
              <a:rPr lang="en-US" sz="1200" b="1" dirty="0"/>
              <a:t> </a:t>
            </a:r>
            <a:r>
              <a:rPr lang="en-US" sz="1200" b="1" dirty="0" err="1"/>
              <a:t>anwes</a:t>
            </a:r>
            <a:r>
              <a:rPr lang="en-US" sz="1200" b="1" dirty="0"/>
              <a:t>?</a:t>
            </a:r>
            <a:r>
              <a:rPr lang="en-US" sz="1200" dirty="0"/>
              <a:t>	                           </a:t>
            </a:r>
            <a:r>
              <a:rPr lang="en-US" sz="1200" dirty="0" err="1"/>
              <a:t>Oes</a:t>
            </a:r>
            <a:r>
              <a:rPr lang="en-US" sz="1200" dirty="0"/>
              <a:t>                                    </a:t>
            </a:r>
            <a:r>
              <a:rPr lang="en-US" sz="1200" dirty="0" err="1"/>
              <a:t>Nacoes</a:t>
            </a:r>
            <a:r>
              <a:rPr lang="en-US" sz="1200" dirty="0"/>
              <a:t>	(1)</a:t>
            </a:r>
          </a:p>
          <a:p>
            <a:pPr marL="285750" indent="-285750">
              <a:lnSpc>
                <a:spcPct val="200000"/>
              </a:lnSpc>
              <a:buAutoNum type="romanLcParenR" startAt="4"/>
            </a:pPr>
            <a:endParaRPr lang="en-US" sz="1200" dirty="0"/>
          </a:p>
          <a:p>
            <a:pPr marL="285750" indent="-285750">
              <a:lnSpc>
                <a:spcPct val="200000"/>
              </a:lnSpc>
              <a:buAutoNum type="romanLcParenR" startAt="4"/>
            </a:pPr>
            <a:r>
              <a:rPr lang="en-US" sz="1200" b="1" dirty="0" err="1"/>
              <a:t>Nodwch</a:t>
            </a:r>
            <a:r>
              <a:rPr lang="en-US" sz="1200" b="1" dirty="0"/>
              <a:t> un </a:t>
            </a:r>
            <a:r>
              <a:rPr lang="en-US" sz="1200" b="1" dirty="0" err="1"/>
              <a:t>peth</a:t>
            </a:r>
            <a:r>
              <a:rPr lang="en-US" sz="1200" b="1" dirty="0"/>
              <a:t> </a:t>
            </a:r>
            <a:r>
              <a:rPr lang="en-US" sz="1200" b="1" dirty="0" err="1"/>
              <a:t>sy’n</a:t>
            </a:r>
            <a:r>
              <a:rPr lang="en-US" sz="1200" b="1" dirty="0"/>
              <a:t> </a:t>
            </a:r>
            <a:r>
              <a:rPr lang="en-US" sz="1200" b="1" dirty="0" err="1"/>
              <a:t>debyg</a:t>
            </a:r>
            <a:r>
              <a:rPr lang="en-US" sz="1200" b="1" dirty="0"/>
              <a:t> ac un </a:t>
            </a:r>
            <a:r>
              <a:rPr lang="en-US" sz="1200" b="1" dirty="0" err="1"/>
              <a:t>peth</a:t>
            </a:r>
            <a:r>
              <a:rPr lang="en-US" sz="1200" b="1" dirty="0"/>
              <a:t> </a:t>
            </a:r>
            <a:r>
              <a:rPr lang="en-US" sz="1200" b="1" dirty="0" err="1"/>
              <a:t>sy’n</a:t>
            </a:r>
            <a:r>
              <a:rPr lang="en-US" sz="1200" b="1" dirty="0"/>
              <a:t> </a:t>
            </a:r>
            <a:r>
              <a:rPr lang="en-US" sz="1200" b="1" dirty="0" err="1"/>
              <a:t>wahanol</a:t>
            </a:r>
            <a:r>
              <a:rPr lang="en-US" sz="1200" b="1" dirty="0"/>
              <a:t> </a:t>
            </a:r>
            <a:r>
              <a:rPr lang="en-US" sz="1200" b="1" dirty="0" err="1"/>
              <a:t>rhwng</a:t>
            </a:r>
            <a:r>
              <a:rPr lang="en-US" sz="1200" b="1" dirty="0"/>
              <a:t> </a:t>
            </a:r>
            <a:r>
              <a:rPr lang="en-US" sz="1200" b="1" dirty="0" err="1"/>
              <a:t>Manon</a:t>
            </a:r>
            <a:r>
              <a:rPr lang="en-US" sz="1200" b="1" dirty="0"/>
              <a:t> a </a:t>
            </a:r>
            <a:r>
              <a:rPr lang="en-US" sz="1200" b="1" dirty="0" err="1"/>
              <a:t>Jac</a:t>
            </a:r>
            <a:r>
              <a:rPr lang="en-US" sz="1200" b="1" dirty="0"/>
              <a:t>.</a:t>
            </a:r>
            <a:r>
              <a:rPr lang="en-US" sz="1200" dirty="0"/>
              <a:t>		(4)</a:t>
            </a:r>
          </a:p>
          <a:p>
            <a:pPr>
              <a:lnSpc>
                <a:spcPct val="200000"/>
              </a:lnSpc>
            </a:pPr>
            <a:r>
              <a:rPr lang="en-US" sz="1200" dirty="0"/>
              <a:t>        </a:t>
            </a:r>
            <a:r>
              <a:rPr lang="en-US" sz="1200" i="1" dirty="0"/>
              <a:t>Note one thing that’s similar and one things that’s different between Tia and Tom</a:t>
            </a:r>
          </a:p>
          <a:p>
            <a:pPr>
              <a:lnSpc>
                <a:spcPct val="200000"/>
              </a:lnSpc>
            </a:pPr>
            <a:endParaRPr lang="en-US" sz="1200" i="1" dirty="0"/>
          </a:p>
          <a:p>
            <a:pPr>
              <a:lnSpc>
                <a:spcPct val="200000"/>
              </a:lnSpc>
            </a:pPr>
            <a:endParaRPr lang="en-US" sz="1200" i="1" dirty="0"/>
          </a:p>
          <a:p>
            <a:pPr>
              <a:lnSpc>
                <a:spcPct val="200000"/>
              </a:lnSpc>
            </a:pPr>
            <a:endParaRPr lang="en-US" sz="1200" i="1" dirty="0"/>
          </a:p>
          <a:p>
            <a:pPr>
              <a:lnSpc>
                <a:spcPct val="200000"/>
              </a:lnSpc>
            </a:pPr>
            <a:endParaRPr lang="en-US" sz="1200" i="1" dirty="0"/>
          </a:p>
          <a:p>
            <a:pPr>
              <a:lnSpc>
                <a:spcPct val="200000"/>
              </a:lnSpc>
            </a:pPr>
            <a:endParaRPr lang="en-US" sz="1200" i="1" dirty="0"/>
          </a:p>
          <a:p>
            <a:pPr>
              <a:lnSpc>
                <a:spcPct val="200000"/>
              </a:lnSpc>
            </a:pPr>
            <a:endParaRPr lang="en-US" sz="1200" i="1" dirty="0"/>
          </a:p>
          <a:p>
            <a:pPr>
              <a:lnSpc>
                <a:spcPct val="200000"/>
              </a:lnSpc>
            </a:pPr>
            <a:endParaRPr lang="en-US" sz="1200" i="1" dirty="0"/>
          </a:p>
          <a:p>
            <a:r>
              <a:rPr lang="en-US" sz="1200" b="1" dirty="0"/>
              <a:t>viii) </a:t>
            </a:r>
            <a:r>
              <a:rPr lang="en-US" sz="1200" b="1" dirty="0" err="1"/>
              <a:t>Efo</a:t>
            </a:r>
            <a:r>
              <a:rPr lang="en-US" sz="1200" b="1" dirty="0"/>
              <a:t> </a:t>
            </a:r>
            <a:r>
              <a:rPr lang="en-US" sz="1200" b="1" dirty="0" err="1"/>
              <a:t>pwy</a:t>
            </a:r>
            <a:r>
              <a:rPr lang="en-US" sz="1200" b="1" dirty="0"/>
              <a:t> </a:t>
            </a:r>
            <a:r>
              <a:rPr lang="en-US" sz="1200" b="1" dirty="0" err="1"/>
              <a:t>hoffech</a:t>
            </a:r>
            <a:r>
              <a:rPr lang="en-US" sz="1200" b="1" dirty="0"/>
              <a:t> chi </a:t>
            </a:r>
            <a:r>
              <a:rPr lang="en-US" sz="1200" b="1" dirty="0" err="1"/>
              <a:t>fod</a:t>
            </a:r>
            <a:r>
              <a:rPr lang="en-US" sz="1200" b="1" dirty="0"/>
              <a:t> </a:t>
            </a:r>
            <a:r>
              <a:rPr lang="en-US" sz="1200" b="1" dirty="0" err="1"/>
              <a:t>yn</a:t>
            </a:r>
            <a:r>
              <a:rPr lang="en-US" sz="1200" b="1" dirty="0"/>
              <a:t> </a:t>
            </a:r>
            <a:r>
              <a:rPr lang="en-US" sz="1200" b="1" dirty="0" err="1"/>
              <a:t>ffrindiau</a:t>
            </a:r>
            <a:r>
              <a:rPr lang="en-US" sz="1200" b="1" dirty="0"/>
              <a:t>? </a:t>
            </a:r>
            <a:r>
              <a:rPr lang="en-US" sz="1200" b="1" dirty="0" err="1"/>
              <a:t>Rhaid</a:t>
            </a:r>
            <a:r>
              <a:rPr lang="en-US" sz="1200" b="1" dirty="0"/>
              <a:t> </a:t>
            </a:r>
            <a:r>
              <a:rPr lang="en-US" sz="1200" b="1" dirty="0" err="1"/>
              <a:t>defnyddio</a:t>
            </a:r>
            <a:r>
              <a:rPr lang="en-US" sz="1200" b="1" dirty="0"/>
              <a:t> </a:t>
            </a:r>
            <a:r>
              <a:rPr lang="en-US" sz="1200" b="1" dirty="0" err="1"/>
              <a:t>gwybodaeth</a:t>
            </a:r>
            <a:r>
              <a:rPr lang="en-US" sz="1200" b="1" dirty="0"/>
              <a:t> </a:t>
            </a:r>
            <a:r>
              <a:rPr lang="en-US" sz="1200" b="1" dirty="0" err="1"/>
              <a:t>o’r</a:t>
            </a:r>
            <a:r>
              <a:rPr lang="en-US" sz="1200" b="1" dirty="0"/>
              <a:t> darn </a:t>
            </a:r>
            <a:r>
              <a:rPr lang="en-US" sz="1200" b="1" dirty="0" err="1"/>
              <a:t>darllen</a:t>
            </a:r>
            <a:r>
              <a:rPr lang="en-US" sz="1200" b="1" dirty="0"/>
              <a:t> i </a:t>
            </a:r>
            <a:r>
              <a:rPr lang="en-US" sz="1200" b="1" dirty="0" err="1"/>
              <a:t>gefnogi</a:t>
            </a:r>
            <a:r>
              <a:rPr lang="en-US" sz="1200" b="1" dirty="0"/>
              <a:t> </a:t>
            </a:r>
            <a:r>
              <a:rPr lang="en-US" sz="1200" b="1" dirty="0" err="1"/>
              <a:t>eich</a:t>
            </a:r>
            <a:r>
              <a:rPr lang="en-US" sz="1200" b="1" dirty="0"/>
              <a:t> </a:t>
            </a:r>
          </a:p>
          <a:p>
            <a:r>
              <a:rPr lang="en-US" sz="1200" b="1" dirty="0"/>
              <a:t>       </a:t>
            </a:r>
            <a:r>
              <a:rPr lang="en-US" sz="1200" b="1" dirty="0" err="1"/>
              <a:t>dewis</a:t>
            </a:r>
            <a:r>
              <a:rPr lang="en-US" sz="1200" b="1" dirty="0"/>
              <a:t>.</a:t>
            </a:r>
          </a:p>
          <a:p>
            <a:r>
              <a:rPr lang="en-US" sz="1200" i="1" dirty="0"/>
              <a:t>       Who would you like to be friends with? You use use information from the text to support your choice.</a:t>
            </a:r>
          </a:p>
          <a:p>
            <a:endParaRPr lang="en-US" sz="1200" dirty="0"/>
          </a:p>
          <a:p>
            <a:pPr>
              <a:lnSpc>
                <a:spcPct val="150000"/>
              </a:lnSpc>
            </a:pPr>
            <a:r>
              <a:rPr lang="en-US" sz="1200" dirty="0"/>
              <a:t>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</a:t>
            </a:r>
          </a:p>
          <a:p>
            <a:pPr>
              <a:lnSpc>
                <a:spcPct val="200000"/>
              </a:lnSpc>
            </a:pPr>
            <a:endParaRPr lang="en-US" sz="1200" i="1" dirty="0"/>
          </a:p>
          <a:p>
            <a:pPr>
              <a:lnSpc>
                <a:spcPct val="200000"/>
              </a:lnSpc>
            </a:pPr>
            <a:endParaRPr lang="en-US" sz="1200" i="1" dirty="0"/>
          </a:p>
          <a:p>
            <a:pPr>
              <a:lnSpc>
                <a:spcPct val="200000"/>
              </a:lnSpc>
            </a:pPr>
            <a:endParaRPr lang="en-US" sz="1200" i="1" dirty="0"/>
          </a:p>
          <a:p>
            <a:pPr>
              <a:lnSpc>
                <a:spcPct val="200000"/>
              </a:lnSpc>
            </a:pPr>
            <a:endParaRPr lang="en-US" sz="1200" i="1" dirty="0"/>
          </a:p>
          <a:p>
            <a:pPr>
              <a:lnSpc>
                <a:spcPct val="200000"/>
              </a:lnSpc>
            </a:pPr>
            <a:endParaRPr lang="en-US" sz="1200" i="1" dirty="0"/>
          </a:p>
          <a:p>
            <a:pPr marL="285750" indent="-285750">
              <a:buAutoNum type="romanLcParenR" startAt="4"/>
            </a:pPr>
            <a:endParaRPr lang="en-US" sz="1200" dirty="0"/>
          </a:p>
          <a:p>
            <a:endParaRPr lang="en-US" sz="1200" dirty="0"/>
          </a:p>
          <a:p>
            <a:endParaRPr lang="en-US" sz="1200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87488972"/>
              </p:ext>
            </p:extLst>
          </p:nvPr>
        </p:nvGraphicFramePr>
        <p:xfrm>
          <a:off x="303028" y="6948436"/>
          <a:ext cx="6251943" cy="2254102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208398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8398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8398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848027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  <a:p>
                      <a:endParaRPr lang="en-GB" dirty="0"/>
                    </a:p>
                    <a:p>
                      <a:r>
                        <a:rPr lang="en-GB" dirty="0"/>
                        <a:t>                      </a:t>
                      </a:r>
                      <a:r>
                        <a:rPr lang="en-GB" dirty="0" err="1">
                          <a:solidFill>
                            <a:schemeClr val="tx1"/>
                          </a:solidFill>
                        </a:rPr>
                        <a:t>Manon</a:t>
                      </a:r>
                      <a:endParaRPr lang="en-GB" dirty="0"/>
                    </a:p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  <a:p>
                      <a:endParaRPr lang="en-GB" dirty="0"/>
                    </a:p>
                    <a:p>
                      <a:r>
                        <a:rPr lang="en-GB" dirty="0"/>
                        <a:t>                       </a:t>
                      </a:r>
                      <a:r>
                        <a:rPr lang="en-GB" dirty="0" err="1">
                          <a:solidFill>
                            <a:schemeClr val="tx1"/>
                          </a:solidFill>
                        </a:rPr>
                        <a:t>Jac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69851">
                <a:tc>
                  <a:txBody>
                    <a:bodyPr/>
                    <a:lstStyle/>
                    <a:p>
                      <a:r>
                        <a:rPr lang="en-GB" dirty="0"/>
                        <a:t>Beth </a:t>
                      </a:r>
                      <a:r>
                        <a:rPr lang="en-GB" dirty="0" err="1"/>
                        <a:t>sy’n</a:t>
                      </a:r>
                      <a:r>
                        <a:rPr lang="en-GB" dirty="0"/>
                        <a:t> </a:t>
                      </a:r>
                      <a:r>
                        <a:rPr lang="en-GB" dirty="0" err="1"/>
                        <a:t>debyg</a:t>
                      </a:r>
                      <a:r>
                        <a:rPr lang="en-GB" dirty="0"/>
                        <a:t>?</a:t>
                      </a:r>
                    </a:p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69851">
                <a:tc>
                  <a:txBody>
                    <a:bodyPr/>
                    <a:lstStyle/>
                    <a:p>
                      <a:r>
                        <a:rPr lang="en-GB" dirty="0"/>
                        <a:t>Beth </a:t>
                      </a:r>
                      <a:r>
                        <a:rPr lang="en-GB" dirty="0" err="1"/>
                        <a:t>sy’n</a:t>
                      </a:r>
                      <a:r>
                        <a:rPr lang="en-GB" dirty="0"/>
                        <a:t> </a:t>
                      </a:r>
                      <a:r>
                        <a:rPr lang="en-GB" dirty="0" err="1"/>
                        <a:t>wahanol</a:t>
                      </a:r>
                      <a:r>
                        <a:rPr lang="en-GB" dirty="0"/>
                        <a:t>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19664" y="7170053"/>
            <a:ext cx="853616" cy="57145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86288" y="7184282"/>
            <a:ext cx="756026" cy="5572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809876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7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0" y="267781"/>
            <a:ext cx="6858000" cy="115416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 err="1"/>
              <a:t>Adran</a:t>
            </a:r>
            <a:r>
              <a:rPr lang="en-GB" sz="1200" dirty="0"/>
              <a:t> B</a:t>
            </a:r>
          </a:p>
          <a:p>
            <a:endParaRPr lang="en-GB" sz="1200" dirty="0"/>
          </a:p>
          <a:p>
            <a:r>
              <a:rPr lang="en-GB" sz="1200" dirty="0" err="1"/>
              <a:t>Ysgrifennwch</a:t>
            </a:r>
            <a:r>
              <a:rPr lang="en-GB" sz="1200" dirty="0"/>
              <a:t> </a:t>
            </a:r>
            <a:r>
              <a:rPr lang="en-GB" sz="1200" dirty="0" err="1"/>
              <a:t>lythyr</a:t>
            </a:r>
            <a:r>
              <a:rPr lang="en-GB" sz="1200" dirty="0"/>
              <a:t> am </a:t>
            </a:r>
            <a:r>
              <a:rPr lang="en-GB" sz="1200" dirty="0" err="1"/>
              <a:t>eich</a:t>
            </a:r>
            <a:r>
              <a:rPr lang="en-GB" sz="1200" dirty="0"/>
              <a:t> </a:t>
            </a:r>
            <a:r>
              <a:rPr lang="en-GB" sz="1200" dirty="0" err="1"/>
              <a:t>ardal</a:t>
            </a:r>
            <a:r>
              <a:rPr lang="en-GB" sz="1200" dirty="0"/>
              <a:t>.</a:t>
            </a:r>
          </a:p>
          <a:p>
            <a:endParaRPr lang="en-GB" sz="1200" dirty="0"/>
          </a:p>
          <a:p>
            <a:r>
              <a:rPr lang="en-GB" sz="1200" dirty="0" err="1"/>
              <a:t>Rhaid</a:t>
            </a:r>
            <a:r>
              <a:rPr lang="en-GB" sz="1200" dirty="0"/>
              <a:t> </a:t>
            </a:r>
            <a:r>
              <a:rPr lang="en-GB" sz="1200" dirty="0" err="1"/>
              <a:t>cynnwys</a:t>
            </a:r>
            <a:r>
              <a:rPr lang="en-GB" sz="1200" dirty="0"/>
              <a:t>:</a:t>
            </a:r>
          </a:p>
          <a:p>
            <a:endParaRPr lang="en-GB" sz="1200" dirty="0"/>
          </a:p>
          <a:p>
            <a:r>
              <a:rPr lang="en-GB" sz="1200" dirty="0" err="1"/>
              <a:t>Agoriad</a:t>
            </a:r>
            <a:r>
              <a:rPr lang="en-GB" sz="1200" dirty="0"/>
              <a:t> a </a:t>
            </a:r>
            <a:r>
              <a:rPr lang="en-GB" sz="1200" dirty="0" err="1"/>
              <a:t>chyflwyniad</a:t>
            </a:r>
            <a:r>
              <a:rPr lang="en-GB" sz="1200" dirty="0"/>
              <a:t> </a:t>
            </a:r>
            <a:r>
              <a:rPr lang="en-GB" sz="1200" dirty="0" err="1"/>
              <a:t>priodol</a:t>
            </a:r>
            <a:r>
              <a:rPr lang="en-GB" sz="1200" dirty="0"/>
              <a:t>.</a:t>
            </a:r>
          </a:p>
          <a:p>
            <a:endParaRPr lang="en-GB" sz="1200" dirty="0"/>
          </a:p>
          <a:p>
            <a:r>
              <a:rPr lang="en-GB" sz="1200" dirty="0" err="1"/>
              <a:t>Ble</a:t>
            </a:r>
            <a:r>
              <a:rPr lang="en-GB" sz="1200" dirty="0"/>
              <a:t> </a:t>
            </a:r>
            <a:r>
              <a:rPr lang="en-GB" sz="1200" dirty="0" err="1"/>
              <a:t>rydych</a:t>
            </a:r>
            <a:r>
              <a:rPr lang="en-GB" sz="1200" dirty="0"/>
              <a:t> </a:t>
            </a:r>
            <a:r>
              <a:rPr lang="en-GB" sz="1200" dirty="0" err="1"/>
              <a:t>chi’n</a:t>
            </a:r>
            <a:r>
              <a:rPr lang="en-GB" sz="1200" dirty="0"/>
              <a:t> </a:t>
            </a:r>
            <a:r>
              <a:rPr lang="en-GB" sz="1200" dirty="0" err="1"/>
              <a:t>byw</a:t>
            </a:r>
            <a:r>
              <a:rPr lang="en-GB" sz="1200" dirty="0"/>
              <a:t>.</a:t>
            </a:r>
          </a:p>
          <a:p>
            <a:endParaRPr lang="en-GB" sz="1200" dirty="0"/>
          </a:p>
          <a:p>
            <a:r>
              <a:rPr lang="en-GB" sz="1200" dirty="0"/>
              <a:t>Beth </a:t>
            </a:r>
            <a:r>
              <a:rPr lang="en-GB" sz="1200" dirty="0" err="1"/>
              <a:t>rydych</a:t>
            </a:r>
            <a:r>
              <a:rPr lang="en-GB" sz="1200" dirty="0"/>
              <a:t> </a:t>
            </a:r>
            <a:r>
              <a:rPr lang="en-GB" sz="1200" dirty="0" err="1"/>
              <a:t>chi’n</a:t>
            </a:r>
            <a:r>
              <a:rPr lang="en-GB" sz="1200" dirty="0"/>
              <a:t> </a:t>
            </a:r>
            <a:r>
              <a:rPr lang="en-GB" sz="1200" dirty="0" err="1"/>
              <a:t>wneud</a:t>
            </a:r>
            <a:r>
              <a:rPr lang="en-GB" sz="1200" dirty="0"/>
              <a:t> </a:t>
            </a:r>
            <a:r>
              <a:rPr lang="en-GB" sz="1200" dirty="0" err="1"/>
              <a:t>yn</a:t>
            </a:r>
            <a:r>
              <a:rPr lang="en-GB" sz="1200" dirty="0"/>
              <a:t> </a:t>
            </a:r>
            <a:r>
              <a:rPr lang="en-GB" sz="1200" dirty="0" err="1"/>
              <a:t>yr</a:t>
            </a:r>
            <a:r>
              <a:rPr lang="en-GB" sz="1200" dirty="0"/>
              <a:t> </a:t>
            </a:r>
            <a:r>
              <a:rPr lang="en-GB" sz="1200" dirty="0" err="1"/>
              <a:t>ardal</a:t>
            </a:r>
            <a:r>
              <a:rPr lang="en-GB" sz="1200" dirty="0"/>
              <a:t>.</a:t>
            </a:r>
          </a:p>
          <a:p>
            <a:endParaRPr lang="en-GB" sz="1200" dirty="0"/>
          </a:p>
          <a:p>
            <a:r>
              <a:rPr lang="en-GB" sz="1200" dirty="0"/>
              <a:t>Beth </a:t>
            </a:r>
            <a:r>
              <a:rPr lang="en-GB" sz="1200" dirty="0" err="1"/>
              <a:t>rydych</a:t>
            </a:r>
            <a:r>
              <a:rPr lang="en-GB" sz="1200" dirty="0"/>
              <a:t> </a:t>
            </a:r>
            <a:r>
              <a:rPr lang="en-GB" sz="1200" dirty="0" err="1"/>
              <a:t>chi’n</a:t>
            </a:r>
            <a:r>
              <a:rPr lang="en-GB" sz="1200" dirty="0"/>
              <a:t> </a:t>
            </a:r>
            <a:r>
              <a:rPr lang="en-GB" sz="1200" dirty="0" err="1"/>
              <a:t>hoffi</a:t>
            </a:r>
            <a:r>
              <a:rPr lang="en-GB" sz="1200" dirty="0"/>
              <a:t> </a:t>
            </a:r>
            <a:r>
              <a:rPr lang="en-GB" sz="1200" dirty="0" err="1"/>
              <a:t>neu</a:t>
            </a:r>
            <a:r>
              <a:rPr lang="en-GB" sz="1200" dirty="0"/>
              <a:t> </a:t>
            </a:r>
            <a:r>
              <a:rPr lang="en-GB" sz="1200" dirty="0" err="1"/>
              <a:t>ddim</a:t>
            </a:r>
            <a:r>
              <a:rPr lang="en-GB" sz="1200" dirty="0"/>
              <a:t> </a:t>
            </a:r>
            <a:r>
              <a:rPr lang="en-GB" sz="1200" dirty="0" err="1"/>
              <a:t>yn</a:t>
            </a:r>
            <a:r>
              <a:rPr lang="en-GB" sz="1200" dirty="0"/>
              <a:t> </a:t>
            </a:r>
            <a:r>
              <a:rPr lang="en-GB" sz="1200" dirty="0" err="1"/>
              <a:t>hoffi</a:t>
            </a:r>
            <a:r>
              <a:rPr lang="en-GB" sz="1200" dirty="0"/>
              <a:t> am </a:t>
            </a:r>
            <a:r>
              <a:rPr lang="en-GB" sz="1200" dirty="0" err="1"/>
              <a:t>eich</a:t>
            </a:r>
            <a:r>
              <a:rPr lang="en-GB" sz="1200" dirty="0"/>
              <a:t> </a:t>
            </a:r>
            <a:r>
              <a:rPr lang="en-GB" sz="1200" dirty="0" err="1"/>
              <a:t>ardal</a:t>
            </a:r>
            <a:r>
              <a:rPr lang="en-GB" sz="1200" dirty="0"/>
              <a:t>.</a:t>
            </a:r>
          </a:p>
          <a:p>
            <a:endParaRPr lang="en-GB" sz="1200" dirty="0"/>
          </a:p>
          <a:p>
            <a:r>
              <a:rPr lang="en-GB" sz="1200" dirty="0"/>
              <a:t>Beth </a:t>
            </a:r>
            <a:r>
              <a:rPr lang="en-GB" sz="1200" dirty="0" err="1"/>
              <a:t>hoffech</a:t>
            </a:r>
            <a:r>
              <a:rPr lang="en-GB" sz="1200" dirty="0"/>
              <a:t> chi </a:t>
            </a:r>
            <a:r>
              <a:rPr lang="en-GB" sz="1200" dirty="0" err="1"/>
              <a:t>gael</a:t>
            </a:r>
            <a:r>
              <a:rPr lang="en-GB" sz="1200" dirty="0"/>
              <a:t> </a:t>
            </a:r>
            <a:r>
              <a:rPr lang="en-GB" sz="1200" dirty="0" err="1"/>
              <a:t>yn</a:t>
            </a:r>
            <a:r>
              <a:rPr lang="en-GB" sz="1200" dirty="0"/>
              <a:t> </a:t>
            </a:r>
            <a:r>
              <a:rPr lang="en-GB" sz="1200" dirty="0" err="1"/>
              <a:t>yr</a:t>
            </a:r>
            <a:r>
              <a:rPr lang="en-GB" sz="1200" dirty="0"/>
              <a:t> </a:t>
            </a:r>
            <a:r>
              <a:rPr lang="en-GB" sz="1200" dirty="0" err="1"/>
              <a:t>ardal</a:t>
            </a:r>
            <a:r>
              <a:rPr lang="en-GB" sz="1200" dirty="0"/>
              <a:t>.</a:t>
            </a:r>
          </a:p>
          <a:p>
            <a:endParaRPr lang="en-GB" sz="1200" dirty="0"/>
          </a:p>
          <a:p>
            <a:r>
              <a:rPr lang="en-GB" sz="1200" dirty="0"/>
              <a:t>Barn </a:t>
            </a:r>
            <a:r>
              <a:rPr lang="en-GB" sz="1200" dirty="0" err="1"/>
              <a:t>ffrind</a:t>
            </a:r>
            <a:r>
              <a:rPr lang="en-GB" sz="1200" dirty="0"/>
              <a:t> </a:t>
            </a:r>
            <a:r>
              <a:rPr lang="en-GB" sz="1200" dirty="0" err="1"/>
              <a:t>ar</a:t>
            </a:r>
            <a:r>
              <a:rPr lang="en-GB" sz="1200" dirty="0"/>
              <a:t> </a:t>
            </a:r>
            <a:r>
              <a:rPr lang="en-GB" sz="1200" dirty="0" err="1"/>
              <a:t>yr</a:t>
            </a:r>
            <a:r>
              <a:rPr lang="en-GB" sz="1200" dirty="0"/>
              <a:t> </a:t>
            </a:r>
            <a:r>
              <a:rPr lang="en-GB" sz="1200" dirty="0" err="1"/>
              <a:t>ardal</a:t>
            </a:r>
            <a:r>
              <a:rPr lang="en-GB" sz="1200" dirty="0"/>
              <a:t>. </a:t>
            </a:r>
          </a:p>
          <a:p>
            <a:endParaRPr lang="en-GB" sz="1200" dirty="0"/>
          </a:p>
          <a:p>
            <a:endParaRPr lang="en-GB" sz="1200" dirty="0"/>
          </a:p>
          <a:p>
            <a:r>
              <a:rPr lang="en-GB" sz="1200" i="1" dirty="0"/>
              <a:t>Write a letter about your area.</a:t>
            </a:r>
          </a:p>
          <a:p>
            <a:endParaRPr lang="en-GB" sz="1200" i="1" dirty="0"/>
          </a:p>
          <a:p>
            <a:r>
              <a:rPr lang="en-GB" sz="1200" i="1" dirty="0"/>
              <a:t>You must include:</a:t>
            </a:r>
          </a:p>
          <a:p>
            <a:endParaRPr lang="en-GB" sz="1200" i="1" dirty="0"/>
          </a:p>
          <a:p>
            <a:r>
              <a:rPr lang="en-GB" sz="1200" i="1" dirty="0"/>
              <a:t>An appropriate introduction.</a:t>
            </a:r>
          </a:p>
          <a:p>
            <a:endParaRPr lang="en-GB" sz="1200" i="1" dirty="0"/>
          </a:p>
          <a:p>
            <a:r>
              <a:rPr lang="en-GB" sz="1200" i="1" dirty="0"/>
              <a:t>Where do you live.</a:t>
            </a:r>
          </a:p>
          <a:p>
            <a:endParaRPr lang="en-GB" sz="1200" i="1" dirty="0"/>
          </a:p>
          <a:p>
            <a:r>
              <a:rPr lang="en-GB" sz="1200" i="1" dirty="0"/>
              <a:t>What you do in the area.</a:t>
            </a:r>
          </a:p>
          <a:p>
            <a:endParaRPr lang="en-GB" sz="1200" i="1" dirty="0"/>
          </a:p>
          <a:p>
            <a:r>
              <a:rPr lang="en-GB" sz="1200" i="1" dirty="0"/>
              <a:t>What you like and don’t like about your area.</a:t>
            </a:r>
          </a:p>
          <a:p>
            <a:endParaRPr lang="en-GB" sz="1200" i="1" dirty="0"/>
          </a:p>
          <a:p>
            <a:r>
              <a:rPr lang="en-GB" sz="1200" i="1" dirty="0"/>
              <a:t>What would you like to see in your area.</a:t>
            </a:r>
          </a:p>
          <a:p>
            <a:endParaRPr lang="en-GB" sz="1200" i="1" dirty="0"/>
          </a:p>
          <a:p>
            <a:r>
              <a:rPr lang="en-GB" sz="1200" i="1" dirty="0"/>
              <a:t>A friend’s opinion about the area.</a:t>
            </a:r>
          </a:p>
          <a:p>
            <a:pPr>
              <a:lnSpc>
                <a:spcPct val="150000"/>
              </a:lnSpc>
            </a:pPr>
            <a:r>
              <a:rPr lang="en-GB" sz="1200" dirty="0"/>
              <a:t> 					_________________________					________________________					________________________					________________________					________________________					_________________________</a:t>
            </a:r>
          </a:p>
          <a:p>
            <a:pPr>
              <a:lnSpc>
                <a:spcPct val="150000"/>
              </a:lnSpc>
            </a:pPr>
            <a:r>
              <a:rPr lang="en-GB" sz="1200" dirty="0"/>
              <a:t>________________________________</a:t>
            </a:r>
          </a:p>
          <a:p>
            <a:pPr>
              <a:lnSpc>
                <a:spcPct val="150000"/>
              </a:lnSpc>
            </a:pPr>
            <a:r>
              <a:rPr lang="en-GB" sz="1200" dirty="0"/>
              <a:t>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</a:t>
            </a:r>
          </a:p>
          <a:p>
            <a:pPr>
              <a:lnSpc>
                <a:spcPct val="150000"/>
              </a:lnSpc>
            </a:pPr>
            <a:r>
              <a:rPr lang="en-GB" sz="1200" dirty="0"/>
              <a:t>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</a:t>
            </a:r>
          </a:p>
          <a:p>
            <a:endParaRPr lang="en-GB" sz="1200" dirty="0"/>
          </a:p>
        </p:txBody>
      </p:sp>
    </p:spTree>
    <p:extLst>
      <p:ext uri="{BB962C8B-B14F-4D97-AF65-F5344CB8AC3E}">
        <p14:creationId xmlns:p14="http://schemas.microsoft.com/office/powerpoint/2010/main" val="18319019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8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0" y="0"/>
            <a:ext cx="6858000" cy="114492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GB" sz="1200" dirty="0"/>
              <a:t>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</a:t>
            </a:r>
          </a:p>
          <a:p>
            <a:pPr>
              <a:lnSpc>
                <a:spcPct val="150000"/>
              </a:lnSpc>
            </a:pPr>
            <a:r>
              <a:rPr lang="en-GB" sz="1200" dirty="0"/>
              <a:t>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</a:t>
            </a:r>
          </a:p>
          <a:p>
            <a:pPr>
              <a:lnSpc>
                <a:spcPct val="150000"/>
              </a:lnSpc>
            </a:pPr>
            <a:r>
              <a:rPr lang="en-GB" sz="1200" dirty="0"/>
              <a:t>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</a:t>
            </a:r>
          </a:p>
        </p:txBody>
      </p:sp>
    </p:spTree>
    <p:extLst>
      <p:ext uri="{BB962C8B-B14F-4D97-AF65-F5344CB8AC3E}">
        <p14:creationId xmlns:p14="http://schemas.microsoft.com/office/powerpoint/2010/main" val="219541961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702</TotalTime>
  <Words>1205</Words>
  <Application>Microsoft Office PowerPoint</Application>
  <PresentationFormat>Widescreen</PresentationFormat>
  <Paragraphs>315</Paragraphs>
  <Slides>10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RM Education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Williams D (dyw)</dc:creator>
  <cp:lastModifiedBy>Lowri Newman</cp:lastModifiedBy>
  <cp:revision>76</cp:revision>
  <cp:lastPrinted>2017-04-06T08:16:51Z</cp:lastPrinted>
  <dcterms:created xsi:type="dcterms:W3CDTF">2017-03-15T19:43:17Z</dcterms:created>
  <dcterms:modified xsi:type="dcterms:W3CDTF">2017-06-16T12:08:20Z</dcterms:modified>
</cp:coreProperties>
</file>