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1" r:id="rId5"/>
    <p:sldId id="258" r:id="rId6"/>
    <p:sldId id="276" r:id="rId7"/>
    <p:sldId id="261" r:id="rId8"/>
    <p:sldId id="262" r:id="rId9"/>
    <p:sldId id="263" r:id="rId10"/>
    <p:sldId id="264" r:id="rId11"/>
    <p:sldId id="265" r:id="rId12"/>
    <p:sldId id="272" r:id="rId13"/>
    <p:sldId id="273" r:id="rId14"/>
    <p:sldId id="266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0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61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99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5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4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11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97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9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5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 err="1" smtClean="0"/>
              <a:t>Bwcio</a:t>
            </a:r>
            <a:endParaRPr lang="en-GB" sz="7200" b="1" dirty="0"/>
          </a:p>
        </p:txBody>
      </p:sp>
      <p:pic>
        <p:nvPicPr>
          <p:cNvPr id="1026" name="Picture 2" descr="C:\Users\sixthguest\AppData\Local\Microsoft\Windows\Temporary Internet Files\Content.IE5\DS7NMO9U\peanuts-aaugh-poster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u="sng" dirty="0" err="1" smtClean="0"/>
              <a:t>Nôd</a:t>
            </a:r>
            <a:r>
              <a:rPr lang="en-GB" b="1" u="sng" dirty="0" smtClean="0"/>
              <a:t> y </a:t>
            </a:r>
            <a:r>
              <a:rPr lang="en-GB" b="1" u="sng" dirty="0" err="1" smtClean="0"/>
              <a:t>wers</a:t>
            </a:r>
            <a:r>
              <a:rPr lang="en-GB" b="1" u="sng" dirty="0" smtClean="0"/>
              <a:t>: </a:t>
            </a:r>
          </a:p>
          <a:p>
            <a:pPr marL="0" indent="0">
              <a:buNone/>
            </a:pPr>
            <a:r>
              <a:rPr lang="en-GB" dirty="0" err="1" smtClean="0"/>
              <a:t>Defnyddio</a:t>
            </a:r>
            <a:r>
              <a:rPr lang="en-GB" dirty="0" smtClean="0"/>
              <a:t> </a:t>
            </a:r>
            <a:r>
              <a:rPr lang="en-GB" dirty="0" err="1" smtClean="0"/>
              <a:t>iaith</a:t>
            </a:r>
            <a:r>
              <a:rPr lang="en-GB" dirty="0" smtClean="0"/>
              <a:t> </a:t>
            </a:r>
            <a:r>
              <a:rPr lang="en-GB" dirty="0" err="1" smtClean="0"/>
              <a:t>briodol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mwyn</a:t>
            </a:r>
            <a:r>
              <a:rPr lang="en-GB" dirty="0" smtClean="0"/>
              <a:t> </a:t>
            </a:r>
            <a:r>
              <a:rPr lang="en-GB" dirty="0" err="1" smtClean="0"/>
              <a:t>bwcio</a:t>
            </a:r>
            <a:r>
              <a:rPr lang="en-GB" dirty="0" smtClean="0"/>
              <a:t> </a:t>
            </a:r>
            <a:r>
              <a:rPr lang="en-GB" dirty="0" err="1" smtClean="0"/>
              <a:t>rhywbeth</a:t>
            </a:r>
            <a:r>
              <a:rPr lang="en-GB" dirty="0" smtClean="0"/>
              <a:t> (</a:t>
            </a:r>
            <a:r>
              <a:rPr lang="en-GB" dirty="0" err="1" smtClean="0"/>
              <a:t>ystafell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 smtClean="0"/>
              <a:t>gwesty</a:t>
            </a:r>
            <a:r>
              <a:rPr lang="en-GB" dirty="0" smtClean="0"/>
              <a:t> / </a:t>
            </a:r>
            <a:r>
              <a:rPr lang="en-GB" dirty="0" err="1" smtClean="0"/>
              <a:t>bwyd</a:t>
            </a:r>
            <a:r>
              <a:rPr lang="en-GB" dirty="0" smtClean="0"/>
              <a:t> </a:t>
            </a:r>
            <a:r>
              <a:rPr lang="en-GB" dirty="0" err="1" smtClean="0"/>
              <a:t>ayb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Use appropriate language to book something.</a:t>
            </a:r>
            <a:endParaRPr lang="en-GB" dirty="0"/>
          </a:p>
        </p:txBody>
      </p:sp>
      <p:pic>
        <p:nvPicPr>
          <p:cNvPr id="1027" name="Picture 3" descr="C:\Users\sixthguest\AppData\Local\Microsoft\Windows\Temporary Internet Files\Content.IE5\YFA5WYO6\Phone-call-woman-vector-material-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368152" cy="137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Users\sixthguest\AppData\Local\Microsoft\Windows\Temporary Internet Files\Content.IE5\DS7NMO9U\telephone3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365104"/>
            <a:ext cx="1474275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1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04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u="sng" dirty="0" err="1" smtClean="0"/>
              <a:t>Geirfa</a:t>
            </a:r>
            <a:r>
              <a:rPr lang="en-GB" b="1" u="sng" dirty="0" smtClean="0"/>
              <a:t> a </a:t>
            </a:r>
            <a:r>
              <a:rPr lang="en-GB" b="1" u="sng" dirty="0" err="1" smtClean="0"/>
              <a:t>patrymau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iaith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9046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Bore da / </a:t>
            </a:r>
            <a:r>
              <a:rPr lang="en-GB" b="1" dirty="0" err="1" smtClean="0"/>
              <a:t>Pnawn</a:t>
            </a:r>
            <a:r>
              <a:rPr lang="en-GB" b="1" dirty="0" smtClean="0"/>
              <a:t> da</a:t>
            </a:r>
            <a:endParaRPr lang="en-GB" i="1" dirty="0" smtClean="0"/>
          </a:p>
          <a:p>
            <a:pPr marL="0" indent="0">
              <a:buNone/>
            </a:pPr>
            <a:r>
              <a:rPr lang="en-GB" b="1" dirty="0" err="1" smtClean="0"/>
              <a:t>Fy</a:t>
            </a:r>
            <a:r>
              <a:rPr lang="en-GB" b="1" dirty="0" smtClean="0"/>
              <a:t> </a:t>
            </a:r>
            <a:r>
              <a:rPr lang="en-GB" b="1" dirty="0" err="1" smtClean="0"/>
              <a:t>enw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ydy</a:t>
            </a:r>
            <a:r>
              <a:rPr lang="en-GB" b="1" dirty="0" smtClean="0"/>
              <a:t>… </a:t>
            </a:r>
            <a:r>
              <a:rPr lang="en-GB" dirty="0" smtClean="0"/>
              <a:t>- </a:t>
            </a:r>
            <a:r>
              <a:rPr lang="en-GB" i="1" dirty="0" smtClean="0"/>
              <a:t>my name is…</a:t>
            </a:r>
          </a:p>
          <a:p>
            <a:pPr marL="0" indent="0">
              <a:buNone/>
            </a:pPr>
            <a:r>
              <a:rPr lang="en-GB" b="1" dirty="0" err="1" smtClean="0"/>
              <a:t>Hoffwn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fwcio</a:t>
            </a:r>
            <a:r>
              <a:rPr lang="en-GB" b="1" dirty="0" smtClean="0"/>
              <a:t>… </a:t>
            </a:r>
            <a:r>
              <a:rPr lang="en-GB" i="1" dirty="0" smtClean="0"/>
              <a:t>- I’d like to book</a:t>
            </a:r>
          </a:p>
          <a:p>
            <a:pPr marL="0" indent="0">
              <a:buNone/>
            </a:pPr>
            <a:r>
              <a:rPr lang="en-GB" b="1" dirty="0" err="1" smtClean="0"/>
              <a:t>Ar</a:t>
            </a:r>
            <a:r>
              <a:rPr lang="en-GB" b="1" dirty="0" smtClean="0"/>
              <a:t> – </a:t>
            </a:r>
            <a:r>
              <a:rPr lang="en-GB" i="1" dirty="0" smtClean="0"/>
              <a:t>on</a:t>
            </a:r>
          </a:p>
          <a:p>
            <a:pPr marL="0" indent="0">
              <a:buNone/>
            </a:pPr>
            <a:r>
              <a:rPr lang="en-GB" b="1" dirty="0" smtClean="0"/>
              <a:t>Am – </a:t>
            </a:r>
            <a:r>
              <a:rPr lang="en-GB" i="1" dirty="0" smtClean="0"/>
              <a:t>at (a time)</a:t>
            </a:r>
          </a:p>
          <a:p>
            <a:pPr marL="0" indent="0">
              <a:buNone/>
            </a:pPr>
            <a:r>
              <a:rPr lang="en-GB" b="1" dirty="0" smtClean="0"/>
              <a:t>I – </a:t>
            </a:r>
            <a:r>
              <a:rPr lang="en-GB" i="1" dirty="0" smtClean="0"/>
              <a:t>for (number of people)</a:t>
            </a:r>
          </a:p>
          <a:p>
            <a:pPr marL="0" indent="0">
              <a:buNone/>
            </a:pPr>
            <a:r>
              <a:rPr lang="en-GB" b="1" i="1" dirty="0" err="1" smtClean="0"/>
              <a:t>Ar</a:t>
            </a:r>
            <a:r>
              <a:rPr lang="en-GB" b="1" i="1" dirty="0" smtClean="0"/>
              <a:t> </a:t>
            </a:r>
            <a:r>
              <a:rPr lang="en-GB" b="1" i="1" dirty="0" err="1" smtClean="0"/>
              <a:t>gyfer</a:t>
            </a:r>
            <a:r>
              <a:rPr lang="en-GB" b="1" i="1" dirty="0" smtClean="0"/>
              <a:t> </a:t>
            </a:r>
            <a:r>
              <a:rPr lang="en-GB" i="1" dirty="0" smtClean="0"/>
              <a:t>– for (something)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i="1" dirty="0" smtClean="0"/>
              <a:t>– in</a:t>
            </a:r>
          </a:p>
          <a:p>
            <a:pPr marL="0" indent="0">
              <a:buNone/>
            </a:pPr>
            <a:r>
              <a:rPr lang="en-GB" b="1" dirty="0" err="1" smtClean="0"/>
              <a:t>Yn</a:t>
            </a:r>
            <a:r>
              <a:rPr lang="en-GB" b="1" dirty="0" smtClean="0"/>
              <a:t> y </a:t>
            </a:r>
            <a:r>
              <a:rPr lang="en-GB" i="1" dirty="0" smtClean="0"/>
              <a:t>– in the</a:t>
            </a:r>
          </a:p>
          <a:p>
            <a:pPr marL="0" indent="0">
              <a:buNone/>
            </a:pPr>
            <a:r>
              <a:rPr lang="en-GB" b="1" dirty="0" err="1" smtClean="0"/>
              <a:t>Hoffwn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gael</a:t>
            </a:r>
            <a:r>
              <a:rPr lang="en-GB" b="1" dirty="0" smtClean="0"/>
              <a:t>… </a:t>
            </a:r>
            <a:r>
              <a:rPr lang="en-GB" i="1" dirty="0" smtClean="0"/>
              <a:t>- I’d like to have…</a:t>
            </a:r>
          </a:p>
          <a:p>
            <a:pPr marL="0" indent="0">
              <a:buNone/>
            </a:pPr>
            <a:r>
              <a:rPr lang="en-GB" b="1" dirty="0" err="1" smtClean="0"/>
              <a:t>Os</a:t>
            </a:r>
            <a:r>
              <a:rPr lang="en-GB" b="1" dirty="0" smtClean="0"/>
              <a:t> </a:t>
            </a:r>
            <a:r>
              <a:rPr lang="en-GB" b="1" dirty="0" err="1" smtClean="0"/>
              <a:t>gwelwch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dda</a:t>
            </a:r>
            <a:r>
              <a:rPr lang="en-GB" b="1" dirty="0" smtClean="0"/>
              <a:t> – </a:t>
            </a:r>
            <a:r>
              <a:rPr lang="en-GB" i="1" dirty="0" smtClean="0"/>
              <a:t>please</a:t>
            </a:r>
          </a:p>
          <a:p>
            <a:pPr marL="0" indent="0">
              <a:buNone/>
            </a:pPr>
            <a:r>
              <a:rPr lang="en-GB" b="1" dirty="0" err="1" smtClean="0"/>
              <a:t>Dyma</a:t>
            </a:r>
            <a:r>
              <a:rPr lang="en-GB" b="1" dirty="0" smtClean="0"/>
              <a:t> </a:t>
            </a:r>
            <a:r>
              <a:rPr lang="en-GB" b="1" dirty="0" err="1" smtClean="0"/>
              <a:t>fy</a:t>
            </a:r>
            <a:r>
              <a:rPr lang="en-GB" b="1" dirty="0" smtClean="0"/>
              <a:t> </a:t>
            </a:r>
            <a:r>
              <a:rPr lang="en-GB" b="1" dirty="0" err="1" smtClean="0"/>
              <a:t>rhif</a:t>
            </a:r>
            <a:r>
              <a:rPr lang="en-GB" b="1" dirty="0" smtClean="0"/>
              <a:t> </a:t>
            </a:r>
            <a:r>
              <a:rPr lang="en-GB" b="1" dirty="0" err="1" smtClean="0"/>
              <a:t>ffôn</a:t>
            </a:r>
            <a:r>
              <a:rPr lang="en-GB" i="1" dirty="0" smtClean="0"/>
              <a:t> – this is my phone number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Os</a:t>
            </a:r>
            <a:r>
              <a:rPr lang="en-GB" b="1" dirty="0" smtClean="0"/>
              <a:t> </a:t>
            </a:r>
            <a:r>
              <a:rPr lang="en-GB" b="1" dirty="0" err="1" smtClean="0"/>
              <a:t>oes</a:t>
            </a:r>
            <a:r>
              <a:rPr lang="en-GB" b="1" dirty="0" smtClean="0"/>
              <a:t> </a:t>
            </a:r>
            <a:r>
              <a:rPr lang="en-GB" b="1" dirty="0" err="1" smtClean="0"/>
              <a:t>cwestiwn</a:t>
            </a:r>
            <a:r>
              <a:rPr lang="en-GB" b="1" dirty="0" smtClean="0"/>
              <a:t> / problem </a:t>
            </a:r>
            <a:r>
              <a:rPr lang="en-GB" i="1" dirty="0" smtClean="0"/>
              <a:t>– if  you have a question/problem</a:t>
            </a:r>
          </a:p>
          <a:p>
            <a:pPr marL="0" indent="0">
              <a:buNone/>
            </a:pPr>
            <a:r>
              <a:rPr lang="en-GB" b="1" dirty="0" err="1" smtClean="0"/>
              <a:t>Ffoniwch</a:t>
            </a:r>
            <a:r>
              <a:rPr lang="en-GB" b="1" dirty="0" smtClean="0"/>
              <a:t> fi / </a:t>
            </a:r>
            <a:r>
              <a:rPr lang="en-GB" b="1" dirty="0" err="1" smtClean="0"/>
              <a:t>Ebostiwch</a:t>
            </a:r>
            <a:r>
              <a:rPr lang="en-GB" b="1" dirty="0" smtClean="0"/>
              <a:t> fi </a:t>
            </a:r>
            <a:r>
              <a:rPr lang="en-GB" b="1" dirty="0" err="1" smtClean="0"/>
              <a:t>ar</a:t>
            </a:r>
            <a:r>
              <a:rPr lang="en-GB" b="1" dirty="0" smtClean="0"/>
              <a:t>…</a:t>
            </a:r>
            <a:r>
              <a:rPr lang="en-GB" i="1" dirty="0" smtClean="0"/>
              <a:t>- phone/email me on…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980728"/>
            <a:ext cx="1944216" cy="147732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Ystafell</a:t>
            </a:r>
            <a:r>
              <a:rPr lang="en-GB" b="1" dirty="0" smtClean="0"/>
              <a:t> </a:t>
            </a:r>
            <a:r>
              <a:rPr lang="en-GB" dirty="0" smtClean="0"/>
              <a:t>– room</a:t>
            </a:r>
          </a:p>
          <a:p>
            <a:r>
              <a:rPr lang="en-GB" b="1" dirty="0" err="1" smtClean="0"/>
              <a:t>Bws</a:t>
            </a:r>
            <a:r>
              <a:rPr lang="en-GB" dirty="0" smtClean="0"/>
              <a:t> – bus</a:t>
            </a:r>
          </a:p>
          <a:p>
            <a:r>
              <a:rPr lang="en-GB" b="1" dirty="0" err="1" smtClean="0"/>
              <a:t>Bwrdd</a:t>
            </a:r>
            <a:r>
              <a:rPr lang="en-GB" dirty="0" smtClean="0"/>
              <a:t> – a table</a:t>
            </a:r>
            <a:endParaRPr lang="en-GB" b="1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449234" y="2708920"/>
            <a:ext cx="3563888" cy="203132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Sut</a:t>
            </a:r>
            <a:r>
              <a:rPr lang="en-GB" b="1" dirty="0" smtClean="0"/>
              <a:t> </a:t>
            </a:r>
            <a:r>
              <a:rPr lang="en-GB" b="1" dirty="0" err="1" smtClean="0"/>
              <a:t>alla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helpu</a:t>
            </a:r>
            <a:r>
              <a:rPr lang="en-GB" b="1" dirty="0" smtClean="0"/>
              <a:t>? </a:t>
            </a:r>
            <a:r>
              <a:rPr lang="en-GB" dirty="0" smtClean="0"/>
              <a:t>– how can I help?</a:t>
            </a:r>
          </a:p>
          <a:p>
            <a:r>
              <a:rPr lang="en-GB" b="1" dirty="0" err="1" smtClean="0"/>
              <a:t>Pryd</a:t>
            </a:r>
            <a:r>
              <a:rPr lang="en-GB" b="1" dirty="0" smtClean="0"/>
              <a:t>? </a:t>
            </a:r>
            <a:r>
              <a:rPr lang="en-GB" dirty="0" smtClean="0"/>
              <a:t>- When</a:t>
            </a:r>
          </a:p>
          <a:p>
            <a:r>
              <a:rPr lang="en-GB" b="1" dirty="0" smtClean="0"/>
              <a:t>Faint </a:t>
            </a:r>
            <a:r>
              <a:rPr lang="en-GB" b="1" dirty="0" err="1" smtClean="0"/>
              <a:t>o’r</a:t>
            </a:r>
            <a:r>
              <a:rPr lang="en-GB" b="1" dirty="0" smtClean="0"/>
              <a:t> </a:t>
            </a:r>
            <a:r>
              <a:rPr lang="en-GB" b="1" dirty="0" err="1" smtClean="0"/>
              <a:t>gloch</a:t>
            </a:r>
            <a:r>
              <a:rPr lang="en-GB" b="1" dirty="0" smtClean="0"/>
              <a:t>? </a:t>
            </a:r>
            <a:r>
              <a:rPr lang="en-GB" dirty="0" smtClean="0"/>
              <a:t>– what time?</a:t>
            </a:r>
          </a:p>
          <a:p>
            <a:r>
              <a:rPr lang="en-GB" b="1" dirty="0" smtClean="0"/>
              <a:t>Faint ?</a:t>
            </a:r>
            <a:r>
              <a:rPr lang="en-GB" dirty="0" smtClean="0"/>
              <a:t>– how much/many?</a:t>
            </a:r>
          </a:p>
          <a:p>
            <a:r>
              <a:rPr lang="en-GB" b="1" dirty="0" err="1" smtClean="0"/>
              <a:t>Ar</a:t>
            </a:r>
            <a:r>
              <a:rPr lang="en-GB" b="1" dirty="0" smtClean="0"/>
              <a:t> </a:t>
            </a:r>
            <a:r>
              <a:rPr lang="en-GB" b="1" dirty="0" err="1" smtClean="0"/>
              <a:t>gyfer</a:t>
            </a:r>
            <a:r>
              <a:rPr lang="en-GB" b="1" dirty="0" smtClean="0"/>
              <a:t> faint o </a:t>
            </a:r>
            <a:r>
              <a:rPr lang="en-GB" b="1" dirty="0" err="1" smtClean="0"/>
              <a:t>bobl</a:t>
            </a:r>
            <a:r>
              <a:rPr lang="en-GB" b="1" dirty="0" smtClean="0"/>
              <a:t>? </a:t>
            </a:r>
            <a:r>
              <a:rPr lang="en-GB" dirty="0" smtClean="0"/>
              <a:t>– for how many people?</a:t>
            </a:r>
          </a:p>
          <a:p>
            <a:r>
              <a:rPr lang="en-GB" b="1" dirty="0" err="1" smtClean="0"/>
              <a:t>Hoffech</a:t>
            </a:r>
            <a:r>
              <a:rPr lang="en-GB" b="1" dirty="0" smtClean="0"/>
              <a:t> chi…? </a:t>
            </a:r>
            <a:r>
              <a:rPr lang="en-GB" dirty="0" smtClean="0"/>
              <a:t>– would </a:t>
            </a:r>
            <a:r>
              <a:rPr lang="en-GB" dirty="0" err="1" smtClean="0"/>
              <a:t>yo</a:t>
            </a:r>
            <a:r>
              <a:rPr lang="en-GB" dirty="0" smtClean="0"/>
              <a:t> </a:t>
            </a:r>
            <a:r>
              <a:rPr lang="en-GB" dirty="0" err="1" smtClean="0"/>
              <a:t>ulike</a:t>
            </a:r>
            <a:r>
              <a:rPr lang="en-GB" dirty="0" smtClean="0"/>
              <a:t>..?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16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Llafar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Say - good morning</a:t>
            </a:r>
          </a:p>
          <a:p>
            <a:pPr marL="514350" indent="-514350">
              <a:buAutoNum type="arabicPeriod"/>
            </a:pPr>
            <a:r>
              <a:rPr lang="en-GB" dirty="0" smtClean="0"/>
              <a:t>Say – I’d like to book a bus for a trip</a:t>
            </a:r>
          </a:p>
          <a:p>
            <a:pPr marL="514350" indent="-514350">
              <a:buAutoNum type="arabicPeriod"/>
            </a:pPr>
            <a:r>
              <a:rPr lang="en-GB" dirty="0" smtClean="0"/>
              <a:t>Say – on February 2 for fifteen people 	</a:t>
            </a:r>
          </a:p>
          <a:p>
            <a:pPr marL="514350" indent="-514350">
              <a:buAutoNum type="arabicPeriod"/>
            </a:pPr>
            <a:r>
              <a:rPr lang="en-GB" dirty="0" smtClean="0"/>
              <a:t>Reply – We’d like to go to Cheshire oaks. </a:t>
            </a:r>
          </a:p>
          <a:p>
            <a:pPr marL="514350" indent="-514350">
              <a:buAutoNum type="arabicPeriod"/>
            </a:pPr>
            <a:r>
              <a:rPr lang="en-GB" dirty="0" smtClean="0"/>
              <a:t>Reply – my phone number is 07963821662. Thank you for your help. Goodbye!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Reply - good morning</a:t>
            </a:r>
          </a:p>
          <a:p>
            <a:pPr marL="514350" indent="-514350">
              <a:buAutoNum type="arabicPeriod"/>
            </a:pPr>
            <a:r>
              <a:rPr lang="en-GB" dirty="0" smtClean="0"/>
              <a:t>Reply – ok, when and for how many people?</a:t>
            </a:r>
          </a:p>
          <a:p>
            <a:pPr marL="514350" indent="-514350">
              <a:buAutoNum type="arabicPeriod"/>
            </a:pPr>
            <a:r>
              <a:rPr lang="en-GB" dirty="0" smtClean="0"/>
              <a:t>Say – no problem, where would you like to go?</a:t>
            </a:r>
          </a:p>
          <a:p>
            <a:pPr marL="514350" indent="-514350">
              <a:buAutoNum type="arabicPeriod"/>
            </a:pPr>
            <a:r>
              <a:rPr lang="en-GB" dirty="0" smtClean="0"/>
              <a:t>Say – of course, what’s your phone number?</a:t>
            </a:r>
          </a:p>
          <a:p>
            <a:pPr marL="514350" indent="-514350">
              <a:buAutoNum type="arabicPeriod"/>
            </a:pPr>
            <a:r>
              <a:rPr lang="en-GB" dirty="0" smtClean="0"/>
              <a:t>Say – you’re welcome, goodbye!</a:t>
            </a:r>
            <a:endParaRPr lang="en-GB" dirty="0"/>
          </a:p>
        </p:txBody>
      </p:sp>
      <p:pic>
        <p:nvPicPr>
          <p:cNvPr id="3076" name="Picture 4" descr="C:\Users\sixthguest\AppData\Local\Microsoft\Windows\Temporary Internet Files\Content.IE5\YFA5WYO6\Tal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07872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0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048"/>
            <a:ext cx="8229600" cy="516632"/>
          </a:xfrm>
        </p:spPr>
        <p:txBody>
          <a:bodyPr>
            <a:normAutofit fontScale="90000"/>
          </a:bodyPr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Darllen</a:t>
            </a:r>
            <a:endParaRPr lang="en-GB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046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Megan</a:t>
            </a:r>
            <a:r>
              <a:rPr lang="en-GB" dirty="0" smtClean="0"/>
              <a:t>: </a:t>
            </a:r>
            <a:r>
              <a:rPr lang="en-GB" dirty="0" err="1" smtClean="0"/>
              <a:t>Hwre</a:t>
            </a:r>
            <a:r>
              <a:rPr lang="en-GB" dirty="0" smtClean="0"/>
              <a:t>! </a:t>
            </a:r>
            <a:r>
              <a:rPr lang="en-GB" dirty="0" err="1" smtClean="0"/>
              <a:t>Mae’r</a:t>
            </a:r>
            <a:r>
              <a:rPr lang="en-GB" dirty="0" smtClean="0"/>
              <a:t> </a:t>
            </a:r>
            <a:r>
              <a:rPr lang="en-GB" dirty="0" err="1" smtClean="0"/>
              <a:t>arholiadau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gorffen</a:t>
            </a:r>
            <a:r>
              <a:rPr lang="en-GB" dirty="0" smtClean="0"/>
              <a:t>! Beth am </a:t>
            </a:r>
            <a:r>
              <a:rPr lang="en-GB" dirty="0" err="1" smtClean="0"/>
              <a:t>drefnu</a:t>
            </a:r>
            <a:r>
              <a:rPr lang="en-GB" dirty="0" smtClean="0"/>
              <a:t> trip?</a:t>
            </a:r>
          </a:p>
          <a:p>
            <a:pPr marL="0" indent="0">
              <a:buNone/>
            </a:pPr>
            <a:r>
              <a:rPr lang="en-GB" b="1" dirty="0" err="1" smtClean="0"/>
              <a:t>Ceri</a:t>
            </a:r>
            <a:r>
              <a:rPr lang="en-GB" dirty="0" smtClean="0"/>
              <a:t>: </a:t>
            </a:r>
            <a:r>
              <a:rPr lang="en-GB" dirty="0" err="1" smtClean="0"/>
              <a:t>Syniad</a:t>
            </a:r>
            <a:r>
              <a:rPr lang="en-GB" dirty="0" smtClean="0"/>
              <a:t> da! </a:t>
            </a:r>
            <a:r>
              <a:rPr lang="en-GB" dirty="0" err="1" smtClean="0"/>
              <a:t>Ble</a:t>
            </a:r>
            <a:r>
              <a:rPr lang="en-GB" dirty="0" smtClean="0"/>
              <a:t> </a:t>
            </a:r>
            <a:r>
              <a:rPr lang="en-GB" dirty="0" err="1" smtClean="0"/>
              <a:t>hoffet</a:t>
            </a:r>
            <a:r>
              <a:rPr lang="en-GB" dirty="0" smtClean="0"/>
              <a:t> </a:t>
            </a:r>
            <a:r>
              <a:rPr lang="en-GB" dirty="0" err="1" smtClean="0"/>
              <a:t>ti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r>
              <a:rPr lang="en-GB" b="1" dirty="0" smtClean="0"/>
              <a:t>Megan</a:t>
            </a:r>
            <a:r>
              <a:rPr lang="en-GB" dirty="0" smtClean="0"/>
              <a:t>: </a:t>
            </a:r>
            <a:r>
              <a:rPr lang="en-GB" dirty="0" err="1" smtClean="0"/>
              <a:t>Hoffwn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’r</a:t>
            </a:r>
            <a:r>
              <a:rPr lang="en-GB" dirty="0" smtClean="0"/>
              <a:t> </a:t>
            </a:r>
            <a:r>
              <a:rPr lang="en-GB" dirty="0" err="1" smtClean="0"/>
              <a:t>sinema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wylio</a:t>
            </a:r>
            <a:r>
              <a:rPr lang="en-GB" dirty="0" smtClean="0"/>
              <a:t> Wonder Woman!</a:t>
            </a:r>
          </a:p>
          <a:p>
            <a:pPr marL="0" indent="0">
              <a:buNone/>
            </a:pPr>
            <a:r>
              <a:rPr lang="en-GB" b="1" dirty="0" err="1" smtClean="0"/>
              <a:t>Ceri</a:t>
            </a:r>
            <a:r>
              <a:rPr lang="en-GB" dirty="0" smtClean="0"/>
              <a:t>: Wonder Woman! O </a:t>
            </a:r>
            <a:r>
              <a:rPr lang="en-GB" dirty="0" err="1" smtClean="0"/>
              <a:t>na</a:t>
            </a:r>
            <a:r>
              <a:rPr lang="en-GB" dirty="0" smtClean="0"/>
              <a:t>,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anhytuno</a:t>
            </a:r>
            <a:r>
              <a:rPr lang="en-GB" dirty="0" smtClean="0"/>
              <a:t>,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meddwl</a:t>
            </a:r>
            <a:r>
              <a:rPr lang="en-GB" dirty="0" smtClean="0"/>
              <a:t> bod </a:t>
            </a:r>
            <a:r>
              <a:rPr lang="en-GB" dirty="0" err="1" smtClean="0"/>
              <a:t>mynd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’r</a:t>
            </a:r>
            <a:r>
              <a:rPr lang="en-GB" dirty="0" smtClean="0"/>
              <a:t> </a:t>
            </a:r>
            <a:r>
              <a:rPr lang="en-GB" dirty="0" err="1" smtClean="0"/>
              <a:t>sinema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syniad</a:t>
            </a:r>
            <a:r>
              <a:rPr lang="en-GB" dirty="0" smtClean="0"/>
              <a:t> </a:t>
            </a:r>
            <a:r>
              <a:rPr lang="en-GB" dirty="0" err="1" smtClean="0"/>
              <a:t>ofnadwy</a:t>
            </a:r>
            <a:r>
              <a:rPr lang="en-GB" dirty="0" smtClean="0"/>
              <a:t>. </a:t>
            </a:r>
            <a:r>
              <a:rPr lang="en-GB" dirty="0" err="1" smtClean="0"/>
              <a:t>Hoffwn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drip </a:t>
            </a:r>
            <a:r>
              <a:rPr lang="en-GB" dirty="0" err="1" smtClean="0"/>
              <a:t>siopa</a:t>
            </a:r>
            <a:r>
              <a:rPr lang="en-GB" dirty="0" smtClean="0"/>
              <a:t>, </a:t>
            </a:r>
            <a:r>
              <a:rPr lang="en-GB" dirty="0" err="1" smtClean="0"/>
              <a:t>beth</a:t>
            </a:r>
            <a:r>
              <a:rPr lang="en-GB" dirty="0" smtClean="0"/>
              <a:t> am </a:t>
            </a:r>
            <a:r>
              <a:rPr lang="en-GB" dirty="0" err="1" smtClean="0"/>
              <a:t>fwcio</a:t>
            </a:r>
            <a:r>
              <a:rPr lang="en-GB" dirty="0" smtClean="0"/>
              <a:t> </a:t>
            </a:r>
            <a:r>
              <a:rPr lang="en-GB" dirty="0" err="1" smtClean="0"/>
              <a:t>bws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/>
              <a:t>C</a:t>
            </a:r>
            <a:r>
              <a:rPr lang="en-GB" dirty="0" smtClean="0"/>
              <a:t>heshire Oaks?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siwr</a:t>
            </a:r>
            <a:r>
              <a:rPr lang="en-GB" dirty="0" smtClean="0"/>
              <a:t> </a:t>
            </a:r>
            <a:r>
              <a:rPr lang="en-GB" dirty="0" err="1" smtClean="0"/>
              <a:t>basai</a:t>
            </a:r>
            <a:r>
              <a:rPr lang="en-GB" dirty="0" smtClean="0"/>
              <a:t> Lois a </a:t>
            </a:r>
            <a:r>
              <a:rPr lang="en-GB" dirty="0"/>
              <a:t>M</a:t>
            </a:r>
            <a:r>
              <a:rPr lang="en-GB" dirty="0" smtClean="0"/>
              <a:t>ali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 smtClean="0"/>
              <a:t>dod</a:t>
            </a:r>
            <a:r>
              <a:rPr lang="en-GB" dirty="0" smtClean="0"/>
              <a:t> </a:t>
            </a:r>
            <a:r>
              <a:rPr lang="en-GB" dirty="0" err="1" smtClean="0"/>
              <a:t>efo</a:t>
            </a:r>
            <a:r>
              <a:rPr lang="en-GB" dirty="0" smtClean="0"/>
              <a:t> </a:t>
            </a:r>
            <a:r>
              <a:rPr lang="en-GB" dirty="0" err="1" smtClean="0"/>
              <a:t>ni</a:t>
            </a:r>
            <a:r>
              <a:rPr lang="en-GB" dirty="0" smtClean="0"/>
              <a:t>.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fy</a:t>
            </a:r>
            <a:r>
              <a:rPr lang="en-GB" dirty="0" smtClean="0"/>
              <a:t> </a:t>
            </a:r>
            <a:r>
              <a:rPr lang="en-GB" dirty="0" err="1" smtClean="0"/>
              <a:t>marn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Cheshire Oaks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wych</a:t>
            </a:r>
            <a:r>
              <a:rPr lang="en-GB" dirty="0" smtClean="0"/>
              <a:t> </a:t>
            </a:r>
            <a:r>
              <a:rPr lang="en-GB" dirty="0" err="1" smtClean="0"/>
              <a:t>achos</a:t>
            </a:r>
            <a:r>
              <a:rPr lang="en-GB" dirty="0" smtClean="0"/>
              <a:t> </a:t>
            </a:r>
            <a:r>
              <a:rPr lang="en-GB" dirty="0" err="1" smtClean="0"/>
              <a:t>rydych</a:t>
            </a:r>
            <a:r>
              <a:rPr lang="en-GB" dirty="0" smtClean="0"/>
              <a:t> </a:t>
            </a:r>
            <a:r>
              <a:rPr lang="en-GB" dirty="0" err="1" smtClean="0"/>
              <a:t>chi’n</a:t>
            </a:r>
            <a:r>
              <a:rPr lang="en-GB" dirty="0" smtClean="0"/>
              <a:t> </a:t>
            </a:r>
            <a:r>
              <a:rPr lang="en-GB" dirty="0" err="1" smtClean="0"/>
              <a:t>gallu</a:t>
            </a:r>
            <a:r>
              <a:rPr lang="en-GB" dirty="0" smtClean="0"/>
              <a:t> </a:t>
            </a:r>
            <a:r>
              <a:rPr lang="en-GB" dirty="0" err="1" smtClean="0"/>
              <a:t>siopa</a:t>
            </a:r>
            <a:r>
              <a:rPr lang="en-GB" dirty="0" smtClean="0"/>
              <a:t>, </a:t>
            </a:r>
            <a:r>
              <a:rPr lang="en-GB" dirty="0" err="1" smtClean="0"/>
              <a:t>bwyta</a:t>
            </a:r>
            <a:r>
              <a:rPr lang="en-GB" dirty="0" smtClean="0"/>
              <a:t> a </a:t>
            </a:r>
            <a:r>
              <a:rPr lang="en-GB" dirty="0" err="1" smtClean="0"/>
              <a:t>mynd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’r</a:t>
            </a:r>
            <a:r>
              <a:rPr lang="en-GB" dirty="0" smtClean="0"/>
              <a:t> </a:t>
            </a:r>
            <a:r>
              <a:rPr lang="en-GB" dirty="0" err="1" smtClean="0"/>
              <a:t>sinema</a:t>
            </a:r>
            <a:r>
              <a:rPr lang="en-GB" dirty="0" smtClean="0"/>
              <a:t> </a:t>
            </a:r>
            <a:r>
              <a:rPr lang="en-GB" dirty="0" err="1" smtClean="0"/>
              <a:t>yno</a:t>
            </a:r>
            <a:r>
              <a:rPr lang="en-GB" dirty="0" smtClean="0"/>
              <a:t>. Beth </a:t>
            </a:r>
            <a:r>
              <a:rPr lang="en-GB" dirty="0" err="1" smtClean="0"/>
              <a:t>wyt</a:t>
            </a:r>
            <a:r>
              <a:rPr lang="en-GB" dirty="0" smtClean="0"/>
              <a:t> </a:t>
            </a:r>
            <a:r>
              <a:rPr lang="en-GB" dirty="0" err="1" smtClean="0"/>
              <a:t>ti’n</a:t>
            </a:r>
            <a:r>
              <a:rPr lang="en-GB" dirty="0" smtClean="0"/>
              <a:t> </a:t>
            </a:r>
            <a:r>
              <a:rPr lang="en-GB" dirty="0" err="1" smtClean="0"/>
              <a:t>feddwl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r>
              <a:rPr lang="en-GB" b="1" dirty="0" smtClean="0"/>
              <a:t>Megan</a:t>
            </a:r>
            <a:r>
              <a:rPr lang="en-GB" dirty="0" smtClean="0"/>
              <a:t>: </a:t>
            </a:r>
            <a:r>
              <a:rPr lang="en-GB" dirty="0" err="1" smtClean="0"/>
              <a:t>Iawn</a:t>
            </a:r>
            <a:r>
              <a:rPr lang="en-GB" dirty="0" smtClean="0"/>
              <a:t>,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cytuno</a:t>
            </a:r>
            <a:r>
              <a:rPr lang="en-GB" dirty="0" smtClean="0"/>
              <a:t> </a:t>
            </a:r>
            <a:r>
              <a:rPr lang="en-GB" dirty="0" err="1" smtClean="0"/>
              <a:t>efo</a:t>
            </a:r>
            <a:r>
              <a:rPr lang="en-GB" dirty="0" smtClean="0"/>
              <a:t> </a:t>
            </a:r>
            <a:r>
              <a:rPr lang="en-GB" dirty="0" err="1" smtClean="0"/>
              <a:t>ti</a:t>
            </a:r>
            <a:r>
              <a:rPr lang="en-GB" dirty="0" smtClean="0"/>
              <a:t>. </a:t>
            </a:r>
            <a:r>
              <a:rPr lang="en-GB" dirty="0" err="1" smtClean="0"/>
              <a:t>Pryd</a:t>
            </a:r>
            <a:r>
              <a:rPr lang="en-GB" dirty="0" smtClean="0"/>
              <a:t> </a:t>
            </a:r>
            <a:r>
              <a:rPr lang="en-GB" dirty="0" err="1" smtClean="0"/>
              <a:t>hoffet</a:t>
            </a:r>
            <a:r>
              <a:rPr lang="en-GB" dirty="0" smtClean="0"/>
              <a:t> </a:t>
            </a:r>
            <a:r>
              <a:rPr lang="en-GB" dirty="0" err="1" smtClean="0"/>
              <a:t>ti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r>
              <a:rPr lang="en-GB" b="1" dirty="0" err="1" smtClean="0"/>
              <a:t>Ceri</a:t>
            </a:r>
            <a:r>
              <a:rPr lang="en-GB" dirty="0" smtClean="0"/>
              <a:t>: Beth am </a:t>
            </a:r>
            <a:r>
              <a:rPr lang="en-GB" dirty="0" err="1" smtClean="0"/>
              <a:t>wythnos</a:t>
            </a:r>
            <a:r>
              <a:rPr lang="en-GB" dirty="0" smtClean="0"/>
              <a:t> </a:t>
            </a:r>
            <a:r>
              <a:rPr lang="en-GB" dirty="0" err="1" smtClean="0"/>
              <a:t>nesaf</a:t>
            </a:r>
            <a:r>
              <a:rPr lang="en-GB" dirty="0" smtClean="0"/>
              <a:t>? </a:t>
            </a:r>
            <a:r>
              <a:rPr lang="en-GB" dirty="0" err="1" smtClean="0"/>
              <a:t>Dydd</a:t>
            </a:r>
            <a:r>
              <a:rPr lang="en-GB" dirty="0" smtClean="0"/>
              <a:t> </a:t>
            </a:r>
            <a:r>
              <a:rPr lang="en-GB" dirty="0" err="1" smtClean="0"/>
              <a:t>Iau</a:t>
            </a:r>
            <a:r>
              <a:rPr lang="en-GB" dirty="0" smtClean="0"/>
              <a:t>? </a:t>
            </a:r>
          </a:p>
          <a:p>
            <a:pPr marL="0" indent="0">
              <a:buNone/>
            </a:pPr>
            <a:r>
              <a:rPr lang="en-GB" b="1" dirty="0" smtClean="0"/>
              <a:t>Megan: </a:t>
            </a:r>
            <a:r>
              <a:rPr lang="en-GB" dirty="0" err="1" smtClean="0"/>
              <a:t>Syniad</a:t>
            </a:r>
            <a:r>
              <a:rPr lang="en-GB" dirty="0" smtClean="0"/>
              <a:t> da. </a:t>
            </a:r>
            <a:r>
              <a:rPr lang="en-GB" dirty="0" err="1" smtClean="0"/>
              <a:t>Hoffet</a:t>
            </a:r>
            <a:r>
              <a:rPr lang="en-GB" dirty="0" smtClean="0"/>
              <a:t> </a:t>
            </a:r>
            <a:r>
              <a:rPr lang="en-GB" dirty="0" err="1" smtClean="0"/>
              <a:t>ti</a:t>
            </a:r>
            <a:r>
              <a:rPr lang="en-GB" dirty="0" smtClean="0"/>
              <a:t> </a:t>
            </a:r>
            <a:r>
              <a:rPr lang="en-GB" dirty="0" err="1" smtClean="0"/>
              <a:t>fwcio’r</a:t>
            </a:r>
            <a:r>
              <a:rPr lang="en-GB" dirty="0" smtClean="0"/>
              <a:t> </a:t>
            </a:r>
            <a:r>
              <a:rPr lang="en-GB" dirty="0" err="1" smtClean="0"/>
              <a:t>bws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r>
              <a:rPr lang="en-GB" b="1" dirty="0" err="1" smtClean="0"/>
              <a:t>Ceri</a:t>
            </a:r>
            <a:r>
              <a:rPr lang="en-GB" b="1" dirty="0" smtClean="0"/>
              <a:t>: </a:t>
            </a:r>
            <a:r>
              <a:rPr lang="en-GB" dirty="0" err="1" smtClean="0"/>
              <a:t>Iawn</a:t>
            </a:r>
            <a:r>
              <a:rPr lang="en-GB" dirty="0" smtClean="0"/>
              <a:t>, </a:t>
            </a:r>
            <a:r>
              <a:rPr lang="en-GB" dirty="0" err="1" smtClean="0"/>
              <a:t>hoffet</a:t>
            </a:r>
            <a:r>
              <a:rPr lang="en-GB" dirty="0" smtClean="0"/>
              <a:t> </a:t>
            </a:r>
            <a:r>
              <a:rPr lang="en-GB" dirty="0" err="1" smtClean="0"/>
              <a:t>ti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poster? </a:t>
            </a:r>
            <a:endParaRPr lang="en-GB" b="1" dirty="0" smtClean="0"/>
          </a:p>
        </p:txBody>
      </p:sp>
      <p:pic>
        <p:nvPicPr>
          <p:cNvPr id="5123" name="Picture 3" descr="C:\Users\sixthguest\AppData\Local\Microsoft\Windows\Temporary Internet Files\Content.IE5\CN98ZLB9\readin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8640"/>
            <a:ext cx="906858" cy="864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973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4045"/>
            <a:ext cx="8229600" cy="788749"/>
          </a:xfrm>
        </p:spPr>
        <p:txBody>
          <a:bodyPr/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Darllen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1.Mae </a:t>
            </a:r>
            <a:r>
              <a:rPr lang="en-GB" dirty="0" err="1" smtClean="0"/>
              <a:t>Ceri</a:t>
            </a:r>
            <a:r>
              <a:rPr lang="en-GB" dirty="0" smtClean="0"/>
              <a:t> </a:t>
            </a:r>
            <a:r>
              <a:rPr lang="en-GB" dirty="0" err="1" smtClean="0"/>
              <a:t>eisiau</a:t>
            </a:r>
            <a:r>
              <a:rPr lang="en-GB" dirty="0" smtClean="0"/>
              <a:t> </a:t>
            </a:r>
            <a:r>
              <a:rPr lang="en-GB" dirty="0" err="1" smtClean="0"/>
              <a:t>gwylio</a:t>
            </a:r>
            <a:r>
              <a:rPr lang="en-GB" dirty="0" smtClean="0"/>
              <a:t> Wonder Woman </a:t>
            </a:r>
            <a:r>
              <a:rPr lang="en-GB" dirty="0" err="1" smtClean="0"/>
              <a:t>yn</a:t>
            </a:r>
            <a:r>
              <a:rPr lang="en-GB" dirty="0" smtClean="0"/>
              <a:t> y</a:t>
            </a:r>
          </a:p>
          <a:p>
            <a:pPr marL="0" indent="0">
              <a:buNone/>
            </a:pPr>
            <a:r>
              <a:rPr lang="en-GB" dirty="0" smtClean="0"/>
              <a:t>   </a:t>
            </a:r>
            <a:r>
              <a:rPr lang="en-GB" dirty="0" err="1" smtClean="0"/>
              <a:t>sinema</a:t>
            </a:r>
            <a:r>
              <a:rPr lang="en-GB" dirty="0" smtClean="0"/>
              <a:t>. 			</a:t>
            </a:r>
            <a:r>
              <a:rPr lang="en-GB" dirty="0" err="1" smtClean="0"/>
              <a:t>Cywir</a:t>
            </a:r>
            <a:r>
              <a:rPr lang="en-GB" dirty="0" smtClean="0"/>
              <a:t>   √       </a:t>
            </a:r>
            <a:r>
              <a:rPr lang="en-GB" dirty="0" err="1" smtClean="0"/>
              <a:t>Anghywir</a:t>
            </a:r>
            <a:r>
              <a:rPr lang="en-GB" dirty="0" smtClean="0"/>
              <a:t> X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2. Pa </a:t>
            </a:r>
            <a:r>
              <a:rPr lang="en-GB" dirty="0" err="1" smtClean="0"/>
              <a:t>fath</a:t>
            </a:r>
            <a:r>
              <a:rPr lang="en-GB" dirty="0" smtClean="0"/>
              <a:t> o drip </a:t>
            </a:r>
            <a:r>
              <a:rPr lang="en-GB" dirty="0" err="1" smtClean="0"/>
              <a:t>hoffai</a:t>
            </a:r>
            <a:r>
              <a:rPr lang="en-GB" dirty="0" smtClean="0"/>
              <a:t> </a:t>
            </a:r>
            <a:r>
              <a:rPr lang="en-GB" dirty="0" err="1" smtClean="0"/>
              <a:t>Ceri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3. </a:t>
            </a:r>
            <a:r>
              <a:rPr lang="en-GB" dirty="0" err="1" smtClean="0"/>
              <a:t>Sut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nhw</a:t>
            </a:r>
            <a:r>
              <a:rPr lang="en-GB" dirty="0" smtClean="0"/>
              <a:t> am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smtClean="0"/>
              <a:t> </a:t>
            </a:r>
            <a:r>
              <a:rPr lang="en-GB" dirty="0"/>
              <a:t>C</a:t>
            </a:r>
            <a:r>
              <a:rPr lang="en-GB" dirty="0" smtClean="0"/>
              <a:t>heshire Oaks?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4. </a:t>
            </a:r>
            <a:r>
              <a:rPr lang="en-GB" dirty="0" err="1" smtClean="0"/>
              <a:t>Yn</a:t>
            </a:r>
            <a:r>
              <a:rPr lang="en-GB" dirty="0" smtClean="0"/>
              <a:t> Cheshire Oaks, </a:t>
            </a:r>
            <a:r>
              <a:rPr lang="en-GB" dirty="0" err="1" smtClean="0"/>
              <a:t>dydych</a:t>
            </a:r>
            <a:r>
              <a:rPr lang="en-GB" dirty="0" smtClean="0"/>
              <a:t> chi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gallu</a:t>
            </a:r>
            <a:r>
              <a:rPr lang="en-GB" dirty="0" smtClean="0"/>
              <a:t>……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 smtClean="0"/>
              <a:t>siopa</a:t>
            </a:r>
            <a:r>
              <a:rPr lang="en-GB" dirty="0" smtClean="0"/>
              <a:t>		</a:t>
            </a:r>
            <a:r>
              <a:rPr lang="en-GB" dirty="0" err="1" smtClean="0"/>
              <a:t>sglefrio</a:t>
            </a:r>
            <a:r>
              <a:rPr lang="en-GB" dirty="0" smtClean="0"/>
              <a:t>	</a:t>
            </a:r>
            <a:r>
              <a:rPr lang="en-GB" dirty="0" err="1" smtClean="0"/>
              <a:t>mynd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’r</a:t>
            </a:r>
            <a:r>
              <a:rPr lang="en-GB" dirty="0" smtClean="0"/>
              <a:t> </a:t>
            </a:r>
            <a:r>
              <a:rPr lang="en-GB" dirty="0" err="1" smtClean="0"/>
              <a:t>sinema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5. Mae Megan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bwcio’r</a:t>
            </a:r>
            <a:r>
              <a:rPr lang="en-GB" dirty="0" smtClean="0"/>
              <a:t> </a:t>
            </a:r>
            <a:r>
              <a:rPr lang="en-GB" dirty="0" err="1" smtClean="0"/>
              <a:t>bws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</a:t>
            </a:r>
            <a:r>
              <a:rPr lang="en-GB" dirty="0" err="1" smtClean="0"/>
              <a:t>Cywir</a:t>
            </a:r>
            <a:r>
              <a:rPr lang="en-GB" dirty="0" smtClean="0"/>
              <a:t>   </a:t>
            </a:r>
            <a:r>
              <a:rPr lang="en-GB" dirty="0"/>
              <a:t>√       </a:t>
            </a:r>
            <a:r>
              <a:rPr lang="en-GB" dirty="0" err="1"/>
              <a:t>Anghywir</a:t>
            </a:r>
            <a:r>
              <a:rPr lang="en-GB" dirty="0"/>
              <a:t> X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75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llafar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grŵp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Mae </a:t>
            </a:r>
            <a:r>
              <a:rPr lang="en-GB" b="1" dirty="0" err="1" smtClean="0"/>
              <a:t>hi’n</a:t>
            </a:r>
            <a:r>
              <a:rPr lang="en-GB" b="1" dirty="0" smtClean="0"/>
              <a:t> </a:t>
            </a:r>
            <a:r>
              <a:rPr lang="en-GB" b="1" dirty="0" err="1" smtClean="0"/>
              <a:t>wyliau</a:t>
            </a:r>
            <a:r>
              <a:rPr lang="en-GB" b="1" dirty="0" smtClean="0"/>
              <a:t> </a:t>
            </a:r>
            <a:r>
              <a:rPr lang="en-GB" b="1" dirty="0" err="1" smtClean="0"/>
              <a:t>hâf</a:t>
            </a:r>
            <a:r>
              <a:rPr lang="en-GB" b="1" dirty="0" smtClean="0"/>
              <a:t>, </a:t>
            </a:r>
            <a:r>
              <a:rPr lang="en-GB" b="1" dirty="0" err="1" smtClean="0"/>
              <a:t>rydych</a:t>
            </a:r>
            <a:r>
              <a:rPr lang="en-GB" b="1" dirty="0" smtClean="0"/>
              <a:t> chi </a:t>
            </a:r>
            <a:r>
              <a:rPr lang="en-GB" b="1" dirty="0" err="1" smtClean="0"/>
              <a:t>a’ch</a:t>
            </a:r>
            <a:r>
              <a:rPr lang="en-GB" b="1" dirty="0" smtClean="0"/>
              <a:t> </a:t>
            </a:r>
            <a:r>
              <a:rPr lang="en-GB" b="1" dirty="0" err="1" smtClean="0"/>
              <a:t>ffrindiau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trafod</a:t>
            </a:r>
            <a:r>
              <a:rPr lang="en-GB" b="1" dirty="0" smtClean="0"/>
              <a:t> </a:t>
            </a:r>
            <a:r>
              <a:rPr lang="en-GB" b="1" dirty="0" err="1" smtClean="0"/>
              <a:t>beth</a:t>
            </a:r>
            <a:r>
              <a:rPr lang="en-GB" b="1" dirty="0" smtClean="0"/>
              <a:t> </a:t>
            </a:r>
            <a:r>
              <a:rPr lang="en-GB" b="1" dirty="0" err="1" smtClean="0"/>
              <a:t>hoffech</a:t>
            </a:r>
            <a:r>
              <a:rPr lang="en-GB" b="1" dirty="0" smtClean="0"/>
              <a:t> chi </a:t>
            </a:r>
            <a:r>
              <a:rPr lang="en-GB" b="1" dirty="0" err="1" smtClean="0"/>
              <a:t>wneud</a:t>
            </a:r>
            <a:r>
              <a:rPr lang="en-GB" b="1" dirty="0" smtClean="0"/>
              <a:t>. </a:t>
            </a:r>
          </a:p>
          <a:p>
            <a:pPr marL="0" indent="0">
              <a:buNone/>
            </a:pPr>
            <a:r>
              <a:rPr lang="en-GB" b="1" dirty="0" err="1" smtClean="0"/>
              <a:t>Meddyliwch</a:t>
            </a:r>
            <a:r>
              <a:rPr lang="en-GB" b="1" dirty="0" smtClean="0"/>
              <a:t> am y math o  </a:t>
            </a:r>
            <a:r>
              <a:rPr lang="en-GB" b="1" dirty="0" err="1" smtClean="0"/>
              <a:t>iaith</a:t>
            </a:r>
            <a:r>
              <a:rPr lang="en-GB" b="1" dirty="0" smtClean="0"/>
              <a:t> </a:t>
            </a:r>
            <a:r>
              <a:rPr lang="en-GB" b="1" dirty="0" err="1" smtClean="0"/>
              <a:t>fyddwch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ei</a:t>
            </a:r>
            <a:r>
              <a:rPr lang="en-GB" b="1" dirty="0" smtClean="0"/>
              <a:t> </a:t>
            </a:r>
            <a:r>
              <a:rPr lang="en-GB" b="1" dirty="0" err="1" smtClean="0"/>
              <a:t>ddefnyddio</a:t>
            </a:r>
            <a:r>
              <a:rPr lang="en-GB" b="1" dirty="0" smtClean="0"/>
              <a:t>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 smtClean="0"/>
              <a:t>It’s the summer holidays, you and your friends are discussing what you would like to do.</a:t>
            </a:r>
          </a:p>
          <a:p>
            <a:pPr marL="0" indent="0">
              <a:buNone/>
            </a:pPr>
            <a:r>
              <a:rPr lang="en-GB" dirty="0" smtClean="0"/>
              <a:t>Think about the type of language you will use.</a:t>
            </a:r>
            <a:endParaRPr lang="en-GB" dirty="0"/>
          </a:p>
        </p:txBody>
      </p:sp>
      <p:pic>
        <p:nvPicPr>
          <p:cNvPr id="3074" name="Picture 2" descr="C:\Users\sixthguest\AppData\Local\Microsoft\Windows\Temporary Internet Files\Content.IE5\CTUHWD2A\BLENDED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sixthguest\AppData\Local\Microsoft\Windows\Temporary Internet Files\Content.IE5\YFA5WYO6\Tal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16192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ixthguest\AppData\Local\Microsoft\Windows\Temporary Internet Files\Content.IE5\CN98ZLB9\People-044-Talking-Bubb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794" y="154210"/>
            <a:ext cx="2104661" cy="1076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66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019245" y="1789401"/>
            <a:ext cx="3384376" cy="237626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err="1" smtClean="0">
                <a:solidFill>
                  <a:schemeClr val="tx1"/>
                </a:solidFill>
              </a:rPr>
              <a:t>Gwyliau</a:t>
            </a:r>
            <a:r>
              <a:rPr lang="en-GB" sz="4000" dirty="0" smtClean="0">
                <a:solidFill>
                  <a:schemeClr val="tx1"/>
                </a:solidFill>
              </a:rPr>
              <a:t> </a:t>
            </a:r>
            <a:r>
              <a:rPr lang="en-GB" sz="4000" dirty="0" err="1" smtClean="0">
                <a:solidFill>
                  <a:schemeClr val="tx1"/>
                </a:solidFill>
              </a:rPr>
              <a:t>hâf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456" y="4581128"/>
            <a:ext cx="3435424" cy="216024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err="1" smtClean="0">
                <a:solidFill>
                  <a:schemeClr val="tx1"/>
                </a:solidFill>
              </a:rPr>
              <a:t>Cysyllteiriau</a:t>
            </a:r>
            <a:r>
              <a:rPr lang="en-GB" sz="2000" dirty="0" smtClean="0">
                <a:solidFill>
                  <a:schemeClr val="tx1"/>
                </a:solidFill>
              </a:rPr>
              <a:t>/</a:t>
            </a:r>
            <a:r>
              <a:rPr lang="en-GB" sz="2000" dirty="0" err="1" smtClean="0">
                <a:solidFill>
                  <a:schemeClr val="tx1"/>
                </a:solidFill>
              </a:rPr>
              <a:t>idiomau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724128" y="4581128"/>
            <a:ext cx="3348372" cy="216024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err="1" smtClean="0">
                <a:solidFill>
                  <a:schemeClr val="tx1"/>
                </a:solidFill>
              </a:rPr>
              <a:t>Cwestiynau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724128" y="247546"/>
            <a:ext cx="3024336" cy="217334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err="1" smtClean="0">
                <a:solidFill>
                  <a:schemeClr val="tx1"/>
                </a:solidFill>
              </a:rPr>
              <a:t>Mynegi</a:t>
            </a:r>
            <a:r>
              <a:rPr lang="en-GB" sz="2000" dirty="0" smtClean="0">
                <a:solidFill>
                  <a:schemeClr val="tx1"/>
                </a:solidFill>
              </a:rPr>
              <a:t> barn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85056" y="285800"/>
            <a:ext cx="3062808" cy="22791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err="1" smtClean="0">
                <a:solidFill>
                  <a:schemeClr val="tx1"/>
                </a:solidFill>
              </a:rPr>
              <a:t>Geirfa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sixthguest\AppData\Local\Microsoft\Windows\Temporary Internet Files\Content.IE5\YFA5WYO6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157" y="2204864"/>
            <a:ext cx="1828803" cy="154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ixthguest\AppData\Local\Microsoft\Windows\Temporary Internet Files\Content.IE5\CTUHWD2A\Disneyland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60" y="2852936"/>
            <a:ext cx="2290762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C:\Users\sixthguest\AppData\Local\Microsoft\Windows\Temporary Internet Files\Content.IE5\DS7NMO9U\aquatica10_Walkabout_Waters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7546"/>
            <a:ext cx="1553321" cy="103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C:\Users\sixthguest\AppData\Local\Microsoft\Windows\Temporary Internet Files\Content.IE5\CN98ZLB9\acheter-une-place-de-cinema-parler-francais-a1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343" y="5252844"/>
            <a:ext cx="1720478" cy="148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C:\Users\sixthguest\AppData\Local\Microsoft\Windows\Temporary Internet Files\Content.IE5\YFA5WYO6\800px-Skatepark_in_Le_Havre_(2)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27009"/>
            <a:ext cx="1579240" cy="1048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 descr="C:\Users\sixthguest\AppData\Local\Microsoft\Windows\Temporary Internet Files\Content.IE5\DS7NMO9U\couple_window_shopping_man_standing_with_shopping_zz07602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65665"/>
            <a:ext cx="2203162" cy="120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416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Cofiwch</a:t>
            </a:r>
            <a:r>
              <a:rPr lang="en-GB" dirty="0" smtClean="0"/>
              <a:t>! Remember!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Ask and answer questions</a:t>
            </a:r>
          </a:p>
          <a:p>
            <a:r>
              <a:rPr lang="en-GB" dirty="0" smtClean="0"/>
              <a:t>Respond to what other people in the group have said</a:t>
            </a:r>
          </a:p>
          <a:p>
            <a:r>
              <a:rPr lang="en-GB" dirty="0" smtClean="0"/>
              <a:t>Give your opinion</a:t>
            </a:r>
          </a:p>
          <a:p>
            <a:r>
              <a:rPr lang="en-GB" dirty="0" smtClean="0"/>
              <a:t>Agree / Disagree</a:t>
            </a:r>
          </a:p>
          <a:p>
            <a:r>
              <a:rPr lang="en-GB" dirty="0" smtClean="0"/>
              <a:t>Use a range of sentence starters</a:t>
            </a:r>
          </a:p>
          <a:p>
            <a:r>
              <a:rPr lang="en-GB" dirty="0" smtClean="0"/>
              <a:t>Connect sentences and use idioms where appropriate</a:t>
            </a:r>
          </a:p>
          <a:p>
            <a:r>
              <a:rPr lang="en-GB" dirty="0" smtClean="0"/>
              <a:t>Use different tenses if you can</a:t>
            </a:r>
            <a:endParaRPr lang="en-GB" dirty="0"/>
          </a:p>
        </p:txBody>
      </p:sp>
      <p:pic>
        <p:nvPicPr>
          <p:cNvPr id="9218" name="Picture 2" descr="C:\Users\sixthguest\AppData\Local\Microsoft\Windows\Temporary Internet Files\Content.IE5\YFA5WYO6\reminder_8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sixthguest\AppData\Local\Microsoft\Windows\Temporary Internet Files\Content.IE5\DS7NMO9U\Picture_Cartoon_Character_with_a_String_Tied_around_Its_Finger_to_Help_Remember_in_an_Illustrated_Stock_Photo_111209-153839-31600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74707"/>
            <a:ext cx="1659632" cy="1486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064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2555776" y="1844824"/>
            <a:ext cx="4032448" cy="2736304"/>
          </a:xfrm>
          <a:prstGeom prst="cloudCallout">
            <a:avLst>
              <a:gd name="adj1" fmla="val -53947"/>
              <a:gd name="adj2" fmla="val 59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err="1" smtClean="0">
                <a:solidFill>
                  <a:schemeClr val="tx1"/>
                </a:solidFill>
              </a:rPr>
              <a:t>Bwcio</a:t>
            </a:r>
            <a:r>
              <a:rPr lang="en-GB" sz="2800" b="1" dirty="0" smtClean="0">
                <a:solidFill>
                  <a:schemeClr val="tx1"/>
                </a:solidFill>
              </a:rPr>
              <a:t> - </a:t>
            </a:r>
            <a:r>
              <a:rPr lang="en-GB" sz="2800" b="1" dirty="0" err="1" smtClean="0">
                <a:solidFill>
                  <a:schemeClr val="tx1"/>
                </a:solidFill>
              </a:rPr>
              <a:t>beth</a:t>
            </a:r>
            <a:r>
              <a:rPr lang="en-GB" sz="2800" b="1" dirty="0" smtClean="0">
                <a:solidFill>
                  <a:schemeClr val="tx1"/>
                </a:solidFill>
              </a:rPr>
              <a:t>?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228185" y="548680"/>
            <a:ext cx="237626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122379"/>
            <a:ext cx="2376264" cy="1322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47" y="4113755"/>
            <a:ext cx="1755775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44" y="1183630"/>
            <a:ext cx="2120783" cy="1597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9571" y="1553804"/>
            <a:ext cx="1080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Bws</a:t>
            </a:r>
            <a:r>
              <a:rPr lang="en-GB" sz="2800" dirty="0" smtClean="0"/>
              <a:t> / trip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299657" y="863714"/>
            <a:ext cx="23820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Ystafell</a:t>
            </a:r>
            <a:r>
              <a:rPr lang="en-GB" sz="2800" dirty="0" smtClean="0"/>
              <a:t> </a:t>
            </a:r>
            <a:r>
              <a:rPr lang="en-GB" sz="2800" dirty="0" err="1" smtClean="0"/>
              <a:t>mewn</a:t>
            </a:r>
            <a:r>
              <a:rPr lang="en-GB" sz="2800" dirty="0" smtClean="0"/>
              <a:t> </a:t>
            </a:r>
            <a:r>
              <a:rPr lang="en-GB" sz="2800" dirty="0" err="1" smtClean="0"/>
              <a:t>gwesty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761950" y="443711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p</a:t>
            </a:r>
            <a:r>
              <a:rPr lang="en-GB" sz="2800" dirty="0" err="1" smtClean="0"/>
              <a:t>arti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68060" y="5296642"/>
            <a:ext cx="22184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Bwrdd</a:t>
            </a:r>
            <a:r>
              <a:rPr lang="en-GB" sz="2800" dirty="0" smtClean="0"/>
              <a:t> </a:t>
            </a:r>
            <a:r>
              <a:rPr lang="en-GB" sz="2800" dirty="0" err="1" smtClean="0"/>
              <a:t>mewn</a:t>
            </a:r>
            <a:r>
              <a:rPr lang="en-GB" sz="2800" dirty="0" smtClean="0"/>
              <a:t> </a:t>
            </a:r>
            <a:r>
              <a:rPr lang="en-GB" sz="2800" dirty="0" err="1" smtClean="0"/>
              <a:t>bwyty</a:t>
            </a:r>
            <a:endParaRPr lang="en-GB" sz="2800" dirty="0"/>
          </a:p>
        </p:txBody>
      </p:sp>
      <p:pic>
        <p:nvPicPr>
          <p:cNvPr id="2055" name="Picture 7" descr="C:\Users\sixthguest\AppData\Local\Microsoft\Windows\Temporary Internet Files\Content.IE5\YFA5WYO6\800px-Bus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33425"/>
            <a:ext cx="1505744" cy="106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sixthguest\AppData\Local\Microsoft\Windows\Temporary Internet Files\Content.IE5\CTUHWD2A\marriott2014aawlogo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359" y="121680"/>
            <a:ext cx="1112178" cy="8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sixthguest\AppData\Local\Microsoft\Windows\Temporary Internet Files\Content.IE5\DS7NMO9U\image3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515" y="3519858"/>
            <a:ext cx="1685413" cy="91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sixthguest\AppData\Local\Microsoft\Windows\Temporary Internet Files\Content.IE5\CTUHWD2A\Nandos_Logo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2" y="4232226"/>
            <a:ext cx="1793960" cy="10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4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048"/>
            <a:ext cx="8229600" cy="948680"/>
          </a:xfrm>
        </p:spPr>
        <p:txBody>
          <a:bodyPr>
            <a:noAutofit/>
          </a:bodyPr>
          <a:lstStyle/>
          <a:p>
            <a:r>
              <a:rPr lang="en-GB" sz="5400" b="1" dirty="0" err="1" smtClean="0"/>
              <a:t>Iaith</a:t>
            </a:r>
            <a:endParaRPr lang="en-GB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980728"/>
            <a:ext cx="4248472" cy="4608512"/>
          </a:xfrm>
          <a:ln w="19050">
            <a:solidFill>
              <a:schemeClr val="tx1"/>
            </a:solidFill>
            <a:prstDash val="sysDot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600" b="1" dirty="0" err="1" smtClean="0"/>
              <a:t>Hoffwn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– </a:t>
            </a:r>
            <a:r>
              <a:rPr lang="en-GB" sz="2600" i="1" dirty="0" smtClean="0"/>
              <a:t>I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</a:t>
            </a:r>
            <a:r>
              <a:rPr lang="en-GB" sz="2600" b="1" dirty="0" smtClean="0"/>
              <a:t> – </a:t>
            </a:r>
            <a:r>
              <a:rPr lang="en-GB" sz="2600" i="1" dirty="0" smtClean="0"/>
              <a:t>you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o – </a:t>
            </a:r>
            <a:r>
              <a:rPr lang="en-GB" sz="2600" i="1" dirty="0" smtClean="0"/>
              <a:t>he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hi – </a:t>
            </a:r>
            <a:r>
              <a:rPr lang="en-GB" sz="2600" i="1" dirty="0" smtClean="0"/>
              <a:t>she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john – </a:t>
            </a:r>
            <a:r>
              <a:rPr lang="en-GB" sz="2600" i="1" dirty="0" smtClean="0"/>
              <a:t>John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Hoffen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ni</a:t>
            </a:r>
            <a:r>
              <a:rPr lang="en-GB" sz="2600" b="1" dirty="0" smtClean="0"/>
              <a:t> – </a:t>
            </a:r>
            <a:r>
              <a:rPr lang="en-GB" sz="2600" i="1" dirty="0" smtClean="0"/>
              <a:t>we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Hoffech</a:t>
            </a:r>
            <a:r>
              <a:rPr lang="en-GB" sz="2600" b="1" dirty="0" smtClean="0"/>
              <a:t> chi – </a:t>
            </a:r>
            <a:r>
              <a:rPr lang="en-GB" sz="2600" i="1" dirty="0" smtClean="0"/>
              <a:t>you would like</a:t>
            </a:r>
          </a:p>
          <a:p>
            <a:pPr marL="0" indent="0">
              <a:buNone/>
            </a:pPr>
            <a:r>
              <a:rPr lang="en-GB" sz="2600" b="1" dirty="0" err="1" smtClean="0"/>
              <a:t>Hoffen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ni</a:t>
            </a:r>
            <a:r>
              <a:rPr lang="en-GB" sz="2600" b="1" dirty="0" smtClean="0"/>
              <a:t> – </a:t>
            </a:r>
            <a:r>
              <a:rPr lang="en-GB" sz="2600" i="1" dirty="0" smtClean="0"/>
              <a:t>we would like</a:t>
            </a:r>
          </a:p>
          <a:p>
            <a:pPr marL="0" indent="0">
              <a:buNone/>
            </a:pPr>
            <a:endParaRPr lang="en-GB" sz="2600" i="1" dirty="0"/>
          </a:p>
          <a:p>
            <a:pPr marL="0" indent="0">
              <a:buNone/>
            </a:pPr>
            <a:r>
              <a:rPr lang="en-GB" sz="2600" b="1" dirty="0" smtClean="0"/>
              <a:t>* + </a:t>
            </a:r>
            <a:r>
              <a:rPr lang="en-GB" sz="2600" b="1" dirty="0" err="1" smtClean="0"/>
              <a:t>treiglad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meddal</a:t>
            </a:r>
            <a:r>
              <a:rPr lang="en-GB" sz="2600" b="1" dirty="0" smtClean="0"/>
              <a:t> *</a:t>
            </a:r>
          </a:p>
          <a:p>
            <a:pPr marL="0" indent="0">
              <a:buNone/>
            </a:pPr>
            <a:r>
              <a:rPr lang="en-GB" sz="2600" b="1" dirty="0" smtClean="0"/>
              <a:t>   </a:t>
            </a:r>
            <a:r>
              <a:rPr lang="en-GB" sz="2600" b="1" dirty="0" err="1" smtClean="0"/>
              <a:t>Hoffwn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u="sng" dirty="0" err="1" smtClean="0"/>
              <a:t>f</a:t>
            </a:r>
            <a:r>
              <a:rPr lang="en-GB" sz="2600" b="1" dirty="0" err="1" smtClean="0"/>
              <a:t>ynd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siopa</a:t>
            </a:r>
            <a:r>
              <a:rPr lang="en-GB" sz="2600" b="1" dirty="0" smtClean="0"/>
              <a:t> </a:t>
            </a:r>
          </a:p>
          <a:p>
            <a:pPr marL="0" indent="0">
              <a:buNone/>
            </a:pPr>
            <a:r>
              <a:rPr lang="en-GB" sz="2600" b="1" dirty="0"/>
              <a:t> </a:t>
            </a:r>
            <a:r>
              <a:rPr lang="en-GB" sz="2600" b="1" dirty="0" smtClean="0"/>
              <a:t>  </a:t>
            </a:r>
            <a:r>
              <a:rPr lang="en-GB" sz="2600" b="1" dirty="0" err="1" smtClean="0"/>
              <a:t>Hoffai</a:t>
            </a:r>
            <a:r>
              <a:rPr lang="en-GB" sz="2600" b="1" dirty="0" smtClean="0"/>
              <a:t> John </a:t>
            </a:r>
            <a:r>
              <a:rPr lang="en-GB" sz="2600" b="1" u="sng" dirty="0" err="1" smtClean="0"/>
              <a:t>w</a:t>
            </a:r>
            <a:r>
              <a:rPr lang="en-GB" sz="2600" b="1" dirty="0" err="1" smtClean="0"/>
              <a:t>ylio’r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teledu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/>
              <a:t> </a:t>
            </a:r>
            <a:r>
              <a:rPr lang="en-GB" sz="2600" b="1" dirty="0" smtClean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27984" y="980728"/>
            <a:ext cx="4536504" cy="4536504"/>
          </a:xfrm>
          <a:ln w="19050">
            <a:solidFill>
              <a:schemeClr val="tx1"/>
            </a:solidFill>
            <a:prstDash val="sysDot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600" b="1" dirty="0" err="1" smtClean="0"/>
              <a:t>Hoffwn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o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hi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Hoffai</a:t>
            </a:r>
            <a:r>
              <a:rPr lang="en-GB" sz="2600" b="1" dirty="0" smtClean="0"/>
              <a:t> john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Hoffen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ni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Hoffech</a:t>
            </a:r>
            <a:r>
              <a:rPr lang="en-GB" sz="2600" b="1" dirty="0" smtClean="0"/>
              <a:t> chi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 err="1" smtClean="0"/>
              <a:t>Hoffen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ni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ddim</a:t>
            </a:r>
            <a:endParaRPr lang="en-GB" sz="2600" b="1" dirty="0" smtClean="0"/>
          </a:p>
          <a:p>
            <a:pPr marL="0" indent="0">
              <a:buNone/>
            </a:pPr>
            <a:endParaRPr lang="en-GB" sz="2600" b="1" dirty="0"/>
          </a:p>
          <a:p>
            <a:pPr marL="0" indent="0">
              <a:buNone/>
            </a:pPr>
            <a:r>
              <a:rPr lang="en-GB" sz="2600" b="1" dirty="0" smtClean="0"/>
              <a:t>* </a:t>
            </a:r>
            <a:r>
              <a:rPr lang="en-GB" sz="2600" b="1" u="sng" dirty="0" smtClean="0"/>
              <a:t>Dim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treiglad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meddal</a:t>
            </a:r>
            <a:r>
              <a:rPr lang="en-GB" sz="2600" b="1" dirty="0" smtClean="0"/>
              <a:t> *</a:t>
            </a:r>
          </a:p>
          <a:p>
            <a:pPr marL="0" indent="0">
              <a:buNone/>
            </a:pPr>
            <a:r>
              <a:rPr lang="en-GB" sz="2600" b="1" dirty="0"/>
              <a:t> </a:t>
            </a:r>
            <a:r>
              <a:rPr lang="en-GB" sz="2600" b="1" dirty="0" smtClean="0"/>
              <a:t>  </a:t>
            </a:r>
            <a:r>
              <a:rPr lang="en-GB" sz="2600" b="1" dirty="0" err="1" smtClean="0"/>
              <a:t>Hoffwn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ddim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mynd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siopa</a:t>
            </a:r>
            <a:endParaRPr lang="en-GB" sz="2600" b="1" dirty="0" smtClean="0"/>
          </a:p>
          <a:p>
            <a:pPr marL="0" indent="0">
              <a:buNone/>
            </a:pPr>
            <a:r>
              <a:rPr lang="en-GB" sz="2600" b="1" dirty="0"/>
              <a:t> </a:t>
            </a:r>
            <a:r>
              <a:rPr lang="en-GB" sz="2600" b="1" dirty="0" smtClean="0"/>
              <a:t>  </a:t>
            </a:r>
            <a:r>
              <a:rPr lang="en-GB" sz="2600" b="1" dirty="0" err="1" smtClean="0"/>
              <a:t>Hoffai</a:t>
            </a:r>
            <a:r>
              <a:rPr lang="en-GB" sz="2600" b="1" dirty="0" smtClean="0"/>
              <a:t> John </a:t>
            </a:r>
            <a:r>
              <a:rPr lang="en-GB" sz="2600" b="1" dirty="0" err="1" smtClean="0"/>
              <a:t>ddim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gwylio’r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teledu</a:t>
            </a:r>
            <a:endParaRPr lang="en-GB" sz="2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36494" y="5733256"/>
            <a:ext cx="8712968" cy="8925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600" b="1" dirty="0" err="1" smtClean="0"/>
              <a:t>Hoffet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</a:t>
            </a:r>
            <a:r>
              <a:rPr lang="en-GB" sz="2600" b="1" dirty="0" smtClean="0"/>
              <a:t> </a:t>
            </a:r>
            <a:r>
              <a:rPr lang="en-GB" sz="2600" b="1" u="sng" dirty="0" err="1" smtClean="0"/>
              <a:t>dd</a:t>
            </a:r>
            <a:r>
              <a:rPr lang="en-GB" sz="2600" b="1" dirty="0" err="1" smtClean="0"/>
              <a:t>iod</a:t>
            </a:r>
            <a:r>
              <a:rPr lang="en-GB" sz="2600" b="1" dirty="0" smtClean="0"/>
              <a:t>? </a:t>
            </a:r>
            <a:r>
              <a:rPr lang="en-GB" sz="2600" dirty="0" smtClean="0"/>
              <a:t>– would you like a drink?     + </a:t>
            </a:r>
            <a:r>
              <a:rPr lang="en-GB" sz="2600" dirty="0" err="1" smtClean="0"/>
              <a:t>treiglad</a:t>
            </a:r>
            <a:r>
              <a:rPr lang="en-GB" sz="2600" dirty="0" smtClean="0"/>
              <a:t> </a:t>
            </a:r>
            <a:r>
              <a:rPr lang="en-GB" sz="2600" dirty="0" err="1" smtClean="0"/>
              <a:t>meddal</a:t>
            </a:r>
            <a:endParaRPr lang="en-GB" sz="2600" dirty="0" smtClean="0"/>
          </a:p>
          <a:p>
            <a:r>
              <a:rPr lang="en-GB" sz="2600" b="1" dirty="0" smtClean="0"/>
              <a:t>Beth </a:t>
            </a:r>
            <a:r>
              <a:rPr lang="en-GB" sz="2600" b="1" dirty="0" err="1" smtClean="0"/>
              <a:t>hoffet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</a:t>
            </a:r>
            <a:r>
              <a:rPr lang="en-GB" sz="2600" b="1" dirty="0" smtClean="0"/>
              <a:t> </a:t>
            </a:r>
            <a:r>
              <a:rPr lang="en-GB" sz="2600" b="1" u="sng" dirty="0" err="1" smtClean="0"/>
              <a:t>g</a:t>
            </a:r>
            <a:r>
              <a:rPr lang="en-GB" sz="2600" b="1" dirty="0" err="1" smtClean="0"/>
              <a:t>ael</a:t>
            </a:r>
            <a:r>
              <a:rPr lang="en-GB" sz="2600" b="1" dirty="0" smtClean="0"/>
              <a:t>?</a:t>
            </a:r>
            <a:r>
              <a:rPr lang="en-GB" sz="2600" dirty="0" smtClean="0"/>
              <a:t> – what would you like to have?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154261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b="1" dirty="0" err="1" smtClean="0"/>
              <a:t>Iaith</a:t>
            </a:r>
            <a:endParaRPr lang="en-GB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19" y="980728"/>
            <a:ext cx="4495800" cy="4752528"/>
          </a:xfrm>
          <a:ln w="12700">
            <a:solidFill>
              <a:schemeClr val="tx1"/>
            </a:solidFill>
            <a:prstDash val="sysDot"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err="1" smtClean="0"/>
              <a:t>Baswn</a:t>
            </a:r>
            <a:r>
              <a:rPr lang="en-GB" b="1" dirty="0" smtClean="0"/>
              <a:t> </a:t>
            </a:r>
            <a:r>
              <a:rPr lang="en-GB" b="1" dirty="0" err="1"/>
              <a:t>i</a:t>
            </a:r>
            <a:r>
              <a:rPr lang="en-GB" b="1" dirty="0" err="1" smtClean="0"/>
              <a:t>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I would like</a:t>
            </a:r>
          </a:p>
          <a:p>
            <a:pPr marL="0" indent="0">
              <a:buNone/>
            </a:pPr>
            <a:r>
              <a:rPr lang="en-GB" b="1" dirty="0" err="1" smtClean="0"/>
              <a:t>Baset</a:t>
            </a:r>
            <a:r>
              <a:rPr lang="en-GB" b="1" dirty="0" smtClean="0"/>
              <a:t> </a:t>
            </a:r>
            <a:r>
              <a:rPr lang="en-GB" b="1" dirty="0" err="1" smtClean="0"/>
              <a:t>ti’n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you would like</a:t>
            </a:r>
          </a:p>
          <a:p>
            <a:pPr marL="0" indent="0">
              <a:buNone/>
            </a:pPr>
            <a:r>
              <a:rPr lang="en-GB" b="1" dirty="0" err="1" smtClean="0"/>
              <a:t>Basai</a:t>
            </a:r>
            <a:r>
              <a:rPr lang="en-GB" b="1" dirty="0" smtClean="0"/>
              <a:t> </a:t>
            </a:r>
            <a:r>
              <a:rPr lang="en-GB" b="1" dirty="0" err="1" smtClean="0"/>
              <a:t>o’n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- </a:t>
            </a:r>
            <a:r>
              <a:rPr lang="en-GB" dirty="0" smtClean="0"/>
              <a:t>he would like</a:t>
            </a:r>
          </a:p>
          <a:p>
            <a:pPr marL="0" indent="0">
              <a:buNone/>
            </a:pPr>
            <a:r>
              <a:rPr lang="en-GB" b="1" dirty="0" err="1" smtClean="0"/>
              <a:t>Basai</a:t>
            </a:r>
            <a:r>
              <a:rPr lang="en-GB" b="1" dirty="0" smtClean="0"/>
              <a:t> </a:t>
            </a:r>
            <a:r>
              <a:rPr lang="en-GB" b="1" dirty="0" err="1" smtClean="0"/>
              <a:t>hi’n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she would like</a:t>
            </a:r>
          </a:p>
          <a:p>
            <a:pPr marL="0" indent="0">
              <a:buNone/>
            </a:pPr>
            <a:r>
              <a:rPr lang="en-GB" b="1" dirty="0" err="1" smtClean="0"/>
              <a:t>Basen</a:t>
            </a:r>
            <a:r>
              <a:rPr lang="en-GB" b="1" dirty="0" smtClean="0"/>
              <a:t> </a:t>
            </a:r>
            <a:r>
              <a:rPr lang="en-GB" b="1" dirty="0" err="1" smtClean="0"/>
              <a:t>ni’n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we would like</a:t>
            </a:r>
          </a:p>
          <a:p>
            <a:pPr marL="0" indent="0">
              <a:buNone/>
            </a:pPr>
            <a:r>
              <a:rPr lang="en-GB" b="1" dirty="0" err="1" smtClean="0"/>
              <a:t>Basech</a:t>
            </a:r>
            <a:r>
              <a:rPr lang="en-GB" b="1" dirty="0" smtClean="0"/>
              <a:t> </a:t>
            </a:r>
            <a:r>
              <a:rPr lang="en-GB" b="1" dirty="0" err="1" smtClean="0"/>
              <a:t>chi’n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you would like</a:t>
            </a:r>
          </a:p>
          <a:p>
            <a:pPr marL="0" indent="0">
              <a:buNone/>
            </a:pPr>
            <a:r>
              <a:rPr lang="en-GB" b="1" dirty="0" err="1" smtClean="0"/>
              <a:t>Basen</a:t>
            </a:r>
            <a:r>
              <a:rPr lang="en-GB" b="1" dirty="0" smtClean="0"/>
              <a:t> </a:t>
            </a:r>
            <a:r>
              <a:rPr lang="en-GB" b="1" dirty="0" err="1" smtClean="0"/>
              <a:t>ni’n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r>
              <a:rPr lang="en-GB" b="1" dirty="0" smtClean="0"/>
              <a:t> </a:t>
            </a:r>
            <a:r>
              <a:rPr lang="en-GB" dirty="0" smtClean="0"/>
              <a:t>– we would like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* Dim </a:t>
            </a:r>
            <a:r>
              <a:rPr lang="en-GB" b="1" dirty="0" err="1" smtClean="0"/>
              <a:t>treiglad</a:t>
            </a:r>
            <a:r>
              <a:rPr lang="en-GB" b="1" dirty="0" smtClean="0"/>
              <a:t> *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80728"/>
            <a:ext cx="4388296" cy="4824536"/>
          </a:xfrm>
          <a:ln w="12700">
            <a:solidFill>
              <a:schemeClr val="tx1"/>
            </a:solidFill>
            <a:prstDash val="sysDot"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aset</a:t>
            </a:r>
            <a:r>
              <a:rPr lang="en-GB" b="1" dirty="0" smtClean="0"/>
              <a:t> </a:t>
            </a:r>
            <a:r>
              <a:rPr lang="en-GB" b="1" dirty="0" err="1" smtClean="0"/>
              <a:t>ti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asai</a:t>
            </a:r>
            <a:r>
              <a:rPr lang="en-GB" b="1" dirty="0" smtClean="0"/>
              <a:t> o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asai</a:t>
            </a:r>
            <a:r>
              <a:rPr lang="en-GB" b="1" dirty="0" smtClean="0"/>
              <a:t> hi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asen</a:t>
            </a:r>
            <a:r>
              <a:rPr lang="en-GB" b="1" dirty="0" smtClean="0"/>
              <a:t> </a:t>
            </a:r>
            <a:r>
              <a:rPr lang="en-GB" b="1" dirty="0" err="1" smtClean="0"/>
              <a:t>ni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asech</a:t>
            </a:r>
            <a:r>
              <a:rPr lang="en-GB" b="1" dirty="0" smtClean="0"/>
              <a:t> chi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u="sng" dirty="0" err="1" smtClean="0"/>
              <a:t>F</a:t>
            </a:r>
            <a:r>
              <a:rPr lang="en-GB" b="1" dirty="0" err="1" smtClean="0"/>
              <a:t>asen</a:t>
            </a:r>
            <a:r>
              <a:rPr lang="en-GB" b="1" dirty="0" smtClean="0"/>
              <a:t> </a:t>
            </a:r>
            <a:r>
              <a:rPr lang="en-GB" b="1" dirty="0" err="1" smtClean="0"/>
              <a:t>ni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hoffi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* </a:t>
            </a:r>
            <a:r>
              <a:rPr lang="en-GB" b="1" dirty="0" err="1" smtClean="0"/>
              <a:t>Treiglad</a:t>
            </a:r>
            <a:r>
              <a:rPr lang="en-GB" b="1" dirty="0" smtClean="0"/>
              <a:t> </a:t>
            </a:r>
            <a:r>
              <a:rPr lang="en-GB" b="1" dirty="0" err="1" smtClean="0"/>
              <a:t>cychwynol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unig</a:t>
            </a:r>
            <a:r>
              <a:rPr lang="en-GB" b="1" dirty="0" smtClean="0"/>
              <a:t>*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0" y="5729717"/>
            <a:ext cx="9144000" cy="89255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600" b="1" u="sng" dirty="0" err="1" smtClean="0"/>
              <a:t>F</a:t>
            </a:r>
            <a:r>
              <a:rPr lang="en-GB" sz="2600" b="1" dirty="0" err="1" smtClean="0"/>
              <a:t>aset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ti’n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hoffi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mynd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Ffrainc</a:t>
            </a:r>
            <a:r>
              <a:rPr lang="en-GB" sz="2600" b="1" dirty="0" smtClean="0"/>
              <a:t>?   </a:t>
            </a:r>
            <a:r>
              <a:rPr lang="en-GB" sz="2600" dirty="0" smtClean="0"/>
              <a:t>- would you like to go to France?</a:t>
            </a:r>
          </a:p>
          <a:p>
            <a:r>
              <a:rPr lang="en-GB" sz="2600" b="1" dirty="0" err="1" smtClean="0"/>
              <a:t>Pryd</a:t>
            </a:r>
            <a:r>
              <a:rPr lang="en-GB" sz="2600" b="1" dirty="0" smtClean="0"/>
              <a:t> </a:t>
            </a:r>
            <a:r>
              <a:rPr lang="en-GB" sz="2600" b="1" u="sng" dirty="0" err="1" smtClean="0"/>
              <a:t>f</a:t>
            </a:r>
            <a:r>
              <a:rPr lang="en-GB" sz="2600" b="1" dirty="0" err="1" smtClean="0"/>
              <a:t>aset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ti’n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hoffi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mynd</a:t>
            </a:r>
            <a:r>
              <a:rPr lang="en-GB" sz="2600" b="1" dirty="0" smtClean="0"/>
              <a:t>?   - </a:t>
            </a:r>
            <a:r>
              <a:rPr lang="en-GB" sz="2600" dirty="0" smtClean="0"/>
              <a:t>when would you like to go?</a:t>
            </a:r>
            <a:endParaRPr lang="en-GB" sz="2600" b="1" u="sng" dirty="0"/>
          </a:p>
        </p:txBody>
      </p:sp>
    </p:spTree>
    <p:extLst>
      <p:ext uri="{BB962C8B-B14F-4D97-AF65-F5344CB8AC3E}">
        <p14:creationId xmlns:p14="http://schemas.microsoft.com/office/powerpoint/2010/main" val="416726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u="sng" dirty="0" err="1" smtClean="0"/>
              <a:t>Ymarfer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___________ </a:t>
            </a:r>
            <a:r>
              <a:rPr lang="en-GB" dirty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Ffrainc</a:t>
            </a:r>
            <a:endParaRPr lang="en-GB" dirty="0" smtClean="0"/>
          </a:p>
          <a:p>
            <a:r>
              <a:rPr lang="en-GB" dirty="0" smtClean="0"/>
              <a:t>___________ o </a:t>
            </a:r>
            <a:r>
              <a:rPr lang="en-GB" dirty="0" err="1" smtClean="0"/>
              <a:t>fwyta</a:t>
            </a:r>
            <a:r>
              <a:rPr lang="en-GB" dirty="0" smtClean="0"/>
              <a:t> </a:t>
            </a:r>
            <a:r>
              <a:rPr lang="en-GB" dirty="0" err="1" smtClean="0"/>
              <a:t>cyri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dê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hi </a:t>
            </a:r>
            <a:r>
              <a:rPr lang="en-GB" dirty="0" err="1" smtClean="0"/>
              <a:t>wylio</a:t>
            </a:r>
            <a:r>
              <a:rPr lang="en-GB" dirty="0" smtClean="0"/>
              <a:t> </a:t>
            </a:r>
            <a:r>
              <a:rPr lang="en-GB" dirty="0" err="1" smtClean="0"/>
              <a:t>ffilm</a:t>
            </a:r>
            <a:r>
              <a:rPr lang="en-GB" dirty="0" smtClean="0"/>
              <a:t> </a:t>
            </a:r>
            <a:r>
              <a:rPr lang="en-GB" dirty="0" err="1" smtClean="0"/>
              <a:t>rhamant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bwyta</a:t>
            </a:r>
            <a:r>
              <a:rPr lang="en-GB" dirty="0" smtClean="0"/>
              <a:t> </a:t>
            </a:r>
            <a:r>
              <a:rPr lang="en-GB" dirty="0" err="1" smtClean="0"/>
              <a:t>malwod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nofio</a:t>
            </a:r>
            <a:r>
              <a:rPr lang="en-GB" dirty="0" smtClean="0"/>
              <a:t> bob </a:t>
            </a:r>
            <a:r>
              <a:rPr lang="en-GB" dirty="0" err="1" smtClean="0"/>
              <a:t>dydd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7170" name="Picture 2" descr="C:\Program Files (x86)\Microsoft Office\MEDIA\CAGCAT10\j015776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8"/>
            <a:ext cx="1794967" cy="181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3" name="Picture 15" descr="C:\Users\sixthguest\AppData\Local\Microsoft\Windows\Temporary Internet Files\Content.IE5\CN98ZLB9\photo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941168"/>
            <a:ext cx="1700808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C:\Users\sixthguest\AppData\Local\Microsoft\Windows\Temporary Internet Files\Content.IE5\YFA5WYO6\Gary_the_snail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5144"/>
            <a:ext cx="1793751" cy="175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26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u="sng" dirty="0" err="1" smtClean="0"/>
              <a:t>Ymarfer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___________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/>
              <a:t>m</a:t>
            </a:r>
            <a:r>
              <a:rPr lang="en-GB" dirty="0" err="1" smtClean="0"/>
              <a:t>ynd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Ffrainc</a:t>
            </a:r>
            <a:endParaRPr lang="en-GB" dirty="0" smtClean="0"/>
          </a:p>
          <a:p>
            <a:r>
              <a:rPr lang="en-GB" dirty="0" smtClean="0"/>
              <a:t>___________ </a:t>
            </a:r>
            <a:r>
              <a:rPr lang="en-GB" dirty="0" err="1" smtClean="0"/>
              <a:t>o’n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/>
              <a:t>b</a:t>
            </a:r>
            <a:r>
              <a:rPr lang="en-GB" dirty="0" err="1" smtClean="0"/>
              <a:t>wyta</a:t>
            </a:r>
            <a:r>
              <a:rPr lang="en-GB" dirty="0" smtClean="0"/>
              <a:t> </a:t>
            </a:r>
            <a:r>
              <a:rPr lang="en-GB" dirty="0" err="1" smtClean="0"/>
              <a:t>cyri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dê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hi’n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 smtClean="0"/>
              <a:t>gwylio</a:t>
            </a:r>
            <a:r>
              <a:rPr lang="en-GB" dirty="0" smtClean="0"/>
              <a:t> </a:t>
            </a:r>
            <a:r>
              <a:rPr lang="en-GB" dirty="0" err="1" smtClean="0"/>
              <a:t>ffilm</a:t>
            </a:r>
            <a:r>
              <a:rPr lang="en-GB" dirty="0" smtClean="0"/>
              <a:t> </a:t>
            </a:r>
            <a:r>
              <a:rPr lang="en-GB" dirty="0" err="1" smtClean="0"/>
              <a:t>rhamant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 smtClean="0"/>
              <a:t>bwyta</a:t>
            </a:r>
            <a:r>
              <a:rPr lang="en-GB" dirty="0" smtClean="0"/>
              <a:t> </a:t>
            </a:r>
            <a:r>
              <a:rPr lang="en-GB" dirty="0" err="1" smtClean="0"/>
              <a:t>malwod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hoffi</a:t>
            </a:r>
            <a:r>
              <a:rPr lang="en-GB" dirty="0" smtClean="0"/>
              <a:t> </a:t>
            </a:r>
            <a:r>
              <a:rPr lang="en-GB" dirty="0" err="1" smtClean="0"/>
              <a:t>nofio</a:t>
            </a:r>
            <a:r>
              <a:rPr lang="en-GB" dirty="0" smtClean="0"/>
              <a:t> bob </a:t>
            </a:r>
            <a:r>
              <a:rPr lang="en-GB" dirty="0" err="1" smtClean="0"/>
              <a:t>dydd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7170" name="Picture 2" descr="C:\Program Files (x86)\Microsoft Office\MEDIA\CAGCAT10\j015776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8"/>
            <a:ext cx="1794967" cy="181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3" name="Picture 15" descr="C:\Users\sixthguest\AppData\Local\Microsoft\Windows\Temporary Internet Files\Content.IE5\CN98ZLB9\photo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941168"/>
            <a:ext cx="1700808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C:\Users\sixthguest\AppData\Local\Microsoft\Windows\Temporary Internet Files\Content.IE5\YFA5WYO6\Gary_the_snail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25144"/>
            <a:ext cx="1793751" cy="175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45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000" b="1" dirty="0" err="1" smtClean="0"/>
              <a:t>Ymarfer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err="1"/>
              <a:t>C</a:t>
            </a:r>
            <a:r>
              <a:rPr lang="en-GB" sz="4000" dirty="0" err="1" smtClean="0"/>
              <a:t>yfieithwch</a:t>
            </a:r>
            <a:r>
              <a:rPr lang="en-GB" sz="4000" dirty="0" smtClean="0"/>
              <a:t> y </a:t>
            </a:r>
            <a:r>
              <a:rPr lang="en-GB" sz="4000" dirty="0" err="1" smtClean="0"/>
              <a:t>brawddegau</a:t>
            </a:r>
            <a:r>
              <a:rPr lang="en-GB" sz="4000" dirty="0" smtClean="0"/>
              <a:t> </a:t>
            </a:r>
            <a:r>
              <a:rPr lang="en-GB" sz="4000" dirty="0" err="1" smtClean="0"/>
              <a:t>yma</a:t>
            </a:r>
            <a:r>
              <a:rPr lang="en-GB" sz="4000" dirty="0" smtClean="0"/>
              <a:t>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I would like to buy car</a:t>
            </a:r>
          </a:p>
          <a:p>
            <a:pPr marL="514350" indent="-514350">
              <a:buAutoNum type="arabicPeriod"/>
            </a:pPr>
            <a:r>
              <a:rPr lang="en-GB" dirty="0" smtClean="0"/>
              <a:t>John would like to go to McDonald’s.</a:t>
            </a:r>
          </a:p>
          <a:p>
            <a:pPr marL="514350" indent="-514350">
              <a:buAutoNum type="arabicPeriod"/>
            </a:pPr>
            <a:r>
              <a:rPr lang="en-GB" dirty="0" smtClean="0"/>
              <a:t>We would like to watch Ed </a:t>
            </a:r>
            <a:r>
              <a:rPr lang="en-GB" dirty="0" err="1" smtClean="0"/>
              <a:t>Sheeran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r>
              <a:rPr lang="en-GB" dirty="0" smtClean="0"/>
              <a:t>He wouldn’t like to walk to school.</a:t>
            </a:r>
          </a:p>
          <a:p>
            <a:pPr marL="514350" indent="-514350">
              <a:buAutoNum type="arabicPeriod"/>
            </a:pPr>
            <a:r>
              <a:rPr lang="en-GB" dirty="0" smtClean="0"/>
              <a:t>Would you like a cake?</a:t>
            </a:r>
            <a:endParaRPr lang="en-GB" dirty="0"/>
          </a:p>
        </p:txBody>
      </p:sp>
      <p:pic>
        <p:nvPicPr>
          <p:cNvPr id="8196" name="Picture 4" descr="C:\Program Files (x86)\Microsoft Office\MEDIA\CAGCAT10\j029524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884146"/>
            <a:ext cx="1076930" cy="1592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sixthguest\AppData\Local\Microsoft\Windows\Temporary Internet Files\Content.IE5\CN98ZLB9\Ed-Sheeran_Experimento4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84146"/>
            <a:ext cx="2619573" cy="156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0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268760"/>
          </a:xfrm>
        </p:spPr>
        <p:txBody>
          <a:bodyPr>
            <a:noAutofit/>
          </a:bodyPr>
          <a:lstStyle/>
          <a:p>
            <a:r>
              <a:rPr lang="en-GB" sz="2800" b="1" u="sng" dirty="0" err="1" smtClean="0"/>
              <a:t>Tasg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cywiro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There </a:t>
            </a:r>
            <a:r>
              <a:rPr lang="en-GB" sz="2000" dirty="0"/>
              <a:t>are </a:t>
            </a:r>
            <a:r>
              <a:rPr lang="en-GB" sz="2000" dirty="0" smtClean="0"/>
              <a:t>8 mistakes. </a:t>
            </a:r>
            <a:r>
              <a:rPr lang="en-GB" sz="2000" dirty="0"/>
              <a:t>Write the corrections in the grid in the corresponding box. </a:t>
            </a:r>
            <a:br>
              <a:rPr lang="en-GB" sz="2000" dirty="0"/>
            </a:br>
            <a:r>
              <a:rPr lang="en-GB" sz="2000" dirty="0"/>
              <a:t>Spelling           - language/mutation         - punctuation        - wrong words</a:t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43063" y="330581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203352"/>
              </p:ext>
            </p:extLst>
          </p:nvPr>
        </p:nvGraphicFramePr>
        <p:xfrm>
          <a:off x="942002" y="5373216"/>
          <a:ext cx="7748372" cy="11635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093"/>
                <a:gridCol w="1937093"/>
                <a:gridCol w="1937093"/>
                <a:gridCol w="1937093"/>
              </a:tblGrid>
              <a:tr h="581784">
                <a:tc>
                  <a:txBody>
                    <a:bodyPr/>
                    <a:lstStyle/>
                    <a:p>
                      <a:r>
                        <a:rPr lang="en-GB" dirty="0" smtClean="0"/>
                        <a:t>1.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784">
                <a:tc>
                  <a:txBody>
                    <a:bodyPr/>
                    <a:lstStyle/>
                    <a:p>
                      <a:r>
                        <a:rPr lang="en-GB" dirty="0" smtClean="0"/>
                        <a:t>5.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ounded Rectangular Callout 6"/>
          <p:cNvSpPr/>
          <p:nvPr/>
        </p:nvSpPr>
        <p:spPr>
          <a:xfrm>
            <a:off x="755576" y="1484784"/>
            <a:ext cx="7920879" cy="2808312"/>
          </a:xfrm>
          <a:prstGeom prst="wedgeRoundRectCallout">
            <a:avLst>
              <a:gd name="adj1" fmla="val -53953"/>
              <a:gd name="adj2" fmla="val 82036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tx1"/>
                </a:solidFill>
              </a:rPr>
              <a:t>Bore </a:t>
            </a:r>
            <a:r>
              <a:rPr lang="en-GB" sz="2800" u="sng" dirty="0" err="1">
                <a:solidFill>
                  <a:schemeClr val="tx1"/>
                </a:solidFill>
              </a:rPr>
              <a:t>dda</a:t>
            </a:r>
            <a:r>
              <a:rPr lang="en-GB" sz="2800" dirty="0">
                <a:solidFill>
                  <a:schemeClr val="tx1"/>
                </a:solidFill>
              </a:rPr>
              <a:t>! </a:t>
            </a:r>
            <a:r>
              <a:rPr lang="en-GB" sz="2800" dirty="0" err="1">
                <a:solidFill>
                  <a:schemeClr val="tx1"/>
                </a:solidFill>
              </a:rPr>
              <a:t>Hoffwn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i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u="sng" dirty="0" err="1">
                <a:solidFill>
                  <a:schemeClr val="tx1"/>
                </a:solidFill>
              </a:rPr>
              <a:t>b</a:t>
            </a:r>
            <a:r>
              <a:rPr lang="en-GB" sz="2800" dirty="0" err="1">
                <a:solidFill>
                  <a:schemeClr val="tx1"/>
                </a:solidFill>
              </a:rPr>
              <a:t>wcio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bwrdd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yn</a:t>
            </a:r>
            <a:r>
              <a:rPr lang="en-GB" sz="2800" dirty="0">
                <a:solidFill>
                  <a:schemeClr val="tx1"/>
                </a:solidFill>
              </a:rPr>
              <a:t> y </a:t>
            </a:r>
            <a:r>
              <a:rPr lang="en-GB" sz="2800" u="sng" dirty="0">
                <a:solidFill>
                  <a:schemeClr val="tx1"/>
                </a:solidFill>
              </a:rPr>
              <a:t>café </a:t>
            </a:r>
            <a:r>
              <a:rPr lang="en-GB" sz="2800" dirty="0" err="1">
                <a:solidFill>
                  <a:schemeClr val="tx1"/>
                </a:solidFill>
              </a:rPr>
              <a:t>dydd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Iau</a:t>
            </a:r>
            <a:r>
              <a:rPr lang="en-GB" sz="2800" dirty="0">
                <a:solidFill>
                  <a:schemeClr val="tx1"/>
                </a:solidFill>
              </a:rPr>
              <a:t>, </a:t>
            </a:r>
            <a:r>
              <a:rPr lang="en-GB" sz="2800" u="sng" dirty="0" err="1">
                <a:solidFill>
                  <a:schemeClr val="tx1"/>
                </a:solidFill>
              </a:rPr>
              <a:t>Gorffenaf</a:t>
            </a:r>
            <a:r>
              <a:rPr lang="en-GB" sz="2800" dirty="0">
                <a:solidFill>
                  <a:schemeClr val="tx1"/>
                </a:solidFill>
              </a:rPr>
              <a:t> tri </a:t>
            </a:r>
            <a:r>
              <a:rPr lang="en-GB" sz="2800" dirty="0" err="1" smtClean="0">
                <a:solidFill>
                  <a:schemeClr val="tx1"/>
                </a:solidFill>
              </a:rPr>
              <a:t>i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u="sng" dirty="0">
                <a:solidFill>
                  <a:schemeClr val="tx1"/>
                </a:solidFill>
              </a:rPr>
              <a:t>pimp</a:t>
            </a:r>
            <a:r>
              <a:rPr lang="en-GB" sz="2800" dirty="0">
                <a:solidFill>
                  <a:schemeClr val="tx1"/>
                </a:solidFill>
              </a:rPr>
              <a:t> o </a:t>
            </a:r>
            <a:r>
              <a:rPr lang="en-GB" sz="2800" dirty="0" err="1">
                <a:solidFill>
                  <a:schemeClr val="tx1"/>
                </a:solidFill>
              </a:rPr>
              <a:t>bobl</a:t>
            </a:r>
            <a:r>
              <a:rPr lang="en-GB" sz="2800" dirty="0">
                <a:solidFill>
                  <a:schemeClr val="tx1"/>
                </a:solidFill>
              </a:rPr>
              <a:t>.</a:t>
            </a:r>
          </a:p>
          <a:p>
            <a:r>
              <a:rPr lang="en-GB" sz="2800" dirty="0" err="1">
                <a:solidFill>
                  <a:schemeClr val="tx1"/>
                </a:solidFill>
              </a:rPr>
              <a:t>Baswn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i’n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hoffi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eistedd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wrth</a:t>
            </a:r>
            <a:r>
              <a:rPr lang="en-GB" sz="2800" dirty="0">
                <a:solidFill>
                  <a:schemeClr val="tx1"/>
                </a:solidFill>
              </a:rPr>
              <a:t> y </a:t>
            </a:r>
            <a:r>
              <a:rPr lang="en-GB" sz="2800" dirty="0" err="1">
                <a:solidFill>
                  <a:schemeClr val="tx1"/>
                </a:solidFill>
              </a:rPr>
              <a:t>ffenest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os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u="sng" dirty="0" err="1">
                <a:solidFill>
                  <a:schemeClr val="tx1"/>
                </a:solidFill>
              </a:rPr>
              <a:t>gwelch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yn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dda</a:t>
            </a:r>
            <a:r>
              <a:rPr lang="en-GB" sz="2800" dirty="0" smtClean="0">
                <a:solidFill>
                  <a:schemeClr val="tx1"/>
                </a:solidFill>
              </a:rPr>
              <a:t>. </a:t>
            </a:r>
            <a:r>
              <a:rPr lang="en-GB" sz="2800" dirty="0" err="1" smtClean="0">
                <a:solidFill>
                  <a:schemeClr val="tx1"/>
                </a:solidFill>
              </a:rPr>
              <a:t>Dw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u="sng" dirty="0" err="1" smtClean="0">
                <a:solidFill>
                  <a:schemeClr val="tx1"/>
                </a:solidFill>
              </a:rPr>
              <a:t>i’n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ddim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yn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bwyta</a:t>
            </a:r>
            <a:r>
              <a:rPr lang="en-GB" sz="2800" dirty="0" smtClean="0">
                <a:solidFill>
                  <a:schemeClr val="tx1"/>
                </a:solidFill>
              </a:rPr>
              <a:t> cig, </a:t>
            </a:r>
            <a:r>
              <a:rPr lang="en-GB" sz="2800" dirty="0" err="1" smtClean="0">
                <a:solidFill>
                  <a:schemeClr val="tx1"/>
                </a:solidFill>
              </a:rPr>
              <a:t>oes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bwyd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llysieuol</a:t>
            </a:r>
            <a:r>
              <a:rPr lang="en-GB" sz="2800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GB" sz="2800" dirty="0" err="1" smtClean="0">
                <a:solidFill>
                  <a:schemeClr val="tx1"/>
                </a:solidFill>
              </a:rPr>
              <a:t>Dyma</a:t>
            </a:r>
            <a:r>
              <a:rPr lang="en-GB" sz="2800" u="sng" dirty="0" smtClean="0">
                <a:solidFill>
                  <a:schemeClr val="tx1"/>
                </a:solidFill>
              </a:rPr>
              <a:t> fi </a:t>
            </a:r>
            <a:r>
              <a:rPr lang="en-GB" sz="2800" dirty="0" err="1" smtClean="0">
                <a:solidFill>
                  <a:schemeClr val="tx1"/>
                </a:solidFill>
              </a:rPr>
              <a:t>rhif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ffôn</a:t>
            </a:r>
            <a:r>
              <a:rPr lang="en-GB" sz="2800" dirty="0" smtClean="0">
                <a:solidFill>
                  <a:schemeClr val="tx1"/>
                </a:solidFill>
              </a:rPr>
              <a:t> 07835189729. </a:t>
            </a:r>
            <a:r>
              <a:rPr lang="en-GB" sz="2800" dirty="0" err="1" smtClean="0">
                <a:solidFill>
                  <a:schemeClr val="tx1"/>
                </a:solidFill>
              </a:rPr>
              <a:t>Diolch</a:t>
            </a:r>
            <a:r>
              <a:rPr lang="en-GB" sz="2800" dirty="0" smtClean="0">
                <a:solidFill>
                  <a:schemeClr val="tx1"/>
                </a:solidFill>
              </a:rPr>
              <a:t>.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3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Sut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fwcio</a:t>
            </a:r>
            <a:r>
              <a:rPr lang="en-GB" b="1" dirty="0" smtClean="0"/>
              <a:t> </a:t>
            </a:r>
            <a:r>
              <a:rPr lang="en-GB" b="1" dirty="0" err="1" smtClean="0"/>
              <a:t>pethau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Cyfarch</a:t>
            </a:r>
            <a:r>
              <a:rPr lang="en-GB" dirty="0" smtClean="0"/>
              <a:t> - greeting</a:t>
            </a:r>
          </a:p>
          <a:p>
            <a:pPr marL="0" indent="0">
              <a:buNone/>
            </a:pPr>
            <a:r>
              <a:rPr lang="en-GB" dirty="0" err="1" smtClean="0"/>
              <a:t>Dweud</a:t>
            </a:r>
            <a:r>
              <a:rPr lang="en-GB" dirty="0" smtClean="0"/>
              <a:t> </a:t>
            </a:r>
            <a:r>
              <a:rPr lang="en-GB" dirty="0" err="1" smtClean="0"/>
              <a:t>pwy</a:t>
            </a:r>
            <a:r>
              <a:rPr lang="en-GB" dirty="0" smtClean="0"/>
              <a:t> </a:t>
            </a:r>
            <a:r>
              <a:rPr lang="en-GB" dirty="0" err="1" smtClean="0"/>
              <a:t>ydych</a:t>
            </a:r>
            <a:r>
              <a:rPr lang="en-GB" dirty="0" smtClean="0"/>
              <a:t> chi – say who you are</a:t>
            </a:r>
          </a:p>
          <a:p>
            <a:pPr marL="0" indent="0">
              <a:buNone/>
            </a:pPr>
            <a:r>
              <a:rPr lang="en-GB" dirty="0" err="1" smtClean="0"/>
              <a:t>Esbonio</a:t>
            </a:r>
            <a:r>
              <a:rPr lang="en-GB" dirty="0" smtClean="0"/>
              <a:t> </a:t>
            </a:r>
            <a:r>
              <a:rPr lang="en-GB" dirty="0" err="1" smtClean="0"/>
              <a:t>beth</a:t>
            </a:r>
            <a:r>
              <a:rPr lang="en-GB" dirty="0" smtClean="0"/>
              <a:t> </a:t>
            </a:r>
            <a:r>
              <a:rPr lang="en-GB" dirty="0" err="1" smtClean="0"/>
              <a:t>rydych</a:t>
            </a:r>
            <a:r>
              <a:rPr lang="en-GB" dirty="0" smtClean="0"/>
              <a:t> chi </a:t>
            </a:r>
            <a:r>
              <a:rPr lang="en-GB" dirty="0" err="1" smtClean="0"/>
              <a:t>eisiau</a:t>
            </a:r>
            <a:r>
              <a:rPr lang="en-GB" dirty="0" smtClean="0"/>
              <a:t> – explain what you want</a:t>
            </a:r>
          </a:p>
          <a:p>
            <a:pPr marL="0" indent="0">
              <a:buNone/>
            </a:pPr>
            <a:r>
              <a:rPr lang="en-GB" dirty="0" err="1" smtClean="0"/>
              <a:t>Manylion</a:t>
            </a:r>
            <a:r>
              <a:rPr lang="en-GB" dirty="0" smtClean="0"/>
              <a:t> – details – </a:t>
            </a:r>
            <a:r>
              <a:rPr lang="en-GB" dirty="0" err="1" smtClean="0"/>
              <a:t>what,when</a:t>
            </a:r>
            <a:r>
              <a:rPr lang="en-GB" dirty="0" smtClean="0"/>
              <a:t>, where</a:t>
            </a:r>
          </a:p>
          <a:p>
            <a:pPr marL="0" indent="0">
              <a:buNone/>
            </a:pPr>
            <a:r>
              <a:rPr lang="en-GB" dirty="0" err="1" smtClean="0"/>
              <a:t>Manylion</a:t>
            </a:r>
            <a:r>
              <a:rPr lang="en-GB" dirty="0" smtClean="0"/>
              <a:t> </a:t>
            </a:r>
            <a:r>
              <a:rPr lang="en-GB" dirty="0" err="1" smtClean="0"/>
              <a:t>cyswllt</a:t>
            </a:r>
            <a:r>
              <a:rPr lang="en-GB" dirty="0" smtClean="0"/>
              <a:t> – contact details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782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1034</Words>
  <Application>Microsoft Office PowerPoint</Application>
  <PresentationFormat>On-screen Show (4:3)</PresentationFormat>
  <Paragraphs>172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Bwcio</vt:lpstr>
      <vt:lpstr>PowerPoint Presentation</vt:lpstr>
      <vt:lpstr>Iaith</vt:lpstr>
      <vt:lpstr>Iaith</vt:lpstr>
      <vt:lpstr>Ymarfer</vt:lpstr>
      <vt:lpstr>Ymarfer</vt:lpstr>
      <vt:lpstr>Ymarfer Cyfieithwch y brawddegau yma:</vt:lpstr>
      <vt:lpstr>Tasg cywiro There are 8 mistakes. Write the corrections in the grid in the corresponding box.  Spelling           - language/mutation         - punctuation        - wrong words </vt:lpstr>
      <vt:lpstr>Sut i fwcio pethau</vt:lpstr>
      <vt:lpstr>Geirfa a patrymau iaith</vt:lpstr>
      <vt:lpstr>Tasg Llafar</vt:lpstr>
      <vt:lpstr>Tasg Darllen</vt:lpstr>
      <vt:lpstr>Tasg Darllen</vt:lpstr>
      <vt:lpstr>Tasg llafar grŵp</vt:lpstr>
      <vt:lpstr>PowerPoint Presentation</vt:lpstr>
      <vt:lpstr>Cofiwch! Remember!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Cwyno</dc:title>
  <dc:creator>Guest2010</dc:creator>
  <cp:lastModifiedBy>Guest2010</cp:lastModifiedBy>
  <cp:revision>29</cp:revision>
  <dcterms:created xsi:type="dcterms:W3CDTF">2017-07-03T10:38:10Z</dcterms:created>
  <dcterms:modified xsi:type="dcterms:W3CDTF">2017-07-04T13:08:14Z</dcterms:modified>
</cp:coreProperties>
</file>