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 type="screen4x3"/>
  <p:notesSz cx="6858000" cy="9144000"/>
  <p:defaultTextStyle>
    <a:defPPr>
      <a:defRPr lang="cy-GB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-677" y="-8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ctrTitle"/>
          </p:nvPr>
        </p:nvSpPr>
        <p:spPr>
          <a:xfrm>
            <a:off x="1524003" y="1122361"/>
            <a:ext cx="9144000" cy="2387598"/>
          </a:xfrm>
        </p:spPr>
        <p:txBody>
          <a:bodyPr anchor="b" anchorCtr="1"/>
          <a:lstStyle>
            <a:lvl1pPr algn="ctr">
              <a:defRPr sz="6000"/>
            </a:lvl1pPr>
          </a:lstStyle>
          <a:p>
            <a:pPr lvl="0"/>
            <a:r>
              <a:rPr lang="en-US"/>
              <a:t>Click to edit Master title style</a:t>
            </a:r>
            <a:endParaRPr lang="cy-GB"/>
          </a:p>
        </p:txBody>
      </p:sp>
      <p:sp>
        <p:nvSpPr>
          <p:cNvPr id="3" name="Subtitle 2"/>
          <p:cNvSpPr txBox="1">
            <a:spLocks noGrp="1"/>
          </p:cNvSpPr>
          <p:nvPr>
            <p:ph type="subTitle" idx="1"/>
          </p:nvPr>
        </p:nvSpPr>
        <p:spPr>
          <a:xfrm>
            <a:off x="1524003" y="3602041"/>
            <a:ext cx="9144000" cy="1655758"/>
          </a:xfrm>
        </p:spPr>
        <p:txBody>
          <a:bodyPr anchorCtr="1"/>
          <a:lstStyle>
            <a:lvl1pPr marL="0" indent="0" algn="ctr">
              <a:buNone/>
              <a:defRPr sz="2400"/>
            </a:lvl1pPr>
          </a:lstStyle>
          <a:p>
            <a:pPr lvl="0"/>
            <a:r>
              <a:rPr lang="en-US"/>
              <a:t>Click to edit Master subtitle style</a:t>
            </a:r>
            <a:endParaRPr lang="cy-GB"/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07F46035-E8B7-4AB4-8CFB-EDB1EADF2004}" type="datetime1">
              <a:rPr lang="cy-GB"/>
              <a:pPr lvl="0"/>
              <a:t>13/07/2017</a:t>
            </a:fld>
            <a:endParaRPr lang="cy-GB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cy-GB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B6E4ED5C-034A-4C69-85F7-03C34529F3B3}" type="slidenum">
              <a:t>‹#›</a:t>
            </a:fld>
            <a:endParaRPr lang="cy-GB"/>
          </a:p>
        </p:txBody>
      </p:sp>
    </p:spTree>
    <p:extLst>
      <p:ext uri="{BB962C8B-B14F-4D97-AF65-F5344CB8AC3E}">
        <p14:creationId xmlns:p14="http://schemas.microsoft.com/office/powerpoint/2010/main" val="158693239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  <a:endParaRPr lang="cy-GB"/>
          </a:p>
        </p:txBody>
      </p:sp>
      <p:sp>
        <p:nvSpPr>
          <p:cNvPr id="3" name="Vertical Text Placeholder 2"/>
          <p:cNvSpPr txBox="1"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y-GB"/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126079C2-01AE-4B2F-A26B-E90A2B3CD9CD}" type="datetime1">
              <a:rPr lang="cy-GB"/>
              <a:pPr lvl="0"/>
              <a:t>13/07/2017</a:t>
            </a:fld>
            <a:endParaRPr lang="cy-GB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cy-GB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0213866B-9125-412A-85BE-5DC85614DA18}" type="slidenum">
              <a:t>‹#›</a:t>
            </a:fld>
            <a:endParaRPr lang="cy-GB"/>
          </a:p>
        </p:txBody>
      </p:sp>
    </p:spTree>
    <p:extLst>
      <p:ext uri="{BB962C8B-B14F-4D97-AF65-F5344CB8AC3E}">
        <p14:creationId xmlns:p14="http://schemas.microsoft.com/office/powerpoint/2010/main" val="27855857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 txBox="1">
            <a:spLocks noGrp="1"/>
          </p:cNvSpPr>
          <p:nvPr>
            <p:ph type="title" orient="vert"/>
          </p:nvPr>
        </p:nvSpPr>
        <p:spPr>
          <a:xfrm>
            <a:off x="8724903" y="365129"/>
            <a:ext cx="2628899" cy="5811834"/>
          </a:xfrm>
        </p:spPr>
        <p:txBody>
          <a:bodyPr vert="eaVert"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  <a:endParaRPr lang="cy-GB"/>
          </a:p>
        </p:txBody>
      </p:sp>
      <p:sp>
        <p:nvSpPr>
          <p:cNvPr id="3" name="Vertical Text Placeholder 2"/>
          <p:cNvSpPr txBox="1">
            <a:spLocks noGrp="1"/>
          </p:cNvSpPr>
          <p:nvPr>
            <p:ph type="body" orient="vert" idx="1"/>
          </p:nvPr>
        </p:nvSpPr>
        <p:spPr>
          <a:xfrm>
            <a:off x="838203" y="365129"/>
            <a:ext cx="7734296" cy="5811834"/>
          </a:xfrm>
        </p:spPr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y-GB"/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E0A14598-25FB-4627-96B8-61518BFD5A9B}" type="datetime1">
              <a:rPr lang="cy-GB"/>
              <a:pPr lvl="0"/>
              <a:t>13/07/2017</a:t>
            </a:fld>
            <a:endParaRPr lang="cy-GB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cy-GB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4097F8AB-D473-466F-9851-23556CD8DD37}" type="slidenum">
              <a:t>‹#›</a:t>
            </a:fld>
            <a:endParaRPr lang="cy-GB"/>
          </a:p>
        </p:txBody>
      </p:sp>
    </p:spTree>
    <p:extLst>
      <p:ext uri="{BB962C8B-B14F-4D97-AF65-F5344CB8AC3E}">
        <p14:creationId xmlns:p14="http://schemas.microsoft.com/office/powerpoint/2010/main" val="54468616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  <a:endParaRPr lang="cy-GB"/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y-GB"/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3DAD614C-68AD-4799-9251-E499F0B019D5}" type="datetime1">
              <a:rPr lang="cy-GB"/>
              <a:pPr lvl="0"/>
              <a:t>13/07/2017</a:t>
            </a:fld>
            <a:endParaRPr lang="cy-GB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cy-GB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99F04EE3-E2DA-43B2-B993-C16B6DC19A7A}" type="slidenum">
              <a:t>‹#›</a:t>
            </a:fld>
            <a:endParaRPr lang="cy-GB"/>
          </a:p>
        </p:txBody>
      </p:sp>
    </p:spTree>
    <p:extLst>
      <p:ext uri="{BB962C8B-B14F-4D97-AF65-F5344CB8AC3E}">
        <p14:creationId xmlns:p14="http://schemas.microsoft.com/office/powerpoint/2010/main" val="33677378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831847" y="1709735"/>
            <a:ext cx="10515600" cy="2852735"/>
          </a:xfrm>
        </p:spPr>
        <p:txBody>
          <a:bodyPr anchor="b"/>
          <a:lstStyle>
            <a:lvl1pPr>
              <a:defRPr sz="6000"/>
            </a:lvl1pPr>
          </a:lstStyle>
          <a:p>
            <a:pPr lvl="0"/>
            <a:r>
              <a:rPr lang="en-US"/>
              <a:t>Click to edit Master title style</a:t>
            </a:r>
            <a:endParaRPr lang="cy-GB"/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831847" y="4589465"/>
            <a:ext cx="10515600" cy="1500182"/>
          </a:xfrm>
        </p:spPr>
        <p:txBody>
          <a:bodyPr/>
          <a:lstStyle>
            <a:lvl1pPr marL="0" indent="0">
              <a:buNone/>
              <a:defRPr sz="2400">
                <a:solidFill>
                  <a:srgbClr val="898989"/>
                </a:solidFill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6BD69CA8-700D-4A1D-9FB9-4A02D75B2652}" type="datetime1">
              <a:rPr lang="cy-GB"/>
              <a:pPr lvl="0"/>
              <a:t>13/07/2017</a:t>
            </a:fld>
            <a:endParaRPr lang="cy-GB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cy-GB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4DE41E40-DDAC-432D-BDFC-29E646D38307}" type="slidenum">
              <a:t>‹#›</a:t>
            </a:fld>
            <a:endParaRPr lang="cy-GB"/>
          </a:p>
        </p:txBody>
      </p:sp>
    </p:spTree>
    <p:extLst>
      <p:ext uri="{BB962C8B-B14F-4D97-AF65-F5344CB8AC3E}">
        <p14:creationId xmlns:p14="http://schemas.microsoft.com/office/powerpoint/2010/main" val="310617358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  <a:endParaRPr lang="cy-GB"/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>
          <a:xfrm>
            <a:off x="838203" y="1825627"/>
            <a:ext cx="5181603" cy="4351336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y-GB"/>
          </a:p>
        </p:txBody>
      </p:sp>
      <p:sp>
        <p:nvSpPr>
          <p:cNvPr id="4" name="Content Placeholder 3"/>
          <p:cNvSpPr txBox="1">
            <a:spLocks noGrp="1"/>
          </p:cNvSpPr>
          <p:nvPr>
            <p:ph idx="2"/>
          </p:nvPr>
        </p:nvSpPr>
        <p:spPr>
          <a:xfrm>
            <a:off x="6172200" y="1825627"/>
            <a:ext cx="5181603" cy="4351336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y-GB"/>
          </a:p>
        </p:txBody>
      </p:sp>
      <p:sp>
        <p:nvSpPr>
          <p:cNvPr id="5" name="Date Placeholder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C2B5E793-0A32-41D4-8EC7-1755BEFEE761}" type="datetime1">
              <a:rPr lang="cy-GB"/>
              <a:pPr lvl="0"/>
              <a:t>13/07/2017</a:t>
            </a:fld>
            <a:endParaRPr lang="cy-GB"/>
          </a:p>
        </p:txBody>
      </p:sp>
      <p:sp>
        <p:nvSpPr>
          <p:cNvPr id="6" name="Footer Placeholder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cy-GB"/>
          </a:p>
        </p:txBody>
      </p:sp>
      <p:sp>
        <p:nvSpPr>
          <p:cNvPr id="7" name="Slide Number Placeholder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BD3778E0-777D-4B3E-B94D-AF3824424AEE}" type="slidenum">
              <a:t>‹#›</a:t>
            </a:fld>
            <a:endParaRPr lang="cy-GB"/>
          </a:p>
        </p:txBody>
      </p:sp>
    </p:spTree>
    <p:extLst>
      <p:ext uri="{BB962C8B-B14F-4D97-AF65-F5344CB8AC3E}">
        <p14:creationId xmlns:p14="http://schemas.microsoft.com/office/powerpoint/2010/main" val="43937926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839784" y="365129"/>
            <a:ext cx="10515600" cy="1325559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  <a:endParaRPr lang="cy-GB"/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839784" y="1681160"/>
            <a:ext cx="5157782" cy="823910"/>
          </a:xfrm>
        </p:spPr>
        <p:txBody>
          <a:bodyPr anchor="b"/>
          <a:lstStyle>
            <a:lvl1pPr marL="0" indent="0">
              <a:buNone/>
              <a:defRPr sz="2400" b="1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 txBox="1">
            <a:spLocks noGrp="1"/>
          </p:cNvSpPr>
          <p:nvPr>
            <p:ph idx="2"/>
          </p:nvPr>
        </p:nvSpPr>
        <p:spPr>
          <a:xfrm>
            <a:off x="839784" y="2505071"/>
            <a:ext cx="5157782" cy="3684583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y-GB"/>
          </a:p>
        </p:txBody>
      </p:sp>
      <p:sp>
        <p:nvSpPr>
          <p:cNvPr id="5" name="Text Placeholder 4"/>
          <p:cNvSpPr txBox="1">
            <a:spLocks noGrp="1"/>
          </p:cNvSpPr>
          <p:nvPr>
            <p:ph type="body" idx="3"/>
          </p:nvPr>
        </p:nvSpPr>
        <p:spPr>
          <a:xfrm>
            <a:off x="6172200" y="1681160"/>
            <a:ext cx="5183184" cy="823910"/>
          </a:xfrm>
        </p:spPr>
        <p:txBody>
          <a:bodyPr anchor="b"/>
          <a:lstStyle>
            <a:lvl1pPr marL="0" indent="0">
              <a:buNone/>
              <a:defRPr sz="2400" b="1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 txBox="1">
            <a:spLocks noGrp="1"/>
          </p:cNvSpPr>
          <p:nvPr>
            <p:ph idx="4"/>
          </p:nvPr>
        </p:nvSpPr>
        <p:spPr>
          <a:xfrm>
            <a:off x="6172200" y="2505071"/>
            <a:ext cx="5183184" cy="3684583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y-GB"/>
          </a:p>
        </p:txBody>
      </p:sp>
      <p:sp>
        <p:nvSpPr>
          <p:cNvPr id="7" name="Date Placeholder 6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7B035B19-71E7-423C-A915-FBF0570257CD}" type="datetime1">
              <a:rPr lang="cy-GB"/>
              <a:pPr lvl="0"/>
              <a:t>13/07/2017</a:t>
            </a:fld>
            <a:endParaRPr lang="cy-GB"/>
          </a:p>
        </p:txBody>
      </p:sp>
      <p:sp>
        <p:nvSpPr>
          <p:cNvPr id="8" name="Footer Placeholder 7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cy-GB"/>
          </a:p>
        </p:txBody>
      </p:sp>
      <p:sp>
        <p:nvSpPr>
          <p:cNvPr id="9" name="Slide Number Placeholder 8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A8367237-5CEC-42B5-ABB4-E556A596E87F}" type="slidenum">
              <a:t>‹#›</a:t>
            </a:fld>
            <a:endParaRPr lang="cy-GB"/>
          </a:p>
        </p:txBody>
      </p:sp>
    </p:spTree>
    <p:extLst>
      <p:ext uri="{BB962C8B-B14F-4D97-AF65-F5344CB8AC3E}">
        <p14:creationId xmlns:p14="http://schemas.microsoft.com/office/powerpoint/2010/main" val="126288880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  <a:endParaRPr lang="cy-GB"/>
          </a:p>
        </p:txBody>
      </p:sp>
      <p:sp>
        <p:nvSpPr>
          <p:cNvPr id="3" name="Date Placeholder 2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82933D12-5265-4B8A-A052-943E43585C2D}" type="datetime1">
              <a:rPr lang="cy-GB"/>
              <a:pPr lvl="0"/>
              <a:t>13/07/2017</a:t>
            </a:fld>
            <a:endParaRPr lang="cy-GB"/>
          </a:p>
        </p:txBody>
      </p:sp>
      <p:sp>
        <p:nvSpPr>
          <p:cNvPr id="4" name="Footer Placeholder 3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cy-GB"/>
          </a:p>
        </p:txBody>
      </p:sp>
      <p:sp>
        <p:nvSpPr>
          <p:cNvPr id="5" name="Slide Number Placeholder 4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FC88F341-8D35-4034-89F1-AEFB0D5B46FF}" type="slidenum">
              <a:t>‹#›</a:t>
            </a:fld>
            <a:endParaRPr lang="cy-GB"/>
          </a:p>
        </p:txBody>
      </p:sp>
    </p:spTree>
    <p:extLst>
      <p:ext uri="{BB962C8B-B14F-4D97-AF65-F5344CB8AC3E}">
        <p14:creationId xmlns:p14="http://schemas.microsoft.com/office/powerpoint/2010/main" val="341786821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27D7882A-AFE2-4437-8BC9-B7C7330778FA}" type="datetime1">
              <a:rPr lang="cy-GB"/>
              <a:pPr lvl="0"/>
              <a:t>13/07/2017</a:t>
            </a:fld>
            <a:endParaRPr lang="cy-GB"/>
          </a:p>
        </p:txBody>
      </p:sp>
      <p:sp>
        <p:nvSpPr>
          <p:cNvPr id="3" name="Footer Placeholder 2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cy-GB"/>
          </a:p>
        </p:txBody>
      </p:sp>
      <p:sp>
        <p:nvSpPr>
          <p:cNvPr id="4" name="Slide Number Placeholder 3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3A67D0AE-39A2-4EC7-801B-0F2976AC6008}" type="slidenum">
              <a:t>‹#›</a:t>
            </a:fld>
            <a:endParaRPr lang="cy-GB"/>
          </a:p>
        </p:txBody>
      </p:sp>
    </p:spTree>
    <p:extLst>
      <p:ext uri="{BB962C8B-B14F-4D97-AF65-F5344CB8AC3E}">
        <p14:creationId xmlns:p14="http://schemas.microsoft.com/office/powerpoint/2010/main" val="145543449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839784" y="457200"/>
            <a:ext cx="3932240" cy="1600200"/>
          </a:xfrm>
        </p:spPr>
        <p:txBody>
          <a:bodyPr anchor="b"/>
          <a:lstStyle>
            <a:lvl1pPr>
              <a:defRPr sz="3200"/>
            </a:lvl1pPr>
          </a:lstStyle>
          <a:p>
            <a:pPr lvl="0"/>
            <a:r>
              <a:rPr lang="en-US"/>
              <a:t>Click to edit Master title style</a:t>
            </a:r>
            <a:endParaRPr lang="cy-GB"/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>
          <a:xfrm>
            <a:off x="5183184" y="987423"/>
            <a:ext cx="6172200" cy="487362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y-GB"/>
          </a:p>
        </p:txBody>
      </p:sp>
      <p:sp>
        <p:nvSpPr>
          <p:cNvPr id="4" name="Text Placeholder 3"/>
          <p:cNvSpPr txBox="1">
            <a:spLocks noGrp="1"/>
          </p:cNvSpPr>
          <p:nvPr>
            <p:ph type="body" idx="2"/>
          </p:nvPr>
        </p:nvSpPr>
        <p:spPr>
          <a:xfrm>
            <a:off x="839784" y="2057400"/>
            <a:ext cx="3932240" cy="3811584"/>
          </a:xfrm>
        </p:spPr>
        <p:txBody>
          <a:bodyPr/>
          <a:lstStyle>
            <a:lvl1pPr marL="0" indent="0">
              <a:buNone/>
              <a:defRPr sz="1600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A244D6D0-9D34-41E6-9FF6-1E5A22F18794}" type="datetime1">
              <a:rPr lang="cy-GB"/>
              <a:pPr lvl="0"/>
              <a:t>13/07/2017</a:t>
            </a:fld>
            <a:endParaRPr lang="cy-GB"/>
          </a:p>
        </p:txBody>
      </p:sp>
      <p:sp>
        <p:nvSpPr>
          <p:cNvPr id="6" name="Footer Placeholder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cy-GB"/>
          </a:p>
        </p:txBody>
      </p:sp>
      <p:sp>
        <p:nvSpPr>
          <p:cNvPr id="7" name="Slide Number Placeholder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B2BCA8AC-56DC-45D4-84E9-0163C06373ED}" type="slidenum">
              <a:t>‹#›</a:t>
            </a:fld>
            <a:endParaRPr lang="cy-GB"/>
          </a:p>
        </p:txBody>
      </p:sp>
    </p:spTree>
    <p:extLst>
      <p:ext uri="{BB962C8B-B14F-4D97-AF65-F5344CB8AC3E}">
        <p14:creationId xmlns:p14="http://schemas.microsoft.com/office/powerpoint/2010/main" val="80750237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839784" y="457200"/>
            <a:ext cx="3932240" cy="1600200"/>
          </a:xfrm>
        </p:spPr>
        <p:txBody>
          <a:bodyPr anchor="b"/>
          <a:lstStyle>
            <a:lvl1pPr>
              <a:defRPr sz="3200"/>
            </a:lvl1pPr>
          </a:lstStyle>
          <a:p>
            <a:pPr lvl="0"/>
            <a:r>
              <a:rPr lang="en-US"/>
              <a:t>Click to edit Master title style</a:t>
            </a:r>
            <a:endParaRPr lang="cy-GB"/>
          </a:p>
        </p:txBody>
      </p:sp>
      <p:sp>
        <p:nvSpPr>
          <p:cNvPr id="3" name="Picture Placeholder 2"/>
          <p:cNvSpPr txBox="1">
            <a:spLocks noGrp="1"/>
          </p:cNvSpPr>
          <p:nvPr>
            <p:ph type="pic" idx="1"/>
          </p:nvPr>
        </p:nvSpPr>
        <p:spPr>
          <a:xfrm>
            <a:off x="5183184" y="987423"/>
            <a:ext cx="6172200" cy="4873623"/>
          </a:xfrm>
        </p:spPr>
        <p:txBody>
          <a:bodyPr/>
          <a:lstStyle>
            <a:lvl1pPr marL="0" indent="0">
              <a:buNone/>
              <a:defRPr lang="cy-GB" sz="3200"/>
            </a:lvl1pPr>
          </a:lstStyle>
          <a:p>
            <a:pPr lvl="0"/>
            <a:endParaRPr lang="cy-GB"/>
          </a:p>
        </p:txBody>
      </p:sp>
      <p:sp>
        <p:nvSpPr>
          <p:cNvPr id="4" name="Text Placeholder 3"/>
          <p:cNvSpPr txBox="1">
            <a:spLocks noGrp="1"/>
          </p:cNvSpPr>
          <p:nvPr>
            <p:ph type="body" idx="2"/>
          </p:nvPr>
        </p:nvSpPr>
        <p:spPr>
          <a:xfrm>
            <a:off x="839784" y="2057400"/>
            <a:ext cx="3932240" cy="3811584"/>
          </a:xfrm>
        </p:spPr>
        <p:txBody>
          <a:bodyPr/>
          <a:lstStyle>
            <a:lvl1pPr marL="0" indent="0">
              <a:buNone/>
              <a:defRPr sz="1600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0EEAD0A7-57C8-4322-A800-CFB50D0AB003}" type="datetime1">
              <a:rPr lang="cy-GB"/>
              <a:pPr lvl="0"/>
              <a:t>13/07/2017</a:t>
            </a:fld>
            <a:endParaRPr lang="cy-GB"/>
          </a:p>
        </p:txBody>
      </p:sp>
      <p:sp>
        <p:nvSpPr>
          <p:cNvPr id="6" name="Footer Placeholder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cy-GB"/>
          </a:p>
        </p:txBody>
      </p:sp>
      <p:sp>
        <p:nvSpPr>
          <p:cNvPr id="7" name="Slide Number Placeholder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DCF34AE1-5A3B-4A7B-8C01-24A5F41C4989}" type="slidenum">
              <a:t>‹#›</a:t>
            </a:fld>
            <a:endParaRPr lang="cy-GB"/>
          </a:p>
        </p:txBody>
      </p:sp>
    </p:spTree>
    <p:extLst>
      <p:ext uri="{BB962C8B-B14F-4D97-AF65-F5344CB8AC3E}">
        <p14:creationId xmlns:p14="http://schemas.microsoft.com/office/powerpoint/2010/main" val="183313912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 txBox="1">
            <a:spLocks noGrp="1"/>
          </p:cNvSpPr>
          <p:nvPr>
            <p:ph type="title"/>
          </p:nvPr>
        </p:nvSpPr>
        <p:spPr>
          <a:xfrm>
            <a:off x="838203" y="365129"/>
            <a:ext cx="10515600" cy="132555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/>
          <a:lstStyle/>
          <a:p>
            <a:pPr lvl="0"/>
            <a:r>
              <a:rPr lang="en-US"/>
              <a:t>Click to edit Master title style</a:t>
            </a:r>
            <a:endParaRPr lang="cy-GB"/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838203" y="1825627"/>
            <a:ext cx="10515600" cy="4351336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y-GB"/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2"/>
          </p:nvPr>
        </p:nvSpPr>
        <p:spPr>
          <a:xfrm>
            <a:off x="838203" y="6356351"/>
            <a:ext cx="2743200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/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cy-GB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 lvl="0"/>
            <a:fld id="{0DAA0591-A9CB-413C-B084-645F3199AF23}" type="datetime1">
              <a:rPr lang="cy-GB"/>
              <a:pPr lvl="0"/>
              <a:t>13/07/2017</a:t>
            </a:fld>
            <a:endParaRPr lang="cy-GB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3"/>
          </p:nvPr>
        </p:nvSpPr>
        <p:spPr>
          <a:xfrm>
            <a:off x="4038603" y="6356351"/>
            <a:ext cx="4114800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1" compatLnSpc="1"/>
          <a:lstStyle>
            <a:lvl1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cy-GB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 lvl="0"/>
            <a:endParaRPr lang="cy-GB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4"/>
          </p:nvPr>
        </p:nvSpPr>
        <p:spPr>
          <a:xfrm>
            <a:off x="8610603" y="6356351"/>
            <a:ext cx="2743200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/>
          <a:lstStyle>
            <a:lvl1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cy-GB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 lvl="0"/>
            <a:fld id="{4615E219-64DC-4725-84A4-F4D6988D3EC0}" type="slidenum">
              <a:t>‹#›</a:t>
            </a:fld>
            <a:endParaRPr lang="cy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xStyles>
    <p:titleStyle>
      <a:lvl1pPr marL="0" marR="0" lvl="0" indent="0" algn="l" defTabSz="914400" rtl="0" fontAlgn="auto" hangingPunct="1">
        <a:lnSpc>
          <a:spcPct val="90000"/>
        </a:lnSpc>
        <a:spcBef>
          <a:spcPts val="0"/>
        </a:spcBef>
        <a:spcAft>
          <a:spcPts val="0"/>
        </a:spcAft>
        <a:buNone/>
        <a:tabLst/>
        <a:defRPr lang="en-US" sz="4400" b="0" i="0" u="none" strike="noStrike" kern="1200" cap="none" spc="0" baseline="0">
          <a:solidFill>
            <a:srgbClr val="000000"/>
          </a:solidFill>
          <a:uFillTx/>
          <a:latin typeface="Calibri Light"/>
        </a:defRPr>
      </a:lvl1pPr>
    </p:titleStyle>
    <p:bodyStyle>
      <a:lvl1pPr marL="228600" marR="0" lvl="0" indent="-228600" algn="l" defTabSz="914400" rtl="0" fontAlgn="auto" hangingPunct="1">
        <a:lnSpc>
          <a:spcPct val="90000"/>
        </a:lnSpc>
        <a:spcBef>
          <a:spcPts val="1000"/>
        </a:spcBef>
        <a:spcAft>
          <a:spcPts val="0"/>
        </a:spcAft>
        <a:buSzPct val="100000"/>
        <a:buFont typeface="Arial" pitchFamily="34"/>
        <a:buChar char="•"/>
        <a:tabLst/>
        <a:defRPr lang="en-US" sz="2800" b="0" i="0" u="none" strike="noStrike" kern="1200" cap="none" spc="0" baseline="0">
          <a:solidFill>
            <a:srgbClr val="000000"/>
          </a:solidFill>
          <a:uFillTx/>
          <a:latin typeface="Calibri"/>
        </a:defRPr>
      </a:lvl1pPr>
      <a:lvl2pPr marL="685800" marR="0" lvl="1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US" sz="2400" b="0" i="0" u="none" strike="noStrike" kern="1200" cap="none" spc="0" baseline="0">
          <a:solidFill>
            <a:srgbClr val="000000"/>
          </a:solidFill>
          <a:uFillTx/>
          <a:latin typeface="Calibri"/>
        </a:defRPr>
      </a:lvl2pPr>
      <a:lvl3pPr marL="1143000" marR="0" lvl="2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US" sz="2000" b="0" i="0" u="none" strike="noStrike" kern="1200" cap="none" spc="0" baseline="0">
          <a:solidFill>
            <a:srgbClr val="000000"/>
          </a:solidFill>
          <a:uFillTx/>
          <a:latin typeface="Calibri"/>
        </a:defRPr>
      </a:lvl3pPr>
      <a:lvl4pPr marL="1600200" marR="0" lvl="3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US" sz="1800" b="0" i="0" u="none" strike="noStrike" kern="1200" cap="none" spc="0" baseline="0">
          <a:solidFill>
            <a:srgbClr val="000000"/>
          </a:solidFill>
          <a:uFillTx/>
          <a:latin typeface="Calibri"/>
        </a:defRPr>
      </a:lvl4pPr>
      <a:lvl5pPr marL="2057400" marR="0" lvl="4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US" sz="1800" b="0" i="0" u="none" strike="noStrike" kern="1200" cap="none" spc="0" baseline="0">
          <a:solidFill>
            <a:srgbClr val="000000"/>
          </a:solidFill>
          <a:uFillTx/>
          <a:latin typeface="Calibri"/>
        </a:defRPr>
      </a:lvl5pPr>
    </p:bodyStyle>
    <p:otherStyle/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/>
          <p:cNvPicPr>
            <a:picLocks noChangeAspect="1"/>
          </p:cNvPicPr>
          <p:nvPr/>
        </p:nvPicPr>
        <p:blipFill>
          <a:blip r:embed="rId2">
            <a:lum bright="70000" contrast="-70000"/>
          </a:blip>
          <a:stretch>
            <a:fillRect/>
          </a:stretch>
        </p:blipFill>
        <p:spPr>
          <a:xfrm>
            <a:off x="0" y="0"/>
            <a:ext cx="12191996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Rectangle 4"/>
          <p:cNvSpPr/>
          <p:nvPr/>
        </p:nvSpPr>
        <p:spPr>
          <a:xfrm>
            <a:off x="2987875" y="2967337"/>
            <a:ext cx="6216255" cy="1446553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vert="horz" wrap="none" lIns="91440" tIns="45720" rIns="91440" bIns="45720" anchor="t" anchorCtr="1" compatLnSpc="1">
            <a:sp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8800" b="1" i="0" u="none" strike="noStrike" kern="1200" cap="none" spc="0" baseline="0">
                <a:solidFill>
                  <a:srgbClr val="FF0000"/>
                </a:solidFill>
                <a:uFillTx/>
                <a:latin typeface="Calibri"/>
              </a:rPr>
              <a:t>Bwyta’n Iach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lum bright="70000" contrast="-70000"/>
          </a:blip>
          <a:stretch>
            <a:fillRect/>
          </a:stretch>
        </p:blipFill>
        <p:spPr>
          <a:xfrm>
            <a:off x="0" y="0"/>
            <a:ext cx="12191996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Rectangle 2"/>
          <p:cNvSpPr/>
          <p:nvPr/>
        </p:nvSpPr>
        <p:spPr>
          <a:xfrm>
            <a:off x="170727" y="0"/>
            <a:ext cx="3713707" cy="1446553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vert="horz" wrap="none" lIns="91440" tIns="45720" rIns="91440" bIns="45720" anchor="t" anchorCtr="1" compatLnSpc="1">
            <a:sp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8800" b="1" i="0" u="none" strike="noStrike" kern="1200" cap="none" spc="0" baseline="0">
                <a:solidFill>
                  <a:srgbClr val="FF0000"/>
                </a:solidFill>
                <a:uFillTx/>
                <a:latin typeface="Calibri"/>
              </a:rPr>
              <a:t>Starter:</a:t>
            </a:r>
          </a:p>
        </p:txBody>
      </p:sp>
      <p:pic>
        <p:nvPicPr>
          <p:cNvPr id="4" name="Tabl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92561" y="1740084"/>
            <a:ext cx="5853028" cy="3931919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lum bright="70000" contrast="-70000"/>
          </a:blip>
          <a:stretch>
            <a:fillRect/>
          </a:stretch>
        </p:blipFill>
        <p:spPr>
          <a:xfrm>
            <a:off x="0" y="0"/>
            <a:ext cx="12191996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Rectangle 2"/>
          <p:cNvSpPr/>
          <p:nvPr/>
        </p:nvSpPr>
        <p:spPr>
          <a:xfrm>
            <a:off x="357320" y="0"/>
            <a:ext cx="3340531" cy="1446553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vert="horz" wrap="none" lIns="91440" tIns="45720" rIns="91440" bIns="45720" anchor="t" anchorCtr="1" compatLnSpc="1">
            <a:sp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8800" b="1" i="0" u="none" strike="noStrike" kern="1200" cap="none" spc="0" baseline="0">
                <a:solidFill>
                  <a:srgbClr val="FF0000"/>
                </a:solidFill>
                <a:uFillTx/>
                <a:latin typeface="Calibri"/>
              </a:rPr>
              <a:t>Tasg 1: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7320" y="3532327"/>
            <a:ext cx="1914525" cy="2390771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Rounded Rectangular Callout 4"/>
          <p:cNvSpPr/>
          <p:nvPr/>
        </p:nvSpPr>
        <p:spPr>
          <a:xfrm>
            <a:off x="2822716" y="1186059"/>
            <a:ext cx="9144000" cy="4476545"/>
          </a:xfrm>
          <a:custGeom>
            <a:avLst>
              <a:gd name="f0" fmla="val -2590"/>
              <a:gd name="f1" fmla="val 16371"/>
            </a:avLst>
            <a:gdLst>
              <a:gd name="f2" fmla="val 10800000"/>
              <a:gd name="f3" fmla="val 5400000"/>
              <a:gd name="f4" fmla="val 16200000"/>
              <a:gd name="f5" fmla="val 180"/>
              <a:gd name="f6" fmla="val w"/>
              <a:gd name="f7" fmla="val h"/>
              <a:gd name="f8" fmla="val 0"/>
              <a:gd name="f9" fmla="val 21600"/>
              <a:gd name="f10" fmla="+- 0 0 1"/>
              <a:gd name="f11" fmla="val 2147483647"/>
              <a:gd name="f12" fmla="val 3590"/>
              <a:gd name="f13" fmla="val 8970"/>
              <a:gd name="f14" fmla="val 12630"/>
              <a:gd name="f15" fmla="val 18010"/>
              <a:gd name="f16" fmla="val -2147483647"/>
              <a:gd name="f17" fmla="+- 0 0 180"/>
              <a:gd name="f18" fmla="*/ f6 1 21600"/>
              <a:gd name="f19" fmla="*/ f7 1 21600"/>
              <a:gd name="f20" fmla="val f8"/>
              <a:gd name="f21" fmla="val f9"/>
              <a:gd name="f22" fmla="+- 0 0 f12"/>
              <a:gd name="f23" fmla="+- 3590 0 f8"/>
              <a:gd name="f24" fmla="+- 0 0 f3"/>
              <a:gd name="f25" fmla="+- 21600 0 f15"/>
              <a:gd name="f26" fmla="+- 18010 0 f9"/>
              <a:gd name="f27" fmla="pin -2147483647 f0 2147483647"/>
              <a:gd name="f28" fmla="pin -2147483647 f1 2147483647"/>
              <a:gd name="f29" fmla="*/ f17 f2 1"/>
              <a:gd name="f30" fmla="+- f21 0 f20"/>
              <a:gd name="f31" fmla="val f27"/>
              <a:gd name="f32" fmla="val f28"/>
              <a:gd name="f33" fmla="abs f22"/>
              <a:gd name="f34" fmla="abs f23"/>
              <a:gd name="f35" fmla="?: f22 f24 f3"/>
              <a:gd name="f36" fmla="?: f22 f3 f24"/>
              <a:gd name="f37" fmla="?: f22 f4 f3"/>
              <a:gd name="f38" fmla="?: f22 f3 f4"/>
              <a:gd name="f39" fmla="abs f25"/>
              <a:gd name="f40" fmla="?: f23 f24 f3"/>
              <a:gd name="f41" fmla="?: f23 f3 f24"/>
              <a:gd name="f42" fmla="?: f25 0 f2"/>
              <a:gd name="f43" fmla="?: f25 f2 0"/>
              <a:gd name="f44" fmla="abs f26"/>
              <a:gd name="f45" fmla="?: f25 f24 f3"/>
              <a:gd name="f46" fmla="?: f25 f3 f24"/>
              <a:gd name="f47" fmla="?: f25 f4 f3"/>
              <a:gd name="f48" fmla="?: f25 f3 f4"/>
              <a:gd name="f49" fmla="?: f26 f24 f3"/>
              <a:gd name="f50" fmla="?: f26 f3 f24"/>
              <a:gd name="f51" fmla="?: f22 0 f2"/>
              <a:gd name="f52" fmla="?: f22 f2 0"/>
              <a:gd name="f53" fmla="*/ f27 f18 1"/>
              <a:gd name="f54" fmla="*/ f28 f19 1"/>
              <a:gd name="f55" fmla="*/ f29 1 f5"/>
              <a:gd name="f56" fmla="*/ f30 1 21600"/>
              <a:gd name="f57" fmla="+- f31 0 10800"/>
              <a:gd name="f58" fmla="+- f32 0 10800"/>
              <a:gd name="f59" fmla="+- f32 0 21600"/>
              <a:gd name="f60" fmla="+- f31 0 21600"/>
              <a:gd name="f61" fmla="?: f22 f38 f37"/>
              <a:gd name="f62" fmla="?: f22 f37 f38"/>
              <a:gd name="f63" fmla="?: f23 f36 f35"/>
              <a:gd name="f64" fmla="?: f23 f43 f42"/>
              <a:gd name="f65" fmla="?: f23 f42 f43"/>
              <a:gd name="f66" fmla="?: f25 f40 f41"/>
              <a:gd name="f67" fmla="?: f25 f48 f47"/>
              <a:gd name="f68" fmla="?: f25 f47 f48"/>
              <a:gd name="f69" fmla="?: f26 f46 f45"/>
              <a:gd name="f70" fmla="?: f26 f52 f51"/>
              <a:gd name="f71" fmla="?: f26 f51 f52"/>
              <a:gd name="f72" fmla="?: f22 f49 f50"/>
              <a:gd name="f73" fmla="*/ f31 f18 1"/>
              <a:gd name="f74" fmla="*/ f32 f19 1"/>
              <a:gd name="f75" fmla="+- f55 0 f3"/>
              <a:gd name="f76" fmla="*/ 800 f56 1"/>
              <a:gd name="f77" fmla="*/ 20800 f56 1"/>
              <a:gd name="f78" fmla="abs f57"/>
              <a:gd name="f79" fmla="abs f58"/>
              <a:gd name="f80" fmla="?: f23 f62 f61"/>
              <a:gd name="f81" fmla="?: f25 f64 f65"/>
              <a:gd name="f82" fmla="?: f26 f68 f67"/>
              <a:gd name="f83" fmla="?: f22 f70 f71"/>
              <a:gd name="f84" fmla="+- f78 0 f79"/>
              <a:gd name="f85" fmla="+- f79 0 f78"/>
              <a:gd name="f86" fmla="*/ f76 1 f56"/>
              <a:gd name="f87" fmla="*/ f77 1 f56"/>
              <a:gd name="f88" fmla="?: f58 f10 f84"/>
              <a:gd name="f89" fmla="?: f58 f84 f10"/>
              <a:gd name="f90" fmla="?: f57 f10 f85"/>
              <a:gd name="f91" fmla="?: f57 f85 f10"/>
              <a:gd name="f92" fmla="*/ f86 f18 1"/>
              <a:gd name="f93" fmla="*/ f87 f18 1"/>
              <a:gd name="f94" fmla="*/ f87 f19 1"/>
              <a:gd name="f95" fmla="*/ f86 f19 1"/>
              <a:gd name="f96" fmla="?: f31 f10 f88"/>
              <a:gd name="f97" fmla="?: f31 f10 f89"/>
              <a:gd name="f98" fmla="?: f59 f90 f10"/>
              <a:gd name="f99" fmla="?: f59 f91 f10"/>
              <a:gd name="f100" fmla="?: f60 f89 f10"/>
              <a:gd name="f101" fmla="?: f60 f88 f10"/>
              <a:gd name="f102" fmla="?: f32 f10 f91"/>
              <a:gd name="f103" fmla="?: f32 f10 f90"/>
              <a:gd name="f104" fmla="?: f96 f31 0"/>
              <a:gd name="f105" fmla="?: f96 f32 6280"/>
              <a:gd name="f106" fmla="?: f97 f31 0"/>
              <a:gd name="f107" fmla="?: f97 f32 15320"/>
              <a:gd name="f108" fmla="?: f98 f31 6280"/>
              <a:gd name="f109" fmla="?: f98 f32 21600"/>
              <a:gd name="f110" fmla="?: f99 f31 15320"/>
              <a:gd name="f111" fmla="?: f99 f32 21600"/>
              <a:gd name="f112" fmla="?: f100 f31 21600"/>
              <a:gd name="f113" fmla="?: f100 f32 15320"/>
              <a:gd name="f114" fmla="?: f101 f31 21600"/>
              <a:gd name="f115" fmla="?: f101 f32 6280"/>
              <a:gd name="f116" fmla="?: f102 f31 15320"/>
              <a:gd name="f117" fmla="?: f102 f32 0"/>
              <a:gd name="f118" fmla="?: f103 f31 6280"/>
              <a:gd name="f119" fmla="?: f103 f32 0"/>
            </a:gdLst>
            <a:ahLst>
              <a:ahXY gdRefX="f0" minX="f16" maxX="f11" gdRefY="f1" minY="f16" maxY="f11">
                <a:pos x="f53" y="f54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75">
                <a:pos x="f73" y="f74"/>
              </a:cxn>
            </a:cxnLst>
            <a:rect l="f92" t="f95" r="f93" b="f94"/>
            <a:pathLst>
              <a:path w="21600" h="21600">
                <a:moveTo>
                  <a:pt x="f12" y="f8"/>
                </a:moveTo>
                <a:arcTo wR="f33" hR="f34" stAng="f80" swAng="f63"/>
                <a:lnTo>
                  <a:pt x="f104" y="f105"/>
                </a:lnTo>
                <a:lnTo>
                  <a:pt x="f8" y="f13"/>
                </a:lnTo>
                <a:lnTo>
                  <a:pt x="f8" y="f14"/>
                </a:lnTo>
                <a:lnTo>
                  <a:pt x="f106" y="f107"/>
                </a:lnTo>
                <a:lnTo>
                  <a:pt x="f8" y="f15"/>
                </a:lnTo>
                <a:arcTo wR="f34" hR="f39" stAng="f81" swAng="f66"/>
                <a:lnTo>
                  <a:pt x="f108" y="f109"/>
                </a:lnTo>
                <a:lnTo>
                  <a:pt x="f13" y="f9"/>
                </a:lnTo>
                <a:lnTo>
                  <a:pt x="f14" y="f9"/>
                </a:lnTo>
                <a:lnTo>
                  <a:pt x="f110" y="f111"/>
                </a:lnTo>
                <a:lnTo>
                  <a:pt x="f15" y="f9"/>
                </a:lnTo>
                <a:arcTo wR="f39" hR="f44" stAng="f82" swAng="f69"/>
                <a:lnTo>
                  <a:pt x="f112" y="f113"/>
                </a:lnTo>
                <a:lnTo>
                  <a:pt x="f9" y="f14"/>
                </a:lnTo>
                <a:lnTo>
                  <a:pt x="f9" y="f13"/>
                </a:lnTo>
                <a:lnTo>
                  <a:pt x="f114" y="f115"/>
                </a:lnTo>
                <a:lnTo>
                  <a:pt x="f9" y="f12"/>
                </a:lnTo>
                <a:arcTo wR="f44" hR="f33" stAng="f83" swAng="f72"/>
                <a:lnTo>
                  <a:pt x="f116" y="f117"/>
                </a:lnTo>
                <a:lnTo>
                  <a:pt x="f14" y="f8"/>
                </a:lnTo>
                <a:lnTo>
                  <a:pt x="f13" y="f8"/>
                </a:lnTo>
                <a:lnTo>
                  <a:pt x="f118" y="f119"/>
                </a:lnTo>
                <a:close/>
              </a:path>
            </a:pathLst>
          </a:custGeom>
          <a:solidFill>
            <a:srgbClr val="FFFF00"/>
          </a:solidFill>
          <a:ln w="12701">
            <a:solidFill>
              <a:srgbClr val="41719C"/>
            </a:solidFill>
            <a:prstDash val="solid"/>
            <a:miter/>
          </a:ln>
        </p:spPr>
        <p:txBody>
          <a:bodyPr vert="horz" wrap="square" lIns="91440" tIns="45720" rIns="91440" bIns="45720" anchor="ctr" anchorCtr="0" compatLnSpc="1"/>
          <a:lstStyle/>
          <a:p>
            <a:pPr marL="0" marR="0" lvl="0" indent="0" algn="l" defTabSz="914400" rtl="0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y-GB" sz="2400" b="0" i="0" u="none" strike="noStrike" kern="1200" cap="none" spc="0" baseline="0">
                <a:solidFill>
                  <a:srgbClr val="000000"/>
                </a:solidFill>
                <a:effectLst>
                  <a:outerShdw dist="19048" dir="2700000">
                    <a:srgbClr val="000000"/>
                  </a:outerShdw>
                </a:effectLst>
                <a:uFillTx/>
                <a:latin typeface="Calibri"/>
              </a:rPr>
              <a:t>A bod yn onest mae gas gen i fwyta’n iach! Heb os nac oni bai mae bwyta bwydydd fel llysiau a ffrwythau yn fy ngwneud i’n sâl fel ci! Pob dydd yn y papur newydd rydw i’n darllen erthyglau sy’n dweud bod rhaid i mi fwyta’n iach. Sôn am ddiflas! Dydw i ddim yn hoffi bwyta 5 y dydd! Basai’n well gen i fwyta 5 byrgyr y dydd neu 5 cacen hufen y dydd! Dydw i ddim eisiau i’r llywodraeth ddweud wrthai sut i fyw! Rydw i’n mwynhau bwyta bwyd sothach pob dydd! Does dim ots gen i fod yn ordew! Rydw i’n ddigon hapus!</a:t>
            </a:r>
            <a:endParaRPr lang="cy-GB" sz="24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55602" y="5923099"/>
            <a:ext cx="2117951" cy="923333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vert="horz" wrap="none" lIns="91440" tIns="45720" rIns="91440" bIns="45720" anchor="t" anchorCtr="1" compatLnSpc="1">
            <a:sp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5400" b="0" i="0" u="none" strike="noStrike" kern="1200" cap="none" spc="0" baseline="0">
                <a:solidFill>
                  <a:srgbClr val="000000"/>
                </a:solidFill>
                <a:effectLst>
                  <a:outerShdw dist="19048" dir="2700000">
                    <a:srgbClr val="000000"/>
                  </a:outerShdw>
                </a:effectLst>
                <a:uFillTx/>
                <a:latin typeface="Calibri"/>
              </a:rPr>
              <a:t>Wayne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lum bright="70000" contrast="-70000"/>
          </a:blip>
          <a:stretch>
            <a:fillRect/>
          </a:stretch>
        </p:blipFill>
        <p:spPr>
          <a:xfrm>
            <a:off x="0" y="0"/>
            <a:ext cx="12191996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Rectangle 3"/>
          <p:cNvSpPr/>
          <p:nvPr/>
        </p:nvSpPr>
        <p:spPr>
          <a:xfrm>
            <a:off x="291547" y="238539"/>
            <a:ext cx="4399717" cy="2676942"/>
          </a:xfrm>
          <a:prstGeom prst="rect">
            <a:avLst/>
          </a:prstGeom>
          <a:solidFill>
            <a:srgbClr val="FFFFFF"/>
          </a:solidFill>
          <a:ln w="12701">
            <a:solidFill>
              <a:srgbClr val="000000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/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y-GB" sz="2800" b="0" i="0" u="none" strike="noStrike" kern="1200" cap="none" spc="0" baseline="0">
                <a:solidFill>
                  <a:srgbClr val="000000"/>
                </a:solidFill>
                <a:effectLst>
                  <a:outerShdw dist="19048" dir="2700000">
                    <a:srgbClr val="000000"/>
                  </a:outerShdw>
                </a:effectLst>
                <a:uFillTx/>
                <a:latin typeface="Calibri"/>
              </a:rPr>
              <a:t>Geirfa Newydd</a:t>
            </a:r>
          </a:p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cy-GB" sz="1800" b="0" i="0" u="none" strike="noStrike" kern="1200" cap="none" spc="0" baseline="0">
              <a:solidFill>
                <a:srgbClr val="000000"/>
              </a:solidFill>
              <a:effectLst>
                <a:outerShdw dist="19048" dir="2700000">
                  <a:srgbClr val="000000"/>
                </a:outerShdw>
              </a:effectLst>
              <a:uFillTx/>
              <a:latin typeface="Calibri"/>
            </a:endParaRPr>
          </a:p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cy-GB" sz="1800" b="0" i="0" u="none" strike="noStrike" kern="1200" cap="none" spc="0" baseline="0">
              <a:solidFill>
                <a:srgbClr val="000000"/>
              </a:solidFill>
              <a:effectLst>
                <a:outerShdw dist="19048" dir="2700000">
                  <a:srgbClr val="000000"/>
                </a:outerShdw>
              </a:effectLst>
              <a:uFillTx/>
              <a:latin typeface="Calibri"/>
            </a:endParaRPr>
          </a:p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cy-GB" sz="1800" b="0" i="0" u="none" strike="noStrike" kern="1200" cap="none" spc="0" baseline="0">
              <a:solidFill>
                <a:srgbClr val="000000"/>
              </a:solidFill>
              <a:effectLst>
                <a:outerShdw dist="19048" dir="2700000">
                  <a:srgbClr val="000000"/>
                </a:outerShdw>
              </a:effectLst>
              <a:uFillTx/>
              <a:latin typeface="Calibri"/>
            </a:endParaRPr>
          </a:p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cy-GB" sz="1800" b="0" i="0" u="none" strike="noStrike" kern="1200" cap="none" spc="0" baseline="0">
              <a:solidFill>
                <a:srgbClr val="000000"/>
              </a:solidFill>
              <a:effectLst>
                <a:outerShdw dist="19048" dir="2700000">
                  <a:srgbClr val="000000"/>
                </a:outerShdw>
              </a:effectLst>
              <a:uFillTx/>
              <a:latin typeface="Calibri"/>
            </a:endParaRPr>
          </a:p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cy-GB" sz="1800" b="0" i="0" u="none" strike="noStrike" kern="1200" cap="none" spc="0" baseline="0">
              <a:solidFill>
                <a:srgbClr val="000000"/>
              </a:solidFill>
              <a:effectLst>
                <a:outerShdw dist="19048" dir="2700000">
                  <a:srgbClr val="000000"/>
                </a:outerShdw>
              </a:effectLst>
              <a:uFillTx/>
              <a:latin typeface="Calibri"/>
            </a:endParaRPr>
          </a:p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cy-GB" sz="1800" b="0" i="0" u="none" strike="noStrike" kern="1200" cap="none" spc="0" baseline="0">
              <a:solidFill>
                <a:srgbClr val="000000"/>
              </a:solidFill>
              <a:effectLst>
                <a:outerShdw dist="19048" dir="2700000">
                  <a:srgbClr val="000000"/>
                </a:outerShdw>
              </a:effectLst>
              <a:uFillTx/>
              <a:latin typeface="Calibri"/>
            </a:endParaRPr>
          </a:p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cy-GB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4" name="Left Arrow 4"/>
          <p:cNvSpPr/>
          <p:nvPr/>
        </p:nvSpPr>
        <p:spPr>
          <a:xfrm>
            <a:off x="5009320" y="596344"/>
            <a:ext cx="5565916" cy="1881807"/>
          </a:xfrm>
          <a:custGeom>
            <a:avLst>
              <a:gd name="f0" fmla="val 3651"/>
              <a:gd name="f1" fmla="val 5400"/>
            </a:avLst>
            <a:gdLst>
              <a:gd name="f2" fmla="val 10800000"/>
              <a:gd name="f3" fmla="val 5400000"/>
              <a:gd name="f4" fmla="val 180"/>
              <a:gd name="f5" fmla="val w"/>
              <a:gd name="f6" fmla="val h"/>
              <a:gd name="f7" fmla="val 0"/>
              <a:gd name="f8" fmla="val 21600"/>
              <a:gd name="f9" fmla="val 10800"/>
              <a:gd name="f10" fmla="+- 0 0 0"/>
              <a:gd name="f11" fmla="+- 0 0 180"/>
              <a:gd name="f12" fmla="*/ f5 1 21600"/>
              <a:gd name="f13" fmla="*/ f6 1 21600"/>
              <a:gd name="f14" fmla="val f7"/>
              <a:gd name="f15" fmla="val f8"/>
              <a:gd name="f16" fmla="pin 0 f0 21600"/>
              <a:gd name="f17" fmla="pin 0 f1 10800"/>
              <a:gd name="f18" fmla="*/ f10 f2 1"/>
              <a:gd name="f19" fmla="*/ f11 f2 1"/>
              <a:gd name="f20" fmla="+- f15 0 f14"/>
              <a:gd name="f21" fmla="val f16"/>
              <a:gd name="f22" fmla="val f17"/>
              <a:gd name="f23" fmla="*/ f16 f12 1"/>
              <a:gd name="f24" fmla="*/ f17 f13 1"/>
              <a:gd name="f25" fmla="*/ f18 1 f4"/>
              <a:gd name="f26" fmla="*/ f19 1 f4"/>
              <a:gd name="f27" fmla="*/ f20 1 21600"/>
              <a:gd name="f28" fmla="+- 21600 0 f22"/>
              <a:gd name="f29" fmla="*/ f21 f22 1"/>
              <a:gd name="f30" fmla="*/ f22 f13 1"/>
              <a:gd name="f31" fmla="*/ f21 f12 1"/>
              <a:gd name="f32" fmla="+- f25 0 f3"/>
              <a:gd name="f33" fmla="+- f26 0 f3"/>
              <a:gd name="f34" fmla="*/ 21600 f27 1"/>
              <a:gd name="f35" fmla="*/ 0 f27 1"/>
              <a:gd name="f36" fmla="*/ f29 1 10800"/>
              <a:gd name="f37" fmla="*/ f28 f13 1"/>
              <a:gd name="f38" fmla="+- f21 0 f36"/>
              <a:gd name="f39" fmla="*/ f35 1 f27"/>
              <a:gd name="f40" fmla="*/ f34 1 f27"/>
              <a:gd name="f41" fmla="*/ f38 f12 1"/>
              <a:gd name="f42" fmla="*/ f40 f12 1"/>
              <a:gd name="f43" fmla="*/ f39 f13 1"/>
              <a:gd name="f44" fmla="*/ f40 f13 1"/>
            </a:gdLst>
            <a:ahLst>
              <a:ahXY gdRefX="f0" minX="f7" maxX="f8" gdRefY="f1" minY="f7" maxY="f9">
                <a:pos x="f23" y="f24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32">
                <a:pos x="f31" y="f43"/>
              </a:cxn>
              <a:cxn ang="f33">
                <a:pos x="f31" y="f44"/>
              </a:cxn>
            </a:cxnLst>
            <a:rect l="f41" t="f30" r="f42" b="f37"/>
            <a:pathLst>
              <a:path w="21600" h="21600">
                <a:moveTo>
                  <a:pt x="f8" y="f22"/>
                </a:moveTo>
                <a:lnTo>
                  <a:pt x="f21" y="f22"/>
                </a:lnTo>
                <a:lnTo>
                  <a:pt x="f21" y="f7"/>
                </a:lnTo>
                <a:lnTo>
                  <a:pt x="f7" y="f9"/>
                </a:lnTo>
                <a:lnTo>
                  <a:pt x="f21" y="f8"/>
                </a:lnTo>
                <a:lnTo>
                  <a:pt x="f21" y="f28"/>
                </a:lnTo>
                <a:lnTo>
                  <a:pt x="f8" y="f28"/>
                </a:lnTo>
                <a:close/>
              </a:path>
            </a:pathLst>
          </a:custGeom>
          <a:solidFill>
            <a:srgbClr val="FF0000"/>
          </a:solidFill>
          <a:ln w="12701">
            <a:solidFill>
              <a:srgbClr val="000000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/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y-GB" sz="2800" b="1" i="0" u="none" strike="noStrike" kern="1200" cap="none" spc="0" baseline="0">
                <a:solidFill>
                  <a:srgbClr val="000000"/>
                </a:solidFill>
                <a:effectLst>
                  <a:outerShdw dist="19048" dir="2700000">
                    <a:srgbClr val="000000"/>
                  </a:outerShdw>
                </a:effectLst>
                <a:uFillTx/>
                <a:latin typeface="Calibri"/>
              </a:rPr>
              <a:t>With a partner try to work out what these words mean</a:t>
            </a:r>
            <a:endParaRPr lang="cy-GB" sz="2800" b="1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lum bright="70000" contrast="-70000"/>
          </a:blip>
          <a:stretch>
            <a:fillRect/>
          </a:stretch>
        </p:blipFill>
        <p:spPr>
          <a:xfrm>
            <a:off x="0" y="0"/>
            <a:ext cx="12191996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Rectangle 2"/>
          <p:cNvSpPr/>
          <p:nvPr/>
        </p:nvSpPr>
        <p:spPr>
          <a:xfrm>
            <a:off x="357320" y="0"/>
            <a:ext cx="3340531" cy="1446553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vert="horz" wrap="none" lIns="91440" tIns="45720" rIns="91440" bIns="45720" anchor="t" anchorCtr="1" compatLnSpc="1">
            <a:sp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8800" b="1" i="0" u="none" strike="noStrike" kern="1200" cap="none" spc="0" baseline="0">
                <a:solidFill>
                  <a:srgbClr val="FF0000"/>
                </a:solidFill>
                <a:uFillTx/>
                <a:latin typeface="Calibri"/>
              </a:rPr>
              <a:t>Tasg 2:</a:t>
            </a:r>
          </a:p>
        </p:txBody>
      </p:sp>
      <p:sp>
        <p:nvSpPr>
          <p:cNvPr id="4" name="Rectangle 3"/>
          <p:cNvSpPr/>
          <p:nvPr/>
        </p:nvSpPr>
        <p:spPr>
          <a:xfrm>
            <a:off x="404686" y="1987823"/>
            <a:ext cx="6586331" cy="3339544"/>
          </a:xfrm>
          <a:prstGeom prst="rect">
            <a:avLst/>
          </a:prstGeom>
          <a:solidFill>
            <a:srgbClr val="FFFFFF"/>
          </a:solidFill>
          <a:ln w="12701">
            <a:solidFill>
              <a:srgbClr val="000000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/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y-GB" sz="2400" b="1" i="0" u="none" strike="noStrike" kern="1200" cap="none" spc="0" baseline="0">
                <a:solidFill>
                  <a:srgbClr val="000000"/>
                </a:solidFill>
                <a:uFillTx/>
                <a:latin typeface="Calibri"/>
              </a:rPr>
              <a:t>Beth mae Wayne yn ddweud?</a:t>
            </a:r>
          </a:p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cy-GB" sz="2400" b="1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cy-GB" sz="2400" b="1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cy-GB" sz="2400" b="1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cy-GB" sz="2400" b="1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cy-GB" sz="2400" b="1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cy-GB" sz="2400" b="1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cy-GB" sz="2400" b="1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cy-GB" sz="2400" b="1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5" name="Explosion 2 4"/>
          <p:cNvSpPr/>
          <p:nvPr/>
        </p:nvSpPr>
        <p:spPr>
          <a:xfrm>
            <a:off x="5897221" y="218660"/>
            <a:ext cx="5791196" cy="3538334"/>
          </a:xfrm>
          <a:custGeom>
            <a:avLst/>
            <a:gdLst>
              <a:gd name="f0" fmla="val 10800000"/>
              <a:gd name="f1" fmla="val 5400000"/>
              <a:gd name="f2" fmla="val 180"/>
              <a:gd name="f3" fmla="val w"/>
              <a:gd name="f4" fmla="val h"/>
              <a:gd name="f5" fmla="val 0"/>
              <a:gd name="f6" fmla="val 21600"/>
              <a:gd name="f7" fmla="val 11462"/>
              <a:gd name="f8" fmla="val 4342"/>
              <a:gd name="f9" fmla="val 14790"/>
              <a:gd name="f10" fmla="val 14525"/>
              <a:gd name="f11" fmla="val 5777"/>
              <a:gd name="f12" fmla="val 18007"/>
              <a:gd name="f13" fmla="val 3172"/>
              <a:gd name="f14" fmla="val 16380"/>
              <a:gd name="f15" fmla="val 6532"/>
              <a:gd name="f16" fmla="val 6645"/>
              <a:gd name="f17" fmla="val 16985"/>
              <a:gd name="f18" fmla="val 9402"/>
              <a:gd name="f19" fmla="val 18270"/>
              <a:gd name="f20" fmla="val 11290"/>
              <a:gd name="f21" fmla="val 12310"/>
              <a:gd name="f22" fmla="val 18877"/>
              <a:gd name="f23" fmla="val 15632"/>
              <a:gd name="f24" fmla="val 14640"/>
              <a:gd name="f25" fmla="val 14350"/>
              <a:gd name="f26" fmla="val 14942"/>
              <a:gd name="f27" fmla="val 17370"/>
              <a:gd name="f28" fmla="val 12180"/>
              <a:gd name="f29" fmla="val 15935"/>
              <a:gd name="f30" fmla="val 11612"/>
              <a:gd name="f31" fmla="val 18842"/>
              <a:gd name="f32" fmla="val 9872"/>
              <a:gd name="f33" fmla="val 8700"/>
              <a:gd name="f34" fmla="val 19712"/>
              <a:gd name="f35" fmla="val 7527"/>
              <a:gd name="f36" fmla="val 18125"/>
              <a:gd name="f37" fmla="val 4917"/>
              <a:gd name="f38" fmla="val 4805"/>
              <a:gd name="f39" fmla="val 18240"/>
              <a:gd name="f40" fmla="val 1285"/>
              <a:gd name="f41" fmla="val 17825"/>
              <a:gd name="f42" fmla="val 3330"/>
              <a:gd name="f43" fmla="val 15370"/>
              <a:gd name="f44" fmla="val 12877"/>
              <a:gd name="f45" fmla="val 3935"/>
              <a:gd name="f46" fmla="val 11592"/>
              <a:gd name="f47" fmla="val 1172"/>
              <a:gd name="f48" fmla="val 8270"/>
              <a:gd name="f49" fmla="val 5372"/>
              <a:gd name="f50" fmla="val 7817"/>
              <a:gd name="f51" fmla="val 4502"/>
              <a:gd name="f52" fmla="val 3625"/>
              <a:gd name="f53" fmla="val 8550"/>
              <a:gd name="f54" fmla="val 6382"/>
              <a:gd name="f55" fmla="val 9722"/>
              <a:gd name="f56" fmla="val 1887"/>
              <a:gd name="f57" fmla="+- 0 0 -360"/>
              <a:gd name="f58" fmla="+- 0 0 -270"/>
              <a:gd name="f59" fmla="+- 0 0 -180"/>
              <a:gd name="f60" fmla="+- 0 0 -90"/>
              <a:gd name="f61" fmla="*/ f3 1 21600"/>
              <a:gd name="f62" fmla="*/ f4 1 21600"/>
              <a:gd name="f63" fmla="+- f6 0 f5"/>
              <a:gd name="f64" fmla="*/ f57 f0 1"/>
              <a:gd name="f65" fmla="*/ f58 f0 1"/>
              <a:gd name="f66" fmla="*/ f59 f0 1"/>
              <a:gd name="f67" fmla="*/ f60 f0 1"/>
              <a:gd name="f68" fmla="*/ f63 1 21600"/>
              <a:gd name="f69" fmla="*/ f63 9722 1"/>
              <a:gd name="f70" fmla="*/ f63 5372 1"/>
              <a:gd name="f71" fmla="*/ f63 11612 1"/>
              <a:gd name="f72" fmla="*/ f63 14640 1"/>
              <a:gd name="f73" fmla="*/ f63 1887 1"/>
              <a:gd name="f74" fmla="*/ f63 6382 1"/>
              <a:gd name="f75" fmla="*/ f63 12877 1"/>
              <a:gd name="f76" fmla="*/ f63 18842 1"/>
              <a:gd name="f77" fmla="*/ f63 15935 1"/>
              <a:gd name="f78" fmla="*/ f63 6645 1"/>
              <a:gd name="f79" fmla="*/ f64 1 f2"/>
              <a:gd name="f80" fmla="*/ f65 1 f2"/>
              <a:gd name="f81" fmla="*/ f66 1 f2"/>
              <a:gd name="f82" fmla="*/ f67 1 f2"/>
              <a:gd name="f83" fmla="*/ f69 1 21600"/>
              <a:gd name="f84" fmla="*/ f70 1 21600"/>
              <a:gd name="f85" fmla="*/ f71 1 21600"/>
              <a:gd name="f86" fmla="*/ f72 1 21600"/>
              <a:gd name="f87" fmla="*/ f73 1 21600"/>
              <a:gd name="f88" fmla="*/ f74 1 21600"/>
              <a:gd name="f89" fmla="*/ f75 1 21600"/>
              <a:gd name="f90" fmla="*/ f76 1 21600"/>
              <a:gd name="f91" fmla="*/ f77 1 21600"/>
              <a:gd name="f92" fmla="*/ f78 1 21600"/>
              <a:gd name="f93" fmla="*/ f5 1 f68"/>
              <a:gd name="f94" fmla="*/ f6 1 f68"/>
              <a:gd name="f95" fmla="+- f79 0 f1"/>
              <a:gd name="f96" fmla="+- f80 0 f1"/>
              <a:gd name="f97" fmla="+- f81 0 f1"/>
              <a:gd name="f98" fmla="+- f82 0 f1"/>
              <a:gd name="f99" fmla="*/ f83 1 f68"/>
              <a:gd name="f100" fmla="*/ f87 1 f68"/>
              <a:gd name="f101" fmla="*/ f89 1 f68"/>
              <a:gd name="f102" fmla="*/ f85 1 f68"/>
              <a:gd name="f103" fmla="*/ f90 1 f68"/>
              <a:gd name="f104" fmla="*/ f92 1 f68"/>
              <a:gd name="f105" fmla="*/ f84 1 f68"/>
              <a:gd name="f106" fmla="*/ f86 1 f68"/>
              <a:gd name="f107" fmla="*/ f88 1 f68"/>
              <a:gd name="f108" fmla="*/ f91 1 f68"/>
              <a:gd name="f109" fmla="*/ f93 f61 1"/>
              <a:gd name="f110" fmla="*/ f94 f61 1"/>
              <a:gd name="f111" fmla="*/ f105 f61 1"/>
              <a:gd name="f112" fmla="*/ f106 f61 1"/>
              <a:gd name="f113" fmla="*/ f108 f62 1"/>
              <a:gd name="f114" fmla="*/ f107 f62 1"/>
              <a:gd name="f115" fmla="*/ f99 f61 1"/>
              <a:gd name="f116" fmla="*/ f100 f62 1"/>
              <a:gd name="f117" fmla="*/ f101 f62 1"/>
              <a:gd name="f118" fmla="*/ f102 f61 1"/>
              <a:gd name="f119" fmla="*/ f103 f62 1"/>
              <a:gd name="f120" fmla="*/ f104 f62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95">
                <a:pos x="f115" y="f116"/>
              </a:cxn>
              <a:cxn ang="f96">
                <a:pos x="f109" y="f117"/>
              </a:cxn>
              <a:cxn ang="f97">
                <a:pos x="f118" y="f119"/>
              </a:cxn>
              <a:cxn ang="f98">
                <a:pos x="f110" y="f120"/>
              </a:cxn>
            </a:cxnLst>
            <a:rect l="f111" t="f114" r="f112" b="f113"/>
            <a:pathLst>
              <a:path w="21600" h="21600">
                <a:moveTo>
                  <a:pt x="f7" y="f8"/>
                </a:moveTo>
                <a:lnTo>
                  <a:pt x="f9" y="f5"/>
                </a:lnTo>
                <a:lnTo>
                  <a:pt x="f10" y="f11"/>
                </a:lnTo>
                <a:lnTo>
                  <a:pt x="f12" y="f13"/>
                </a:lnTo>
                <a:lnTo>
                  <a:pt x="f14" y="f15"/>
                </a:lnTo>
                <a:lnTo>
                  <a:pt x="f6" y="f16"/>
                </a:lnTo>
                <a:lnTo>
                  <a:pt x="f17" y="f18"/>
                </a:lnTo>
                <a:lnTo>
                  <a:pt x="f19" y="f20"/>
                </a:lnTo>
                <a:lnTo>
                  <a:pt x="f14" y="f21"/>
                </a:lnTo>
                <a:lnTo>
                  <a:pt x="f22" y="f23"/>
                </a:lnTo>
                <a:lnTo>
                  <a:pt x="f24" y="f25"/>
                </a:lnTo>
                <a:lnTo>
                  <a:pt x="f26" y="f27"/>
                </a:lnTo>
                <a:lnTo>
                  <a:pt x="f28" y="f29"/>
                </a:lnTo>
                <a:lnTo>
                  <a:pt x="f30" y="f31"/>
                </a:lnTo>
                <a:lnTo>
                  <a:pt x="f32" y="f27"/>
                </a:lnTo>
                <a:lnTo>
                  <a:pt x="f33" y="f34"/>
                </a:lnTo>
                <a:lnTo>
                  <a:pt x="f35" y="f36"/>
                </a:lnTo>
                <a:lnTo>
                  <a:pt x="f37" y="f6"/>
                </a:lnTo>
                <a:lnTo>
                  <a:pt x="f38" y="f39"/>
                </a:lnTo>
                <a:lnTo>
                  <a:pt x="f40" y="f41"/>
                </a:lnTo>
                <a:lnTo>
                  <a:pt x="f42" y="f43"/>
                </a:lnTo>
                <a:lnTo>
                  <a:pt x="f5" y="f44"/>
                </a:lnTo>
                <a:lnTo>
                  <a:pt x="f45" y="f46"/>
                </a:lnTo>
                <a:lnTo>
                  <a:pt x="f47" y="f48"/>
                </a:lnTo>
                <a:lnTo>
                  <a:pt x="f49" y="f50"/>
                </a:lnTo>
                <a:lnTo>
                  <a:pt x="f51" y="f52"/>
                </a:lnTo>
                <a:lnTo>
                  <a:pt x="f53" y="f54"/>
                </a:lnTo>
                <a:lnTo>
                  <a:pt x="f55" y="f56"/>
                </a:lnTo>
                <a:close/>
              </a:path>
            </a:pathLst>
          </a:custGeom>
          <a:solidFill>
            <a:srgbClr val="FF0000"/>
          </a:solidFill>
          <a:ln w="12701">
            <a:solidFill>
              <a:srgbClr val="000000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/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y-GB" sz="1800" b="0" i="0" u="none" strike="noStrike" kern="1200" cap="none" spc="0" baseline="0">
                <a:solidFill>
                  <a:srgbClr val="000000"/>
                </a:solidFill>
                <a:effectLst>
                  <a:outerShdw dist="19048" dir="2700000">
                    <a:srgbClr val="000000"/>
                  </a:outerShdw>
                </a:effectLst>
                <a:uFillTx/>
                <a:latin typeface="Calibri"/>
              </a:rPr>
              <a:t>Bullet points ONLY!</a:t>
            </a:r>
            <a:endParaRPr lang="cy-GB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6" name="Folded Corner 5"/>
          <p:cNvSpPr/>
          <p:nvPr/>
        </p:nvSpPr>
        <p:spPr>
          <a:xfrm>
            <a:off x="6639339" y="3657600"/>
            <a:ext cx="5049079" cy="2888973"/>
          </a:xfrm>
          <a:custGeom>
            <a:avLst/>
            <a:gdLst>
              <a:gd name="f0" fmla="val w"/>
              <a:gd name="f1" fmla="val h"/>
              <a:gd name="f2" fmla="val ss"/>
              <a:gd name="f3" fmla="val 0"/>
              <a:gd name="f4" fmla="val 16667"/>
              <a:gd name="f5" fmla="abs f0"/>
              <a:gd name="f6" fmla="abs f1"/>
              <a:gd name="f7" fmla="abs f2"/>
              <a:gd name="f8" fmla="?: f5 f0 1"/>
              <a:gd name="f9" fmla="?: f6 f1 1"/>
              <a:gd name="f10" fmla="?: f7 f2 1"/>
              <a:gd name="f11" fmla="*/ f8 1 21600"/>
              <a:gd name="f12" fmla="*/ f9 1 21600"/>
              <a:gd name="f13" fmla="*/ 21600 f8 1"/>
              <a:gd name="f14" fmla="*/ 21600 f9 1"/>
              <a:gd name="f15" fmla="min f12 f11"/>
              <a:gd name="f16" fmla="*/ f13 1 f10"/>
              <a:gd name="f17" fmla="*/ f14 1 f10"/>
              <a:gd name="f18" fmla="val f16"/>
              <a:gd name="f19" fmla="val f17"/>
              <a:gd name="f20" fmla="*/ f3 f15 1"/>
              <a:gd name="f21" fmla="+- f19 0 f3"/>
              <a:gd name="f22" fmla="+- f18 0 f3"/>
              <a:gd name="f23" fmla="*/ f18 f15 1"/>
              <a:gd name="f24" fmla="*/ f19 f15 1"/>
              <a:gd name="f25" fmla="min f22 f21"/>
              <a:gd name="f26" fmla="*/ f25 f4 1"/>
              <a:gd name="f27" fmla="*/ f26 1 100000"/>
              <a:gd name="f28" fmla="*/ f27 1 5"/>
              <a:gd name="f29" fmla="+- f18 0 f27"/>
              <a:gd name="f30" fmla="+- f19 0 f27"/>
              <a:gd name="f31" fmla="+- f29 f28 0"/>
              <a:gd name="f32" fmla="+- f30 f28 0"/>
              <a:gd name="f33" fmla="*/ f30 f15 1"/>
              <a:gd name="f34" fmla="*/ f29 f15 1"/>
              <a:gd name="f35" fmla="*/ f31 f15 1"/>
              <a:gd name="f36" fmla="*/ f32 f15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20" t="f20" r="f23" b="f33"/>
            <a:pathLst>
              <a:path stroke="0">
                <a:moveTo>
                  <a:pt x="f20" y="f20"/>
                </a:moveTo>
                <a:lnTo>
                  <a:pt x="f23" y="f20"/>
                </a:lnTo>
                <a:lnTo>
                  <a:pt x="f23" y="f33"/>
                </a:lnTo>
                <a:lnTo>
                  <a:pt x="f34" y="f24"/>
                </a:lnTo>
                <a:lnTo>
                  <a:pt x="f20" y="f24"/>
                </a:lnTo>
                <a:close/>
              </a:path>
              <a:path stroke="0">
                <a:moveTo>
                  <a:pt x="f34" y="f24"/>
                </a:moveTo>
                <a:lnTo>
                  <a:pt x="f35" y="f36"/>
                </a:lnTo>
                <a:lnTo>
                  <a:pt x="f23" y="f33"/>
                </a:lnTo>
                <a:close/>
              </a:path>
              <a:path fill="none">
                <a:moveTo>
                  <a:pt x="f34" y="f24"/>
                </a:moveTo>
                <a:lnTo>
                  <a:pt x="f35" y="f36"/>
                </a:lnTo>
                <a:lnTo>
                  <a:pt x="f23" y="f33"/>
                </a:lnTo>
                <a:lnTo>
                  <a:pt x="f34" y="f24"/>
                </a:lnTo>
                <a:lnTo>
                  <a:pt x="f20" y="f24"/>
                </a:lnTo>
                <a:lnTo>
                  <a:pt x="f20" y="f20"/>
                </a:lnTo>
                <a:lnTo>
                  <a:pt x="f23" y="f20"/>
                </a:lnTo>
                <a:lnTo>
                  <a:pt x="f23" y="f33"/>
                </a:lnTo>
              </a:path>
            </a:pathLst>
          </a:custGeom>
          <a:solidFill>
            <a:srgbClr val="5B9BD5"/>
          </a:solidFill>
          <a:ln w="12701">
            <a:solidFill>
              <a:srgbClr val="41719C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/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y-GB" sz="1800" b="0" i="0" u="none" strike="noStrike" kern="1200" cap="none" spc="0" baseline="0">
                <a:solidFill>
                  <a:srgbClr val="000000"/>
                </a:solidFill>
                <a:effectLst>
                  <a:outerShdw dist="19048" dir="2700000">
                    <a:srgbClr val="000000"/>
                  </a:outerShdw>
                </a:effectLst>
                <a:uFillTx/>
                <a:latin typeface="Calibri"/>
              </a:rPr>
              <a:t>Geirfa Pwysig</a:t>
            </a:r>
          </a:p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cy-GB" sz="1800" b="0" i="0" u="none" strike="noStrike" kern="1200" cap="none" spc="0" baseline="0">
              <a:solidFill>
                <a:srgbClr val="000000"/>
              </a:solidFill>
              <a:effectLst>
                <a:outerShdw dist="19048" dir="2700000">
                  <a:srgbClr val="000000"/>
                </a:outerShdw>
              </a:effectLst>
              <a:uFillTx/>
              <a:latin typeface="Calibri"/>
            </a:endParaRPr>
          </a:p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cy-GB" sz="1800" b="0" i="0" u="none" strike="noStrike" kern="1200" cap="none" spc="0" baseline="0">
              <a:solidFill>
                <a:srgbClr val="000000"/>
              </a:solidFill>
              <a:effectLst>
                <a:outerShdw dist="19048" dir="2700000">
                  <a:srgbClr val="000000"/>
                </a:outerShdw>
              </a:effectLst>
              <a:uFillTx/>
              <a:latin typeface="Calibri"/>
            </a:endParaRPr>
          </a:p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cy-GB" sz="1800" b="0" i="0" u="none" strike="noStrike" kern="1200" cap="none" spc="0" baseline="0">
              <a:solidFill>
                <a:srgbClr val="000000"/>
              </a:solidFill>
              <a:effectLst>
                <a:outerShdw dist="19048" dir="2700000">
                  <a:srgbClr val="000000"/>
                </a:outerShdw>
              </a:effectLst>
              <a:uFillTx/>
              <a:latin typeface="Calibri"/>
            </a:endParaRPr>
          </a:p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cy-GB" sz="1800" b="0" i="0" u="none" strike="noStrike" kern="1200" cap="none" spc="0" baseline="0">
              <a:solidFill>
                <a:srgbClr val="000000"/>
              </a:solidFill>
              <a:effectLst>
                <a:outerShdw dist="19048" dir="2700000">
                  <a:srgbClr val="000000"/>
                </a:outerShdw>
              </a:effectLst>
              <a:uFillTx/>
              <a:latin typeface="Calibri"/>
            </a:endParaRPr>
          </a:p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cy-GB" sz="1800" b="0" i="0" u="none" strike="noStrike" kern="1200" cap="none" spc="0" baseline="0">
              <a:solidFill>
                <a:srgbClr val="000000"/>
              </a:solidFill>
              <a:effectLst>
                <a:outerShdw dist="19048" dir="2700000">
                  <a:srgbClr val="000000"/>
                </a:outerShdw>
              </a:effectLst>
              <a:uFillTx/>
              <a:latin typeface="Calibri"/>
            </a:endParaRPr>
          </a:p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cy-GB" sz="1800" b="0" i="0" u="none" strike="noStrike" kern="1200" cap="none" spc="0" baseline="0">
              <a:solidFill>
                <a:srgbClr val="000000"/>
              </a:solidFill>
              <a:effectLst>
                <a:outerShdw dist="19048" dir="2700000">
                  <a:srgbClr val="000000"/>
                </a:outerShdw>
              </a:effectLst>
              <a:uFillTx/>
              <a:latin typeface="Calibri"/>
            </a:endParaRPr>
          </a:p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cy-GB" sz="1800" b="0" i="0" u="none" strike="noStrike" kern="1200" cap="none" spc="0" baseline="0">
              <a:solidFill>
                <a:srgbClr val="000000"/>
              </a:solidFill>
              <a:effectLst>
                <a:outerShdw dist="19048" dir="2700000">
                  <a:srgbClr val="000000"/>
                </a:outerShdw>
              </a:effectLst>
              <a:uFillTx/>
              <a:latin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lum bright="70000" contrast="-70000"/>
          </a:blip>
          <a:stretch>
            <a:fillRect/>
          </a:stretch>
        </p:blipFill>
        <p:spPr>
          <a:xfrm>
            <a:off x="0" y="0"/>
            <a:ext cx="12191996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Rectangle 2"/>
          <p:cNvSpPr/>
          <p:nvPr/>
        </p:nvSpPr>
        <p:spPr>
          <a:xfrm>
            <a:off x="357320" y="0"/>
            <a:ext cx="3340531" cy="1446553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vert="horz" wrap="none" lIns="91440" tIns="45720" rIns="91440" bIns="45720" anchor="t" anchorCtr="1" compatLnSpc="1">
            <a:sp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8800" b="1" i="0" u="none" strike="noStrike" kern="1200" cap="none" spc="0" baseline="0">
                <a:solidFill>
                  <a:srgbClr val="FF0000"/>
                </a:solidFill>
                <a:uFillTx/>
                <a:latin typeface="Calibri"/>
              </a:rPr>
              <a:t>Tasg 3:</a:t>
            </a:r>
          </a:p>
        </p:txBody>
      </p:sp>
      <p:sp>
        <p:nvSpPr>
          <p:cNvPr id="4" name="Rectangle 3"/>
          <p:cNvSpPr/>
          <p:nvPr/>
        </p:nvSpPr>
        <p:spPr>
          <a:xfrm>
            <a:off x="583094" y="1702905"/>
            <a:ext cx="6586331" cy="3001618"/>
          </a:xfrm>
          <a:prstGeom prst="rect">
            <a:avLst/>
          </a:prstGeom>
          <a:solidFill>
            <a:srgbClr val="FFFFFF"/>
          </a:solidFill>
          <a:ln w="12701">
            <a:solidFill>
              <a:srgbClr val="000000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/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cy-GB" sz="2400" b="1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y-GB" sz="2400" b="1" i="0" u="none" strike="noStrike" kern="1200" cap="none" spc="0" baseline="0">
                <a:solidFill>
                  <a:srgbClr val="000000"/>
                </a:solidFill>
                <a:uFillTx/>
                <a:latin typeface="Calibri"/>
              </a:rPr>
              <a:t>Beth ydy dy farn di?</a:t>
            </a:r>
          </a:p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cy-GB" sz="2400" b="1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cy-GB" sz="2400" b="1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cy-GB" sz="2400" b="1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cy-GB" sz="2400" b="1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cy-GB" sz="2400" b="1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cy-GB" sz="2400" b="1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cy-GB" sz="2400" b="1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cy-GB" sz="2400" b="1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5" name="Explosion 2 4"/>
          <p:cNvSpPr/>
          <p:nvPr/>
        </p:nvSpPr>
        <p:spPr>
          <a:xfrm>
            <a:off x="5897221" y="218660"/>
            <a:ext cx="5791196" cy="3538334"/>
          </a:xfrm>
          <a:custGeom>
            <a:avLst/>
            <a:gdLst>
              <a:gd name="f0" fmla="val 10800000"/>
              <a:gd name="f1" fmla="val 5400000"/>
              <a:gd name="f2" fmla="val 180"/>
              <a:gd name="f3" fmla="val w"/>
              <a:gd name="f4" fmla="val h"/>
              <a:gd name="f5" fmla="val 0"/>
              <a:gd name="f6" fmla="val 21600"/>
              <a:gd name="f7" fmla="val 11462"/>
              <a:gd name="f8" fmla="val 4342"/>
              <a:gd name="f9" fmla="val 14790"/>
              <a:gd name="f10" fmla="val 14525"/>
              <a:gd name="f11" fmla="val 5777"/>
              <a:gd name="f12" fmla="val 18007"/>
              <a:gd name="f13" fmla="val 3172"/>
              <a:gd name="f14" fmla="val 16380"/>
              <a:gd name="f15" fmla="val 6532"/>
              <a:gd name="f16" fmla="val 6645"/>
              <a:gd name="f17" fmla="val 16985"/>
              <a:gd name="f18" fmla="val 9402"/>
              <a:gd name="f19" fmla="val 18270"/>
              <a:gd name="f20" fmla="val 11290"/>
              <a:gd name="f21" fmla="val 12310"/>
              <a:gd name="f22" fmla="val 18877"/>
              <a:gd name="f23" fmla="val 15632"/>
              <a:gd name="f24" fmla="val 14640"/>
              <a:gd name="f25" fmla="val 14350"/>
              <a:gd name="f26" fmla="val 14942"/>
              <a:gd name="f27" fmla="val 17370"/>
              <a:gd name="f28" fmla="val 12180"/>
              <a:gd name="f29" fmla="val 15935"/>
              <a:gd name="f30" fmla="val 11612"/>
              <a:gd name="f31" fmla="val 18842"/>
              <a:gd name="f32" fmla="val 9872"/>
              <a:gd name="f33" fmla="val 8700"/>
              <a:gd name="f34" fmla="val 19712"/>
              <a:gd name="f35" fmla="val 7527"/>
              <a:gd name="f36" fmla="val 18125"/>
              <a:gd name="f37" fmla="val 4917"/>
              <a:gd name="f38" fmla="val 4805"/>
              <a:gd name="f39" fmla="val 18240"/>
              <a:gd name="f40" fmla="val 1285"/>
              <a:gd name="f41" fmla="val 17825"/>
              <a:gd name="f42" fmla="val 3330"/>
              <a:gd name="f43" fmla="val 15370"/>
              <a:gd name="f44" fmla="val 12877"/>
              <a:gd name="f45" fmla="val 3935"/>
              <a:gd name="f46" fmla="val 11592"/>
              <a:gd name="f47" fmla="val 1172"/>
              <a:gd name="f48" fmla="val 8270"/>
              <a:gd name="f49" fmla="val 5372"/>
              <a:gd name="f50" fmla="val 7817"/>
              <a:gd name="f51" fmla="val 4502"/>
              <a:gd name="f52" fmla="val 3625"/>
              <a:gd name="f53" fmla="val 8550"/>
              <a:gd name="f54" fmla="val 6382"/>
              <a:gd name="f55" fmla="val 9722"/>
              <a:gd name="f56" fmla="val 1887"/>
              <a:gd name="f57" fmla="+- 0 0 -360"/>
              <a:gd name="f58" fmla="+- 0 0 -270"/>
              <a:gd name="f59" fmla="+- 0 0 -180"/>
              <a:gd name="f60" fmla="+- 0 0 -90"/>
              <a:gd name="f61" fmla="*/ f3 1 21600"/>
              <a:gd name="f62" fmla="*/ f4 1 21600"/>
              <a:gd name="f63" fmla="+- f6 0 f5"/>
              <a:gd name="f64" fmla="*/ f57 f0 1"/>
              <a:gd name="f65" fmla="*/ f58 f0 1"/>
              <a:gd name="f66" fmla="*/ f59 f0 1"/>
              <a:gd name="f67" fmla="*/ f60 f0 1"/>
              <a:gd name="f68" fmla="*/ f63 1 21600"/>
              <a:gd name="f69" fmla="*/ f63 9722 1"/>
              <a:gd name="f70" fmla="*/ f63 5372 1"/>
              <a:gd name="f71" fmla="*/ f63 11612 1"/>
              <a:gd name="f72" fmla="*/ f63 14640 1"/>
              <a:gd name="f73" fmla="*/ f63 1887 1"/>
              <a:gd name="f74" fmla="*/ f63 6382 1"/>
              <a:gd name="f75" fmla="*/ f63 12877 1"/>
              <a:gd name="f76" fmla="*/ f63 18842 1"/>
              <a:gd name="f77" fmla="*/ f63 15935 1"/>
              <a:gd name="f78" fmla="*/ f63 6645 1"/>
              <a:gd name="f79" fmla="*/ f64 1 f2"/>
              <a:gd name="f80" fmla="*/ f65 1 f2"/>
              <a:gd name="f81" fmla="*/ f66 1 f2"/>
              <a:gd name="f82" fmla="*/ f67 1 f2"/>
              <a:gd name="f83" fmla="*/ f69 1 21600"/>
              <a:gd name="f84" fmla="*/ f70 1 21600"/>
              <a:gd name="f85" fmla="*/ f71 1 21600"/>
              <a:gd name="f86" fmla="*/ f72 1 21600"/>
              <a:gd name="f87" fmla="*/ f73 1 21600"/>
              <a:gd name="f88" fmla="*/ f74 1 21600"/>
              <a:gd name="f89" fmla="*/ f75 1 21600"/>
              <a:gd name="f90" fmla="*/ f76 1 21600"/>
              <a:gd name="f91" fmla="*/ f77 1 21600"/>
              <a:gd name="f92" fmla="*/ f78 1 21600"/>
              <a:gd name="f93" fmla="*/ f5 1 f68"/>
              <a:gd name="f94" fmla="*/ f6 1 f68"/>
              <a:gd name="f95" fmla="+- f79 0 f1"/>
              <a:gd name="f96" fmla="+- f80 0 f1"/>
              <a:gd name="f97" fmla="+- f81 0 f1"/>
              <a:gd name="f98" fmla="+- f82 0 f1"/>
              <a:gd name="f99" fmla="*/ f83 1 f68"/>
              <a:gd name="f100" fmla="*/ f87 1 f68"/>
              <a:gd name="f101" fmla="*/ f89 1 f68"/>
              <a:gd name="f102" fmla="*/ f85 1 f68"/>
              <a:gd name="f103" fmla="*/ f90 1 f68"/>
              <a:gd name="f104" fmla="*/ f92 1 f68"/>
              <a:gd name="f105" fmla="*/ f84 1 f68"/>
              <a:gd name="f106" fmla="*/ f86 1 f68"/>
              <a:gd name="f107" fmla="*/ f88 1 f68"/>
              <a:gd name="f108" fmla="*/ f91 1 f68"/>
              <a:gd name="f109" fmla="*/ f93 f61 1"/>
              <a:gd name="f110" fmla="*/ f94 f61 1"/>
              <a:gd name="f111" fmla="*/ f105 f61 1"/>
              <a:gd name="f112" fmla="*/ f106 f61 1"/>
              <a:gd name="f113" fmla="*/ f108 f62 1"/>
              <a:gd name="f114" fmla="*/ f107 f62 1"/>
              <a:gd name="f115" fmla="*/ f99 f61 1"/>
              <a:gd name="f116" fmla="*/ f100 f62 1"/>
              <a:gd name="f117" fmla="*/ f101 f62 1"/>
              <a:gd name="f118" fmla="*/ f102 f61 1"/>
              <a:gd name="f119" fmla="*/ f103 f62 1"/>
              <a:gd name="f120" fmla="*/ f104 f62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95">
                <a:pos x="f115" y="f116"/>
              </a:cxn>
              <a:cxn ang="f96">
                <a:pos x="f109" y="f117"/>
              </a:cxn>
              <a:cxn ang="f97">
                <a:pos x="f118" y="f119"/>
              </a:cxn>
              <a:cxn ang="f98">
                <a:pos x="f110" y="f120"/>
              </a:cxn>
            </a:cxnLst>
            <a:rect l="f111" t="f114" r="f112" b="f113"/>
            <a:pathLst>
              <a:path w="21600" h="21600">
                <a:moveTo>
                  <a:pt x="f7" y="f8"/>
                </a:moveTo>
                <a:lnTo>
                  <a:pt x="f9" y="f5"/>
                </a:lnTo>
                <a:lnTo>
                  <a:pt x="f10" y="f11"/>
                </a:lnTo>
                <a:lnTo>
                  <a:pt x="f12" y="f13"/>
                </a:lnTo>
                <a:lnTo>
                  <a:pt x="f14" y="f15"/>
                </a:lnTo>
                <a:lnTo>
                  <a:pt x="f6" y="f16"/>
                </a:lnTo>
                <a:lnTo>
                  <a:pt x="f17" y="f18"/>
                </a:lnTo>
                <a:lnTo>
                  <a:pt x="f19" y="f20"/>
                </a:lnTo>
                <a:lnTo>
                  <a:pt x="f14" y="f21"/>
                </a:lnTo>
                <a:lnTo>
                  <a:pt x="f22" y="f23"/>
                </a:lnTo>
                <a:lnTo>
                  <a:pt x="f24" y="f25"/>
                </a:lnTo>
                <a:lnTo>
                  <a:pt x="f26" y="f27"/>
                </a:lnTo>
                <a:lnTo>
                  <a:pt x="f28" y="f29"/>
                </a:lnTo>
                <a:lnTo>
                  <a:pt x="f30" y="f31"/>
                </a:lnTo>
                <a:lnTo>
                  <a:pt x="f32" y="f27"/>
                </a:lnTo>
                <a:lnTo>
                  <a:pt x="f33" y="f34"/>
                </a:lnTo>
                <a:lnTo>
                  <a:pt x="f35" y="f36"/>
                </a:lnTo>
                <a:lnTo>
                  <a:pt x="f37" y="f6"/>
                </a:lnTo>
                <a:lnTo>
                  <a:pt x="f38" y="f39"/>
                </a:lnTo>
                <a:lnTo>
                  <a:pt x="f40" y="f41"/>
                </a:lnTo>
                <a:lnTo>
                  <a:pt x="f42" y="f43"/>
                </a:lnTo>
                <a:lnTo>
                  <a:pt x="f5" y="f44"/>
                </a:lnTo>
                <a:lnTo>
                  <a:pt x="f45" y="f46"/>
                </a:lnTo>
                <a:lnTo>
                  <a:pt x="f47" y="f48"/>
                </a:lnTo>
                <a:lnTo>
                  <a:pt x="f49" y="f50"/>
                </a:lnTo>
                <a:lnTo>
                  <a:pt x="f51" y="f52"/>
                </a:lnTo>
                <a:lnTo>
                  <a:pt x="f53" y="f54"/>
                </a:lnTo>
                <a:lnTo>
                  <a:pt x="f55" y="f56"/>
                </a:lnTo>
                <a:close/>
              </a:path>
            </a:pathLst>
          </a:custGeom>
          <a:solidFill>
            <a:srgbClr val="FF0000"/>
          </a:solidFill>
          <a:ln w="12701">
            <a:solidFill>
              <a:srgbClr val="000000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/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y-GB" sz="1800" b="0" i="0" u="none" strike="noStrike" kern="1200" cap="none" spc="0" baseline="0">
                <a:solidFill>
                  <a:srgbClr val="000000"/>
                </a:solidFill>
                <a:effectLst>
                  <a:outerShdw dist="19048" dir="2700000">
                    <a:srgbClr val="000000"/>
                  </a:outerShdw>
                </a:effectLst>
                <a:uFillTx/>
                <a:latin typeface="Calibri"/>
              </a:rPr>
              <a:t>Bullet points ONLY!</a:t>
            </a:r>
            <a:endParaRPr lang="cy-GB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6" name="Folded Corner 5"/>
          <p:cNvSpPr/>
          <p:nvPr/>
        </p:nvSpPr>
        <p:spPr>
          <a:xfrm>
            <a:off x="6639339" y="3657600"/>
            <a:ext cx="5049079" cy="2888973"/>
          </a:xfrm>
          <a:custGeom>
            <a:avLst/>
            <a:gdLst>
              <a:gd name="f0" fmla="val w"/>
              <a:gd name="f1" fmla="val h"/>
              <a:gd name="f2" fmla="val ss"/>
              <a:gd name="f3" fmla="val 0"/>
              <a:gd name="f4" fmla="val 16667"/>
              <a:gd name="f5" fmla="abs f0"/>
              <a:gd name="f6" fmla="abs f1"/>
              <a:gd name="f7" fmla="abs f2"/>
              <a:gd name="f8" fmla="?: f5 f0 1"/>
              <a:gd name="f9" fmla="?: f6 f1 1"/>
              <a:gd name="f10" fmla="?: f7 f2 1"/>
              <a:gd name="f11" fmla="*/ f8 1 21600"/>
              <a:gd name="f12" fmla="*/ f9 1 21600"/>
              <a:gd name="f13" fmla="*/ 21600 f8 1"/>
              <a:gd name="f14" fmla="*/ 21600 f9 1"/>
              <a:gd name="f15" fmla="min f12 f11"/>
              <a:gd name="f16" fmla="*/ f13 1 f10"/>
              <a:gd name="f17" fmla="*/ f14 1 f10"/>
              <a:gd name="f18" fmla="val f16"/>
              <a:gd name="f19" fmla="val f17"/>
              <a:gd name="f20" fmla="*/ f3 f15 1"/>
              <a:gd name="f21" fmla="+- f19 0 f3"/>
              <a:gd name="f22" fmla="+- f18 0 f3"/>
              <a:gd name="f23" fmla="*/ f18 f15 1"/>
              <a:gd name="f24" fmla="*/ f19 f15 1"/>
              <a:gd name="f25" fmla="min f22 f21"/>
              <a:gd name="f26" fmla="*/ f25 f4 1"/>
              <a:gd name="f27" fmla="*/ f26 1 100000"/>
              <a:gd name="f28" fmla="*/ f27 1 5"/>
              <a:gd name="f29" fmla="+- f18 0 f27"/>
              <a:gd name="f30" fmla="+- f19 0 f27"/>
              <a:gd name="f31" fmla="+- f29 f28 0"/>
              <a:gd name="f32" fmla="+- f30 f28 0"/>
              <a:gd name="f33" fmla="*/ f30 f15 1"/>
              <a:gd name="f34" fmla="*/ f29 f15 1"/>
              <a:gd name="f35" fmla="*/ f31 f15 1"/>
              <a:gd name="f36" fmla="*/ f32 f15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20" t="f20" r="f23" b="f33"/>
            <a:pathLst>
              <a:path stroke="0">
                <a:moveTo>
                  <a:pt x="f20" y="f20"/>
                </a:moveTo>
                <a:lnTo>
                  <a:pt x="f23" y="f20"/>
                </a:lnTo>
                <a:lnTo>
                  <a:pt x="f23" y="f33"/>
                </a:lnTo>
                <a:lnTo>
                  <a:pt x="f34" y="f24"/>
                </a:lnTo>
                <a:lnTo>
                  <a:pt x="f20" y="f24"/>
                </a:lnTo>
                <a:close/>
              </a:path>
              <a:path stroke="0">
                <a:moveTo>
                  <a:pt x="f34" y="f24"/>
                </a:moveTo>
                <a:lnTo>
                  <a:pt x="f35" y="f36"/>
                </a:lnTo>
                <a:lnTo>
                  <a:pt x="f23" y="f33"/>
                </a:lnTo>
                <a:close/>
              </a:path>
              <a:path fill="none">
                <a:moveTo>
                  <a:pt x="f34" y="f24"/>
                </a:moveTo>
                <a:lnTo>
                  <a:pt x="f35" y="f36"/>
                </a:lnTo>
                <a:lnTo>
                  <a:pt x="f23" y="f33"/>
                </a:lnTo>
                <a:lnTo>
                  <a:pt x="f34" y="f24"/>
                </a:lnTo>
                <a:lnTo>
                  <a:pt x="f20" y="f24"/>
                </a:lnTo>
                <a:lnTo>
                  <a:pt x="f20" y="f20"/>
                </a:lnTo>
                <a:lnTo>
                  <a:pt x="f23" y="f20"/>
                </a:lnTo>
                <a:lnTo>
                  <a:pt x="f23" y="f33"/>
                </a:lnTo>
              </a:path>
            </a:pathLst>
          </a:custGeom>
          <a:solidFill>
            <a:srgbClr val="5B9BD5"/>
          </a:solidFill>
          <a:ln w="12701">
            <a:solidFill>
              <a:srgbClr val="41719C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/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y-GB" sz="1800" b="0" i="0" u="none" strike="noStrike" kern="1200" cap="none" spc="0" baseline="0">
                <a:solidFill>
                  <a:srgbClr val="000000"/>
                </a:solidFill>
                <a:effectLst>
                  <a:outerShdw dist="19048" dir="2700000">
                    <a:srgbClr val="000000"/>
                  </a:outerShdw>
                </a:effectLst>
                <a:uFillTx/>
                <a:latin typeface="Calibri"/>
              </a:rPr>
              <a:t>Geirfa Pwysig</a:t>
            </a:r>
          </a:p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cy-GB" sz="1800" b="0" i="0" u="none" strike="noStrike" kern="1200" cap="none" spc="0" baseline="0">
              <a:solidFill>
                <a:srgbClr val="000000"/>
              </a:solidFill>
              <a:effectLst>
                <a:outerShdw dist="19048" dir="2700000">
                  <a:srgbClr val="000000"/>
                </a:outerShdw>
              </a:effectLst>
              <a:uFillTx/>
              <a:latin typeface="Calibri"/>
            </a:endParaRPr>
          </a:p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cy-GB" sz="1800" b="0" i="0" u="none" strike="noStrike" kern="1200" cap="none" spc="0" baseline="0">
              <a:solidFill>
                <a:srgbClr val="000000"/>
              </a:solidFill>
              <a:effectLst>
                <a:outerShdw dist="19048" dir="2700000">
                  <a:srgbClr val="000000"/>
                </a:outerShdw>
              </a:effectLst>
              <a:uFillTx/>
              <a:latin typeface="Calibri"/>
            </a:endParaRPr>
          </a:p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cy-GB" sz="1800" b="0" i="0" u="none" strike="noStrike" kern="1200" cap="none" spc="0" baseline="0">
              <a:solidFill>
                <a:srgbClr val="000000"/>
              </a:solidFill>
              <a:effectLst>
                <a:outerShdw dist="19048" dir="2700000">
                  <a:srgbClr val="000000"/>
                </a:outerShdw>
              </a:effectLst>
              <a:uFillTx/>
              <a:latin typeface="Calibri"/>
            </a:endParaRPr>
          </a:p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cy-GB" sz="1800" b="0" i="0" u="none" strike="noStrike" kern="1200" cap="none" spc="0" baseline="0">
              <a:solidFill>
                <a:srgbClr val="000000"/>
              </a:solidFill>
              <a:effectLst>
                <a:outerShdw dist="19048" dir="2700000">
                  <a:srgbClr val="000000"/>
                </a:outerShdw>
              </a:effectLst>
              <a:uFillTx/>
              <a:latin typeface="Calibri"/>
            </a:endParaRPr>
          </a:p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cy-GB" sz="1800" b="0" i="0" u="none" strike="noStrike" kern="1200" cap="none" spc="0" baseline="0">
              <a:solidFill>
                <a:srgbClr val="000000"/>
              </a:solidFill>
              <a:effectLst>
                <a:outerShdw dist="19048" dir="2700000">
                  <a:srgbClr val="000000"/>
                </a:outerShdw>
              </a:effectLst>
              <a:uFillTx/>
              <a:latin typeface="Calibri"/>
            </a:endParaRPr>
          </a:p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cy-GB" sz="1800" b="0" i="0" u="none" strike="noStrike" kern="1200" cap="none" spc="0" baseline="0">
              <a:solidFill>
                <a:srgbClr val="000000"/>
              </a:solidFill>
              <a:effectLst>
                <a:outerShdw dist="19048" dir="2700000">
                  <a:srgbClr val="000000"/>
                </a:outerShdw>
              </a:effectLst>
              <a:uFillTx/>
              <a:latin typeface="Calibri"/>
            </a:endParaRPr>
          </a:p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cy-GB" sz="1800" b="0" i="0" u="none" strike="noStrike" kern="1200" cap="none" spc="0" baseline="0">
              <a:solidFill>
                <a:srgbClr val="000000"/>
              </a:solidFill>
              <a:effectLst>
                <a:outerShdw dist="19048" dir="2700000">
                  <a:srgbClr val="000000"/>
                </a:outerShdw>
              </a:effectLst>
              <a:uFillTx/>
              <a:latin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lum bright="70000" contrast="-70000"/>
          </a:blip>
          <a:stretch>
            <a:fillRect/>
          </a:stretch>
        </p:blipFill>
        <p:spPr>
          <a:xfrm>
            <a:off x="0" y="0"/>
            <a:ext cx="12191996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Rectangle 2"/>
          <p:cNvSpPr/>
          <p:nvPr/>
        </p:nvSpPr>
        <p:spPr>
          <a:xfrm>
            <a:off x="472817" y="27294"/>
            <a:ext cx="9824231" cy="1446553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vert="horz" wrap="none" lIns="91440" tIns="45720" rIns="91440" bIns="45720" anchor="t" anchorCtr="1" compatLnSpc="1">
            <a:sp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8800" b="1" i="0" u="none" strike="noStrike" kern="1200" cap="none" spc="0" baseline="0">
                <a:solidFill>
                  <a:srgbClr val="FF0000"/>
                </a:solidFill>
                <a:uFillTx/>
                <a:latin typeface="Calibri"/>
              </a:rPr>
              <a:t>Tasg 4: Gwaith Llafar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34757" y="1501143"/>
            <a:ext cx="9210495" cy="518090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171</Words>
  <Application>Microsoft Office PowerPoint</Application>
  <PresentationFormat>On-screen Show (4:3)</PresentationFormat>
  <Paragraphs>44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Lowri Newman</dc:creator>
  <cp:lastModifiedBy>Roberts Heddwen Vaughan (GwE)</cp:lastModifiedBy>
  <cp:revision>2</cp:revision>
  <dcterms:created xsi:type="dcterms:W3CDTF">2017-02-06T10:23:25Z</dcterms:created>
  <dcterms:modified xsi:type="dcterms:W3CDTF">2017-07-13T14:07:01Z</dcterms:modified>
</cp:coreProperties>
</file>