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diagrams/quickStyle1.xml" ContentType="application/vnd.openxmlformats-officedocument.drawingml.diagramStyl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diagrams/colors1.xml" ContentType="application/vnd.openxmlformats-officedocument.drawingml.diagramColors+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diagrams/data1.xml" ContentType="application/vnd.openxmlformats-officedocument.drawingml.diagramData+xml"/>
  <Override PartName="/ppt/diagrams/drawing1.xml" ContentType="application/vnd.ms-office.drawingml.diagramDrawing+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diagrams/layout1.xml" ContentType="application/vnd.openxmlformats-officedocument.drawingml.diagram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5"/>
  </p:notesMasterIdLst>
  <p:sldIdLst>
    <p:sldId id="256" r:id="rId2"/>
    <p:sldId id="257" r:id="rId3"/>
    <p:sldId id="258" r:id="rId4"/>
    <p:sldId id="261" r:id="rId5"/>
    <p:sldId id="262" r:id="rId6"/>
    <p:sldId id="264" r:id="rId7"/>
    <p:sldId id="260" r:id="rId8"/>
    <p:sldId id="270" r:id="rId9"/>
    <p:sldId id="269" r:id="rId10"/>
    <p:sldId id="267" r:id="rId11"/>
    <p:sldId id="268" r:id="rId12"/>
    <p:sldId id="259"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303" autoAdjust="0"/>
    <p:restoredTop sz="89964" autoAdjust="0"/>
  </p:normalViewPr>
  <p:slideViewPr>
    <p:cSldViewPr>
      <p:cViewPr varScale="1">
        <p:scale>
          <a:sx n="130" d="100"/>
          <a:sy n="130" d="100"/>
        </p:scale>
        <p:origin x="-74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0113A-4DB6-4D80-8F2F-3F4F3F16C05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8A1217E9-BDBA-4D61-90D4-768607FAC19C}">
      <dgm:prSet phldrT="[Text]"/>
      <dgm:spPr/>
      <dgm:t>
        <a:bodyPr/>
        <a:lstStyle/>
        <a:p>
          <a:pPr algn="ctr"/>
          <a:r>
            <a:rPr lang="en-GB"/>
            <a:t>Materion Byd-eang</a:t>
          </a:r>
        </a:p>
      </dgm:t>
    </dgm:pt>
    <dgm:pt modelId="{31B0358F-204C-4DEE-A760-4DE212357289}" type="parTrans" cxnId="{09E8CF44-ED15-4EF0-9388-4C6C22166B5D}">
      <dgm:prSet/>
      <dgm:spPr/>
      <dgm:t>
        <a:bodyPr/>
        <a:lstStyle/>
        <a:p>
          <a:pPr algn="ctr"/>
          <a:endParaRPr lang="en-GB"/>
        </a:p>
      </dgm:t>
    </dgm:pt>
    <dgm:pt modelId="{B776BCF5-A937-4493-BF61-F6DE3354F431}" type="sibTrans" cxnId="{09E8CF44-ED15-4EF0-9388-4C6C22166B5D}">
      <dgm:prSet/>
      <dgm:spPr/>
      <dgm:t>
        <a:bodyPr/>
        <a:lstStyle/>
        <a:p>
          <a:pPr algn="ctr"/>
          <a:endParaRPr lang="en-GB"/>
        </a:p>
      </dgm:t>
    </dgm:pt>
    <dgm:pt modelId="{4D2C1BF5-1525-45B2-85B1-BBAB3C9B7189}">
      <dgm:prSet phldrT="[Text]"/>
      <dgm:spPr/>
      <dgm:t>
        <a:bodyPr/>
        <a:lstStyle/>
        <a:p>
          <a:pPr algn="ctr"/>
          <a:endParaRPr lang="en-GB"/>
        </a:p>
      </dgm:t>
    </dgm:pt>
    <dgm:pt modelId="{41E3BC38-AE76-4655-BFA5-015D96864518}" type="parTrans" cxnId="{73ECA422-078E-46CB-9C05-E7BC07F3F82E}">
      <dgm:prSet/>
      <dgm:spPr/>
      <dgm:t>
        <a:bodyPr/>
        <a:lstStyle/>
        <a:p>
          <a:pPr algn="ctr"/>
          <a:endParaRPr lang="en-GB"/>
        </a:p>
      </dgm:t>
    </dgm:pt>
    <dgm:pt modelId="{46076F2E-9E9B-4F41-846D-BEB1BD9324AD}" type="sibTrans" cxnId="{73ECA422-078E-46CB-9C05-E7BC07F3F82E}">
      <dgm:prSet/>
      <dgm:spPr/>
      <dgm:t>
        <a:bodyPr/>
        <a:lstStyle/>
        <a:p>
          <a:pPr algn="ctr"/>
          <a:endParaRPr lang="en-GB"/>
        </a:p>
      </dgm:t>
    </dgm:pt>
    <dgm:pt modelId="{1E56C256-183B-4388-B4D8-4142738B7A29}">
      <dgm:prSet phldrT="[Text]"/>
      <dgm:spPr/>
      <dgm:t>
        <a:bodyPr/>
        <a:lstStyle/>
        <a:p>
          <a:pPr algn="ctr"/>
          <a:endParaRPr lang="en-GB"/>
        </a:p>
      </dgm:t>
    </dgm:pt>
    <dgm:pt modelId="{0DC44449-A42B-4950-AF34-C5C8C04981DF}" type="parTrans" cxnId="{1BC695F4-991F-4A80-93BE-BD998D5A8C4C}">
      <dgm:prSet/>
      <dgm:spPr/>
      <dgm:t>
        <a:bodyPr/>
        <a:lstStyle/>
        <a:p>
          <a:pPr algn="ctr"/>
          <a:endParaRPr lang="en-GB"/>
        </a:p>
      </dgm:t>
    </dgm:pt>
    <dgm:pt modelId="{6CF4844C-F2B8-47B8-921E-775DF1566B4A}" type="sibTrans" cxnId="{1BC695F4-991F-4A80-93BE-BD998D5A8C4C}">
      <dgm:prSet/>
      <dgm:spPr/>
      <dgm:t>
        <a:bodyPr/>
        <a:lstStyle/>
        <a:p>
          <a:pPr algn="ctr"/>
          <a:endParaRPr lang="en-GB"/>
        </a:p>
      </dgm:t>
    </dgm:pt>
    <dgm:pt modelId="{69FF6421-9216-40A4-8202-6FC80F54A15D}">
      <dgm:prSet phldrT="[Text]"/>
      <dgm:spPr/>
      <dgm:t>
        <a:bodyPr/>
        <a:lstStyle/>
        <a:p>
          <a:pPr algn="ctr"/>
          <a:endParaRPr lang="en-GB"/>
        </a:p>
      </dgm:t>
    </dgm:pt>
    <dgm:pt modelId="{A5B95DE9-90A7-436D-9287-8A1573DAF1BC}" type="parTrans" cxnId="{68E0BE05-38FA-4338-B568-BF345D2AFA76}">
      <dgm:prSet/>
      <dgm:spPr/>
      <dgm:t>
        <a:bodyPr/>
        <a:lstStyle/>
        <a:p>
          <a:pPr algn="ctr"/>
          <a:endParaRPr lang="en-GB"/>
        </a:p>
      </dgm:t>
    </dgm:pt>
    <dgm:pt modelId="{59BF4649-2D76-4180-9EE2-E7A0741C845B}" type="sibTrans" cxnId="{68E0BE05-38FA-4338-B568-BF345D2AFA76}">
      <dgm:prSet/>
      <dgm:spPr/>
      <dgm:t>
        <a:bodyPr/>
        <a:lstStyle/>
        <a:p>
          <a:pPr algn="ctr"/>
          <a:endParaRPr lang="en-GB"/>
        </a:p>
      </dgm:t>
    </dgm:pt>
    <dgm:pt modelId="{2BDDC9F4-B256-4A66-ADAB-F506014DF84F}">
      <dgm:prSet phldrT="[Text]"/>
      <dgm:spPr/>
      <dgm:t>
        <a:bodyPr/>
        <a:lstStyle/>
        <a:p>
          <a:pPr algn="ctr"/>
          <a:endParaRPr lang="en-GB"/>
        </a:p>
      </dgm:t>
    </dgm:pt>
    <dgm:pt modelId="{13CF9B6A-23BC-4C91-B3FD-602C080CBB72}" type="parTrans" cxnId="{D9C31EA8-CE99-4D92-B7C0-5E7FBDB28299}">
      <dgm:prSet/>
      <dgm:spPr/>
      <dgm:t>
        <a:bodyPr/>
        <a:lstStyle/>
        <a:p>
          <a:pPr algn="ctr"/>
          <a:endParaRPr lang="en-GB"/>
        </a:p>
      </dgm:t>
    </dgm:pt>
    <dgm:pt modelId="{64D50920-C982-4F43-A9A7-6848DDB1AE4C}" type="sibTrans" cxnId="{D9C31EA8-CE99-4D92-B7C0-5E7FBDB28299}">
      <dgm:prSet/>
      <dgm:spPr/>
      <dgm:t>
        <a:bodyPr/>
        <a:lstStyle/>
        <a:p>
          <a:pPr algn="ctr"/>
          <a:endParaRPr lang="en-GB"/>
        </a:p>
      </dgm:t>
    </dgm:pt>
    <dgm:pt modelId="{4A689B8F-A73A-4823-8430-EAB194E194D0}">
      <dgm:prSet/>
      <dgm:spPr/>
      <dgm:t>
        <a:bodyPr/>
        <a:lstStyle/>
        <a:p>
          <a:pPr algn="ctr"/>
          <a:endParaRPr lang="en-GB"/>
        </a:p>
      </dgm:t>
    </dgm:pt>
    <dgm:pt modelId="{B5CA7645-1318-4AB8-B0AE-565176F4FA25}" type="parTrans" cxnId="{91CC59D8-524A-44BB-A336-7978E89723EE}">
      <dgm:prSet/>
      <dgm:spPr/>
      <dgm:t>
        <a:bodyPr/>
        <a:lstStyle/>
        <a:p>
          <a:pPr algn="ctr"/>
          <a:endParaRPr lang="en-GB"/>
        </a:p>
      </dgm:t>
    </dgm:pt>
    <dgm:pt modelId="{515D7529-7A44-413B-B76A-A9E9A3E14E0A}" type="sibTrans" cxnId="{91CC59D8-524A-44BB-A336-7978E89723EE}">
      <dgm:prSet/>
      <dgm:spPr/>
      <dgm:t>
        <a:bodyPr/>
        <a:lstStyle/>
        <a:p>
          <a:pPr algn="ctr"/>
          <a:endParaRPr lang="en-GB"/>
        </a:p>
      </dgm:t>
    </dgm:pt>
    <dgm:pt modelId="{345322FC-1383-48BE-B0FD-84DB8F82C115}" type="pres">
      <dgm:prSet presAssocID="{9050113A-4DB6-4D80-8F2F-3F4F3F16C05F}" presName="Name0" presStyleCnt="0">
        <dgm:presLayoutVars>
          <dgm:chMax val="1"/>
          <dgm:dir/>
          <dgm:animLvl val="ctr"/>
          <dgm:resizeHandles val="exact"/>
        </dgm:presLayoutVars>
      </dgm:prSet>
      <dgm:spPr/>
      <dgm:t>
        <a:bodyPr/>
        <a:lstStyle/>
        <a:p>
          <a:endParaRPr lang="en-GB"/>
        </a:p>
      </dgm:t>
    </dgm:pt>
    <dgm:pt modelId="{80065ADF-CAE0-4384-A0A1-C95622A5C896}" type="pres">
      <dgm:prSet presAssocID="{8A1217E9-BDBA-4D61-90D4-768607FAC19C}" presName="centerShape" presStyleLbl="node0" presStyleIdx="0" presStyleCnt="1"/>
      <dgm:spPr/>
      <dgm:t>
        <a:bodyPr/>
        <a:lstStyle/>
        <a:p>
          <a:endParaRPr lang="en-GB"/>
        </a:p>
      </dgm:t>
    </dgm:pt>
    <dgm:pt modelId="{9859A0E1-CC66-4170-849D-51970529FF47}" type="pres">
      <dgm:prSet presAssocID="{41E3BC38-AE76-4655-BFA5-015D96864518}" presName="parTrans" presStyleLbl="sibTrans2D1" presStyleIdx="0" presStyleCnt="5"/>
      <dgm:spPr/>
      <dgm:t>
        <a:bodyPr/>
        <a:lstStyle/>
        <a:p>
          <a:endParaRPr lang="en-GB"/>
        </a:p>
      </dgm:t>
    </dgm:pt>
    <dgm:pt modelId="{9C181BBD-C941-4FCD-943A-F77C278692CE}" type="pres">
      <dgm:prSet presAssocID="{41E3BC38-AE76-4655-BFA5-015D96864518}" presName="connectorText" presStyleLbl="sibTrans2D1" presStyleIdx="0" presStyleCnt="5"/>
      <dgm:spPr/>
      <dgm:t>
        <a:bodyPr/>
        <a:lstStyle/>
        <a:p>
          <a:endParaRPr lang="en-GB"/>
        </a:p>
      </dgm:t>
    </dgm:pt>
    <dgm:pt modelId="{4B048BAB-88CB-4A90-89CB-311409410E86}" type="pres">
      <dgm:prSet presAssocID="{4D2C1BF5-1525-45B2-85B1-BBAB3C9B7189}" presName="node" presStyleLbl="node1" presStyleIdx="0" presStyleCnt="5">
        <dgm:presLayoutVars>
          <dgm:bulletEnabled val="1"/>
        </dgm:presLayoutVars>
      </dgm:prSet>
      <dgm:spPr/>
      <dgm:t>
        <a:bodyPr/>
        <a:lstStyle/>
        <a:p>
          <a:endParaRPr lang="en-GB"/>
        </a:p>
      </dgm:t>
    </dgm:pt>
    <dgm:pt modelId="{C0F125E8-601E-4F13-8022-BB525DE21361}" type="pres">
      <dgm:prSet presAssocID="{0DC44449-A42B-4950-AF34-C5C8C04981DF}" presName="parTrans" presStyleLbl="sibTrans2D1" presStyleIdx="1" presStyleCnt="5"/>
      <dgm:spPr/>
      <dgm:t>
        <a:bodyPr/>
        <a:lstStyle/>
        <a:p>
          <a:endParaRPr lang="en-GB"/>
        </a:p>
      </dgm:t>
    </dgm:pt>
    <dgm:pt modelId="{7718D15C-0924-43FF-B9EA-4111A1ECF564}" type="pres">
      <dgm:prSet presAssocID="{0DC44449-A42B-4950-AF34-C5C8C04981DF}" presName="connectorText" presStyleLbl="sibTrans2D1" presStyleIdx="1" presStyleCnt="5"/>
      <dgm:spPr/>
      <dgm:t>
        <a:bodyPr/>
        <a:lstStyle/>
        <a:p>
          <a:endParaRPr lang="en-GB"/>
        </a:p>
      </dgm:t>
    </dgm:pt>
    <dgm:pt modelId="{4D1CD904-25B5-4D78-84EB-FD0DF6D1020B}" type="pres">
      <dgm:prSet presAssocID="{1E56C256-183B-4388-B4D8-4142738B7A29}" presName="node" presStyleLbl="node1" presStyleIdx="1" presStyleCnt="5">
        <dgm:presLayoutVars>
          <dgm:bulletEnabled val="1"/>
        </dgm:presLayoutVars>
      </dgm:prSet>
      <dgm:spPr/>
      <dgm:t>
        <a:bodyPr/>
        <a:lstStyle/>
        <a:p>
          <a:endParaRPr lang="en-GB"/>
        </a:p>
      </dgm:t>
    </dgm:pt>
    <dgm:pt modelId="{75C5FD17-CAF6-4809-9F46-E364FE9F454E}" type="pres">
      <dgm:prSet presAssocID="{A5B95DE9-90A7-436D-9287-8A1573DAF1BC}" presName="parTrans" presStyleLbl="sibTrans2D1" presStyleIdx="2" presStyleCnt="5"/>
      <dgm:spPr/>
      <dgm:t>
        <a:bodyPr/>
        <a:lstStyle/>
        <a:p>
          <a:endParaRPr lang="en-GB"/>
        </a:p>
      </dgm:t>
    </dgm:pt>
    <dgm:pt modelId="{0C145517-11A9-4DC6-8568-5DFB3F36ADA1}" type="pres">
      <dgm:prSet presAssocID="{A5B95DE9-90A7-436D-9287-8A1573DAF1BC}" presName="connectorText" presStyleLbl="sibTrans2D1" presStyleIdx="2" presStyleCnt="5"/>
      <dgm:spPr/>
      <dgm:t>
        <a:bodyPr/>
        <a:lstStyle/>
        <a:p>
          <a:endParaRPr lang="en-GB"/>
        </a:p>
      </dgm:t>
    </dgm:pt>
    <dgm:pt modelId="{34CA5394-23BA-4C67-B5C2-7F89FBF79EDB}" type="pres">
      <dgm:prSet presAssocID="{69FF6421-9216-40A4-8202-6FC80F54A15D}" presName="node" presStyleLbl="node1" presStyleIdx="2" presStyleCnt="5">
        <dgm:presLayoutVars>
          <dgm:bulletEnabled val="1"/>
        </dgm:presLayoutVars>
      </dgm:prSet>
      <dgm:spPr/>
      <dgm:t>
        <a:bodyPr/>
        <a:lstStyle/>
        <a:p>
          <a:endParaRPr lang="en-GB"/>
        </a:p>
      </dgm:t>
    </dgm:pt>
    <dgm:pt modelId="{485E8A7B-261D-43DA-9D5B-27ECDF7B883B}" type="pres">
      <dgm:prSet presAssocID="{B5CA7645-1318-4AB8-B0AE-565176F4FA25}" presName="parTrans" presStyleLbl="sibTrans2D1" presStyleIdx="3" presStyleCnt="5"/>
      <dgm:spPr/>
      <dgm:t>
        <a:bodyPr/>
        <a:lstStyle/>
        <a:p>
          <a:endParaRPr lang="en-GB"/>
        </a:p>
      </dgm:t>
    </dgm:pt>
    <dgm:pt modelId="{AACB4736-251E-43C7-B5F1-E38BF36FD8BD}" type="pres">
      <dgm:prSet presAssocID="{B5CA7645-1318-4AB8-B0AE-565176F4FA25}" presName="connectorText" presStyleLbl="sibTrans2D1" presStyleIdx="3" presStyleCnt="5"/>
      <dgm:spPr/>
      <dgm:t>
        <a:bodyPr/>
        <a:lstStyle/>
        <a:p>
          <a:endParaRPr lang="en-GB"/>
        </a:p>
      </dgm:t>
    </dgm:pt>
    <dgm:pt modelId="{D153BF37-96EB-405C-A577-0E4E9ED08C56}" type="pres">
      <dgm:prSet presAssocID="{4A689B8F-A73A-4823-8430-EAB194E194D0}" presName="node" presStyleLbl="node1" presStyleIdx="3" presStyleCnt="5">
        <dgm:presLayoutVars>
          <dgm:bulletEnabled val="1"/>
        </dgm:presLayoutVars>
      </dgm:prSet>
      <dgm:spPr/>
      <dgm:t>
        <a:bodyPr/>
        <a:lstStyle/>
        <a:p>
          <a:endParaRPr lang="en-GB"/>
        </a:p>
      </dgm:t>
    </dgm:pt>
    <dgm:pt modelId="{E6D52E70-30A6-4810-9A81-F398C87448A8}" type="pres">
      <dgm:prSet presAssocID="{13CF9B6A-23BC-4C91-B3FD-602C080CBB72}" presName="parTrans" presStyleLbl="sibTrans2D1" presStyleIdx="4" presStyleCnt="5"/>
      <dgm:spPr/>
      <dgm:t>
        <a:bodyPr/>
        <a:lstStyle/>
        <a:p>
          <a:endParaRPr lang="en-GB"/>
        </a:p>
      </dgm:t>
    </dgm:pt>
    <dgm:pt modelId="{DF198940-B286-47F2-9188-B498FB6D742D}" type="pres">
      <dgm:prSet presAssocID="{13CF9B6A-23BC-4C91-B3FD-602C080CBB72}" presName="connectorText" presStyleLbl="sibTrans2D1" presStyleIdx="4" presStyleCnt="5"/>
      <dgm:spPr/>
      <dgm:t>
        <a:bodyPr/>
        <a:lstStyle/>
        <a:p>
          <a:endParaRPr lang="en-GB"/>
        </a:p>
      </dgm:t>
    </dgm:pt>
    <dgm:pt modelId="{AF0430F4-FCA4-4080-930C-3D54AD0E5A13}" type="pres">
      <dgm:prSet presAssocID="{2BDDC9F4-B256-4A66-ADAB-F506014DF84F}" presName="node" presStyleLbl="node1" presStyleIdx="4" presStyleCnt="5">
        <dgm:presLayoutVars>
          <dgm:bulletEnabled val="1"/>
        </dgm:presLayoutVars>
      </dgm:prSet>
      <dgm:spPr/>
      <dgm:t>
        <a:bodyPr/>
        <a:lstStyle/>
        <a:p>
          <a:endParaRPr lang="en-GB"/>
        </a:p>
      </dgm:t>
    </dgm:pt>
  </dgm:ptLst>
  <dgm:cxnLst>
    <dgm:cxn modelId="{BFBFE690-FFC8-4009-8978-1BA3C9390007}" type="presOf" srcId="{13CF9B6A-23BC-4C91-B3FD-602C080CBB72}" destId="{DF198940-B286-47F2-9188-B498FB6D742D}" srcOrd="1" destOrd="0" presId="urn:microsoft.com/office/officeart/2005/8/layout/radial5"/>
    <dgm:cxn modelId="{91CC59D8-524A-44BB-A336-7978E89723EE}" srcId="{8A1217E9-BDBA-4D61-90D4-768607FAC19C}" destId="{4A689B8F-A73A-4823-8430-EAB194E194D0}" srcOrd="3" destOrd="0" parTransId="{B5CA7645-1318-4AB8-B0AE-565176F4FA25}" sibTransId="{515D7529-7A44-413B-B76A-A9E9A3E14E0A}"/>
    <dgm:cxn modelId="{C5F4E9E0-A4B9-43CF-AE1F-A8899E451CF1}" type="presOf" srcId="{9050113A-4DB6-4D80-8F2F-3F4F3F16C05F}" destId="{345322FC-1383-48BE-B0FD-84DB8F82C115}" srcOrd="0" destOrd="0" presId="urn:microsoft.com/office/officeart/2005/8/layout/radial5"/>
    <dgm:cxn modelId="{73ECA422-078E-46CB-9C05-E7BC07F3F82E}" srcId="{8A1217E9-BDBA-4D61-90D4-768607FAC19C}" destId="{4D2C1BF5-1525-45B2-85B1-BBAB3C9B7189}" srcOrd="0" destOrd="0" parTransId="{41E3BC38-AE76-4655-BFA5-015D96864518}" sibTransId="{46076F2E-9E9B-4F41-846D-BEB1BD9324AD}"/>
    <dgm:cxn modelId="{B2A64959-164B-4BE6-A7C9-3CB82E88209B}" type="presOf" srcId="{4A689B8F-A73A-4823-8430-EAB194E194D0}" destId="{D153BF37-96EB-405C-A577-0E4E9ED08C56}" srcOrd="0" destOrd="0" presId="urn:microsoft.com/office/officeart/2005/8/layout/radial5"/>
    <dgm:cxn modelId="{B00E428C-B783-431B-BC01-F433F00FA5FC}" type="presOf" srcId="{0DC44449-A42B-4950-AF34-C5C8C04981DF}" destId="{C0F125E8-601E-4F13-8022-BB525DE21361}" srcOrd="0" destOrd="0" presId="urn:microsoft.com/office/officeart/2005/8/layout/radial5"/>
    <dgm:cxn modelId="{68E0BE05-38FA-4338-B568-BF345D2AFA76}" srcId="{8A1217E9-BDBA-4D61-90D4-768607FAC19C}" destId="{69FF6421-9216-40A4-8202-6FC80F54A15D}" srcOrd="2" destOrd="0" parTransId="{A5B95DE9-90A7-436D-9287-8A1573DAF1BC}" sibTransId="{59BF4649-2D76-4180-9EE2-E7A0741C845B}"/>
    <dgm:cxn modelId="{CDCA1BFC-0D31-4BCE-AEDA-171140EB38C8}" type="presOf" srcId="{41E3BC38-AE76-4655-BFA5-015D96864518}" destId="{9C181BBD-C941-4FCD-943A-F77C278692CE}" srcOrd="1" destOrd="0" presId="urn:microsoft.com/office/officeart/2005/8/layout/radial5"/>
    <dgm:cxn modelId="{3946647D-1770-4735-BE2B-4015695218E3}" type="presOf" srcId="{41E3BC38-AE76-4655-BFA5-015D96864518}" destId="{9859A0E1-CC66-4170-849D-51970529FF47}" srcOrd="0" destOrd="0" presId="urn:microsoft.com/office/officeart/2005/8/layout/radial5"/>
    <dgm:cxn modelId="{AF642131-6FC4-4B20-A7C1-FFA8F015FE76}" type="presOf" srcId="{69FF6421-9216-40A4-8202-6FC80F54A15D}" destId="{34CA5394-23BA-4C67-B5C2-7F89FBF79EDB}" srcOrd="0" destOrd="0" presId="urn:microsoft.com/office/officeart/2005/8/layout/radial5"/>
    <dgm:cxn modelId="{09E8CF44-ED15-4EF0-9388-4C6C22166B5D}" srcId="{9050113A-4DB6-4D80-8F2F-3F4F3F16C05F}" destId="{8A1217E9-BDBA-4D61-90D4-768607FAC19C}" srcOrd="0" destOrd="0" parTransId="{31B0358F-204C-4DEE-A760-4DE212357289}" sibTransId="{B776BCF5-A937-4493-BF61-F6DE3354F431}"/>
    <dgm:cxn modelId="{8B34BED2-BE4F-41E2-AB13-2F98D154FB6A}" type="presOf" srcId="{4D2C1BF5-1525-45B2-85B1-BBAB3C9B7189}" destId="{4B048BAB-88CB-4A90-89CB-311409410E86}" srcOrd="0" destOrd="0" presId="urn:microsoft.com/office/officeart/2005/8/layout/radial5"/>
    <dgm:cxn modelId="{ABAD95BB-0BA4-40FF-B889-8913AF24D87E}" type="presOf" srcId="{0DC44449-A42B-4950-AF34-C5C8C04981DF}" destId="{7718D15C-0924-43FF-B9EA-4111A1ECF564}" srcOrd="1" destOrd="0" presId="urn:microsoft.com/office/officeart/2005/8/layout/radial5"/>
    <dgm:cxn modelId="{076FB97E-B751-4E3F-9411-26E00262E69F}" type="presOf" srcId="{8A1217E9-BDBA-4D61-90D4-768607FAC19C}" destId="{80065ADF-CAE0-4384-A0A1-C95622A5C896}" srcOrd="0" destOrd="0" presId="urn:microsoft.com/office/officeart/2005/8/layout/radial5"/>
    <dgm:cxn modelId="{D9C31EA8-CE99-4D92-B7C0-5E7FBDB28299}" srcId="{8A1217E9-BDBA-4D61-90D4-768607FAC19C}" destId="{2BDDC9F4-B256-4A66-ADAB-F506014DF84F}" srcOrd="4" destOrd="0" parTransId="{13CF9B6A-23BC-4C91-B3FD-602C080CBB72}" sibTransId="{64D50920-C982-4F43-A9A7-6848DDB1AE4C}"/>
    <dgm:cxn modelId="{5C7F1B8F-F898-4F11-8899-4F6C03C394AF}" type="presOf" srcId="{1E56C256-183B-4388-B4D8-4142738B7A29}" destId="{4D1CD904-25B5-4D78-84EB-FD0DF6D1020B}" srcOrd="0" destOrd="0" presId="urn:microsoft.com/office/officeart/2005/8/layout/radial5"/>
    <dgm:cxn modelId="{9C691CCA-7984-46A8-B6C6-7366AFD8E7A7}" type="presOf" srcId="{2BDDC9F4-B256-4A66-ADAB-F506014DF84F}" destId="{AF0430F4-FCA4-4080-930C-3D54AD0E5A13}" srcOrd="0" destOrd="0" presId="urn:microsoft.com/office/officeart/2005/8/layout/radial5"/>
    <dgm:cxn modelId="{4D5CCCBB-8BD6-4BC1-862F-8013B9190839}" type="presOf" srcId="{B5CA7645-1318-4AB8-B0AE-565176F4FA25}" destId="{485E8A7B-261D-43DA-9D5B-27ECDF7B883B}" srcOrd="0" destOrd="0" presId="urn:microsoft.com/office/officeart/2005/8/layout/radial5"/>
    <dgm:cxn modelId="{1BC695F4-991F-4A80-93BE-BD998D5A8C4C}" srcId="{8A1217E9-BDBA-4D61-90D4-768607FAC19C}" destId="{1E56C256-183B-4388-B4D8-4142738B7A29}" srcOrd="1" destOrd="0" parTransId="{0DC44449-A42B-4950-AF34-C5C8C04981DF}" sibTransId="{6CF4844C-F2B8-47B8-921E-775DF1566B4A}"/>
    <dgm:cxn modelId="{078C6008-DF5E-4246-A15B-069649B8AB6F}" type="presOf" srcId="{A5B95DE9-90A7-436D-9287-8A1573DAF1BC}" destId="{0C145517-11A9-4DC6-8568-5DFB3F36ADA1}" srcOrd="1" destOrd="0" presId="urn:microsoft.com/office/officeart/2005/8/layout/radial5"/>
    <dgm:cxn modelId="{3EE88326-974E-4819-A659-A5AB8B087984}" type="presOf" srcId="{B5CA7645-1318-4AB8-B0AE-565176F4FA25}" destId="{AACB4736-251E-43C7-B5F1-E38BF36FD8BD}" srcOrd="1" destOrd="0" presId="urn:microsoft.com/office/officeart/2005/8/layout/radial5"/>
    <dgm:cxn modelId="{04F93F1D-479C-4E0C-A314-BAEB5CB51B2B}" type="presOf" srcId="{A5B95DE9-90A7-436D-9287-8A1573DAF1BC}" destId="{75C5FD17-CAF6-4809-9F46-E364FE9F454E}" srcOrd="0" destOrd="0" presId="urn:microsoft.com/office/officeart/2005/8/layout/radial5"/>
    <dgm:cxn modelId="{2D02E6DF-F991-43E6-B5F9-913DC1AEDF65}" type="presOf" srcId="{13CF9B6A-23BC-4C91-B3FD-602C080CBB72}" destId="{E6D52E70-30A6-4810-9A81-F398C87448A8}" srcOrd="0" destOrd="0" presId="urn:microsoft.com/office/officeart/2005/8/layout/radial5"/>
    <dgm:cxn modelId="{AF491576-17C5-4EBA-BCDC-32301F567457}" type="presParOf" srcId="{345322FC-1383-48BE-B0FD-84DB8F82C115}" destId="{80065ADF-CAE0-4384-A0A1-C95622A5C896}" srcOrd="0" destOrd="0" presId="urn:microsoft.com/office/officeart/2005/8/layout/radial5"/>
    <dgm:cxn modelId="{D326AABD-C947-40A2-8F63-6322163FFC8A}" type="presParOf" srcId="{345322FC-1383-48BE-B0FD-84DB8F82C115}" destId="{9859A0E1-CC66-4170-849D-51970529FF47}" srcOrd="1" destOrd="0" presId="urn:microsoft.com/office/officeart/2005/8/layout/radial5"/>
    <dgm:cxn modelId="{CB009623-3289-4CB0-963D-07CCB7D160C9}" type="presParOf" srcId="{9859A0E1-CC66-4170-849D-51970529FF47}" destId="{9C181BBD-C941-4FCD-943A-F77C278692CE}" srcOrd="0" destOrd="0" presId="urn:microsoft.com/office/officeart/2005/8/layout/radial5"/>
    <dgm:cxn modelId="{DAB03EED-BE01-46E9-AF0B-678F016B3069}" type="presParOf" srcId="{345322FC-1383-48BE-B0FD-84DB8F82C115}" destId="{4B048BAB-88CB-4A90-89CB-311409410E86}" srcOrd="2" destOrd="0" presId="urn:microsoft.com/office/officeart/2005/8/layout/radial5"/>
    <dgm:cxn modelId="{E2FBD94F-8C22-4E79-AAD9-09216585E935}" type="presParOf" srcId="{345322FC-1383-48BE-B0FD-84DB8F82C115}" destId="{C0F125E8-601E-4F13-8022-BB525DE21361}" srcOrd="3" destOrd="0" presId="urn:microsoft.com/office/officeart/2005/8/layout/radial5"/>
    <dgm:cxn modelId="{6CEE7786-E9C0-4AD3-AF20-8C81F6768558}" type="presParOf" srcId="{C0F125E8-601E-4F13-8022-BB525DE21361}" destId="{7718D15C-0924-43FF-B9EA-4111A1ECF564}" srcOrd="0" destOrd="0" presId="urn:microsoft.com/office/officeart/2005/8/layout/radial5"/>
    <dgm:cxn modelId="{DE593A2E-81CE-4A5C-BB4A-E99AE6F18972}" type="presParOf" srcId="{345322FC-1383-48BE-B0FD-84DB8F82C115}" destId="{4D1CD904-25B5-4D78-84EB-FD0DF6D1020B}" srcOrd="4" destOrd="0" presId="urn:microsoft.com/office/officeart/2005/8/layout/radial5"/>
    <dgm:cxn modelId="{9B46B66C-3896-4FCB-A5CA-1FA3B5622A49}" type="presParOf" srcId="{345322FC-1383-48BE-B0FD-84DB8F82C115}" destId="{75C5FD17-CAF6-4809-9F46-E364FE9F454E}" srcOrd="5" destOrd="0" presId="urn:microsoft.com/office/officeart/2005/8/layout/radial5"/>
    <dgm:cxn modelId="{AA9879F5-A12C-46B5-AE9A-FF75C2E438C0}" type="presParOf" srcId="{75C5FD17-CAF6-4809-9F46-E364FE9F454E}" destId="{0C145517-11A9-4DC6-8568-5DFB3F36ADA1}" srcOrd="0" destOrd="0" presId="urn:microsoft.com/office/officeart/2005/8/layout/radial5"/>
    <dgm:cxn modelId="{D6C84C98-08A4-4C8C-87FB-D31E566BCC27}" type="presParOf" srcId="{345322FC-1383-48BE-B0FD-84DB8F82C115}" destId="{34CA5394-23BA-4C67-B5C2-7F89FBF79EDB}" srcOrd="6" destOrd="0" presId="urn:microsoft.com/office/officeart/2005/8/layout/radial5"/>
    <dgm:cxn modelId="{A5833FE0-9294-47FD-9A10-71B607717DA2}" type="presParOf" srcId="{345322FC-1383-48BE-B0FD-84DB8F82C115}" destId="{485E8A7B-261D-43DA-9D5B-27ECDF7B883B}" srcOrd="7" destOrd="0" presId="urn:microsoft.com/office/officeart/2005/8/layout/radial5"/>
    <dgm:cxn modelId="{BB2F6C0E-ACB8-48C0-AFFF-EF1BA4355D07}" type="presParOf" srcId="{485E8A7B-261D-43DA-9D5B-27ECDF7B883B}" destId="{AACB4736-251E-43C7-B5F1-E38BF36FD8BD}" srcOrd="0" destOrd="0" presId="urn:microsoft.com/office/officeart/2005/8/layout/radial5"/>
    <dgm:cxn modelId="{9B68DB37-436E-465D-ACC7-4392DE66A50B}" type="presParOf" srcId="{345322FC-1383-48BE-B0FD-84DB8F82C115}" destId="{D153BF37-96EB-405C-A577-0E4E9ED08C56}" srcOrd="8" destOrd="0" presId="urn:microsoft.com/office/officeart/2005/8/layout/radial5"/>
    <dgm:cxn modelId="{6D13311E-C87A-4B76-B8A2-AA6E506BCA39}" type="presParOf" srcId="{345322FC-1383-48BE-B0FD-84DB8F82C115}" destId="{E6D52E70-30A6-4810-9A81-F398C87448A8}" srcOrd="9" destOrd="0" presId="urn:microsoft.com/office/officeart/2005/8/layout/radial5"/>
    <dgm:cxn modelId="{0305DF63-3453-42F0-9ECA-DBECEB0233EC}" type="presParOf" srcId="{E6D52E70-30A6-4810-9A81-F398C87448A8}" destId="{DF198940-B286-47F2-9188-B498FB6D742D}" srcOrd="0" destOrd="0" presId="urn:microsoft.com/office/officeart/2005/8/layout/radial5"/>
    <dgm:cxn modelId="{03F55580-9BFC-4B3E-B153-9A9902B22518}" type="presParOf" srcId="{345322FC-1383-48BE-B0FD-84DB8F82C115}" destId="{AF0430F4-FCA4-4080-930C-3D54AD0E5A13}" srcOrd="1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065ADF-CAE0-4384-A0A1-C95622A5C896}">
      <dsp:nvSpPr>
        <dsp:cNvPr id="0" name=""/>
        <dsp:cNvSpPr/>
      </dsp:nvSpPr>
      <dsp:spPr>
        <a:xfrm>
          <a:off x="2211723" y="2010416"/>
          <a:ext cx="1434437" cy="14344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a:t>Materion Byd-eang</a:t>
          </a:r>
        </a:p>
      </dsp:txBody>
      <dsp:txXfrm>
        <a:off x="2211723" y="2010416"/>
        <a:ext cx="1434437" cy="1434437"/>
      </dsp:txXfrm>
    </dsp:sp>
    <dsp:sp modelId="{9859A0E1-CC66-4170-849D-51970529FF47}">
      <dsp:nvSpPr>
        <dsp:cNvPr id="0" name=""/>
        <dsp:cNvSpPr/>
      </dsp:nvSpPr>
      <dsp:spPr>
        <a:xfrm rot="16200000">
          <a:off x="2777393" y="1489199"/>
          <a:ext cx="303097" cy="487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6200000">
        <a:off x="2777393" y="1489199"/>
        <a:ext cx="303097" cy="487708"/>
      </dsp:txXfrm>
    </dsp:sp>
    <dsp:sp modelId="{4B048BAB-88CB-4A90-89CB-311409410E86}">
      <dsp:nvSpPr>
        <dsp:cNvPr id="0" name=""/>
        <dsp:cNvSpPr/>
      </dsp:nvSpPr>
      <dsp:spPr>
        <a:xfrm>
          <a:off x="2211723" y="4097"/>
          <a:ext cx="1434437" cy="14344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dsp:txBody>
      <dsp:txXfrm>
        <a:off x="2211723" y="4097"/>
        <a:ext cx="1434437" cy="1434437"/>
      </dsp:txXfrm>
    </dsp:sp>
    <dsp:sp modelId="{C0F125E8-601E-4F13-8022-BB525DE21361}">
      <dsp:nvSpPr>
        <dsp:cNvPr id="0" name=""/>
        <dsp:cNvSpPr/>
      </dsp:nvSpPr>
      <dsp:spPr>
        <a:xfrm rot="20520000">
          <a:off x="3723296" y="2176438"/>
          <a:ext cx="303097" cy="487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20520000">
        <a:off x="3723296" y="2176438"/>
        <a:ext cx="303097" cy="487708"/>
      </dsp:txXfrm>
    </dsp:sp>
    <dsp:sp modelId="{4D1CD904-25B5-4D78-84EB-FD0DF6D1020B}">
      <dsp:nvSpPr>
        <dsp:cNvPr id="0" name=""/>
        <dsp:cNvSpPr/>
      </dsp:nvSpPr>
      <dsp:spPr>
        <a:xfrm>
          <a:off x="4119846" y="1390429"/>
          <a:ext cx="1434437" cy="14344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dsp:txBody>
      <dsp:txXfrm>
        <a:off x="4119846" y="1390429"/>
        <a:ext cx="1434437" cy="1434437"/>
      </dsp:txXfrm>
    </dsp:sp>
    <dsp:sp modelId="{75C5FD17-CAF6-4809-9F46-E364FE9F454E}">
      <dsp:nvSpPr>
        <dsp:cNvPr id="0" name=""/>
        <dsp:cNvSpPr/>
      </dsp:nvSpPr>
      <dsp:spPr>
        <a:xfrm rot="3240000">
          <a:off x="3361993" y="3288414"/>
          <a:ext cx="303097" cy="487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3240000">
        <a:off x="3361993" y="3288414"/>
        <a:ext cx="303097" cy="487708"/>
      </dsp:txXfrm>
    </dsp:sp>
    <dsp:sp modelId="{34CA5394-23BA-4C67-B5C2-7F89FBF79EDB}">
      <dsp:nvSpPr>
        <dsp:cNvPr id="0" name=""/>
        <dsp:cNvSpPr/>
      </dsp:nvSpPr>
      <dsp:spPr>
        <a:xfrm>
          <a:off x="3391008" y="3633563"/>
          <a:ext cx="1434437" cy="14344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dsp:txBody>
      <dsp:txXfrm>
        <a:off x="3391008" y="3633563"/>
        <a:ext cx="1434437" cy="1434437"/>
      </dsp:txXfrm>
    </dsp:sp>
    <dsp:sp modelId="{485E8A7B-261D-43DA-9D5B-27ECDF7B883B}">
      <dsp:nvSpPr>
        <dsp:cNvPr id="0" name=""/>
        <dsp:cNvSpPr/>
      </dsp:nvSpPr>
      <dsp:spPr>
        <a:xfrm rot="7560000">
          <a:off x="2192793" y="3288414"/>
          <a:ext cx="303097" cy="487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7560000">
        <a:off x="2192793" y="3288414"/>
        <a:ext cx="303097" cy="487708"/>
      </dsp:txXfrm>
    </dsp:sp>
    <dsp:sp modelId="{D153BF37-96EB-405C-A577-0E4E9ED08C56}">
      <dsp:nvSpPr>
        <dsp:cNvPr id="0" name=""/>
        <dsp:cNvSpPr/>
      </dsp:nvSpPr>
      <dsp:spPr>
        <a:xfrm>
          <a:off x="1032438" y="3633563"/>
          <a:ext cx="1434437" cy="14344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dsp:txBody>
      <dsp:txXfrm>
        <a:off x="1032438" y="3633563"/>
        <a:ext cx="1434437" cy="1434437"/>
      </dsp:txXfrm>
    </dsp:sp>
    <dsp:sp modelId="{E6D52E70-30A6-4810-9A81-F398C87448A8}">
      <dsp:nvSpPr>
        <dsp:cNvPr id="0" name=""/>
        <dsp:cNvSpPr/>
      </dsp:nvSpPr>
      <dsp:spPr>
        <a:xfrm rot="11880000">
          <a:off x="1831490" y="2176438"/>
          <a:ext cx="303097" cy="487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1880000">
        <a:off x="1831490" y="2176438"/>
        <a:ext cx="303097" cy="487708"/>
      </dsp:txXfrm>
    </dsp:sp>
    <dsp:sp modelId="{AF0430F4-FCA4-4080-930C-3D54AD0E5A13}">
      <dsp:nvSpPr>
        <dsp:cNvPr id="0" name=""/>
        <dsp:cNvSpPr/>
      </dsp:nvSpPr>
      <dsp:spPr>
        <a:xfrm>
          <a:off x="303599" y="1390429"/>
          <a:ext cx="1434437" cy="14344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GB" sz="1900" kern="1200"/>
        </a:p>
      </dsp:txBody>
      <dsp:txXfrm>
        <a:off x="303599" y="1390429"/>
        <a:ext cx="1434437" cy="143443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F3659-B9C5-4C28-A2E4-CB648A7B0F97}" type="datetimeFigureOut">
              <a:rPr lang="en-US" smtClean="0"/>
              <a:pPr/>
              <a:t>4/30/15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02AE2-376A-48C9-9195-7DAB1F380E8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Dangoswch y fideo i’r myfyrwyr ond STOPIWCH ar ôl </a:t>
            </a:r>
            <a:r>
              <a:rPr lang="en-GB" baseline="0" dirty="0" smtClean="0"/>
              <a:t>35 eiliad.  Gofynnwch iddyn nhw lenwi eu ffurflen gyntaf ar dudalen gyntaf y llyfryn.  Mae’n bwysig na fyddan nhw’n gweld yn bellach na’r pwynt hwn i ddechrau.</a:t>
            </a:r>
          </a:p>
          <a:p>
            <a:endParaRPr lang="en-GB" baseline="0" dirty="0" smtClean="0"/>
          </a:p>
          <a:p>
            <a:r>
              <a:rPr lang="en-GB" baseline="0" dirty="0" smtClean="0"/>
              <a:t>Mae’r model yn newid yn ôl i’w wedd arferol gyda’r holl dat</a:t>
            </a:r>
            <a:r>
              <a:rPr lang="cy-GB" sz="1200" kern="1200">
                <a:solidFill>
                  <a:schemeClr val="tx1"/>
                </a:solidFill>
                <a:latin typeface="+mn-lt"/>
                <a:ea typeface="+mn-ea"/>
                <a:cs typeface="+mn-cs"/>
              </a:rPr>
              <a:t>ŵ</a:t>
            </a:r>
            <a:r>
              <a:rPr lang="en-GB" baseline="0" dirty="0" smtClean="0"/>
              <a:t>au. Mae’r gerddoriaeth yn dda, felly gofalwch fod y seinyddion ymlaen!</a:t>
            </a:r>
            <a:endParaRPr lang="en-GB" dirty="0"/>
          </a:p>
        </p:txBody>
      </p:sp>
      <p:sp>
        <p:nvSpPr>
          <p:cNvPr id="4" name="Slide Number Placeholder 3"/>
          <p:cNvSpPr>
            <a:spLocks noGrp="1"/>
          </p:cNvSpPr>
          <p:nvPr>
            <p:ph type="sldNum" sz="quarter" idx="10"/>
          </p:nvPr>
        </p:nvSpPr>
        <p:spPr/>
        <p:txBody>
          <a:bodyPr/>
          <a:lstStyle/>
          <a:p>
            <a:fld id="{26902AE2-376A-48C9-9195-7DAB1F380E8B}"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Yr ateb am bwy yw Dyn y Tat</a:t>
            </a:r>
            <a:r>
              <a:rPr lang="cy-GB"/>
              <a:t>ŵau</a:t>
            </a:r>
            <a:r>
              <a:rPr lang="en-GB" dirty="0" smtClean="0"/>
              <a:t>.</a:t>
            </a:r>
          </a:p>
          <a:p>
            <a:endParaRPr lang="en-GB" dirty="0" smtClean="0"/>
          </a:p>
          <a:p>
            <a:r>
              <a:rPr lang="en-GB" dirty="0" smtClean="0"/>
              <a:t>Trafodwch argraffiadau cyntaf a sut</a:t>
            </a:r>
            <a:r>
              <a:rPr lang="en-GB" baseline="0" dirty="0" smtClean="0"/>
              <a:t> rydyn ni’n eu ffurfio.</a:t>
            </a:r>
            <a:endParaRPr lang="en-GB" dirty="0"/>
          </a:p>
        </p:txBody>
      </p:sp>
      <p:sp>
        <p:nvSpPr>
          <p:cNvPr id="4" name="Slide Number Placeholder 3"/>
          <p:cNvSpPr>
            <a:spLocks noGrp="1"/>
          </p:cNvSpPr>
          <p:nvPr>
            <p:ph type="sldNum" sz="quarter" idx="10"/>
          </p:nvPr>
        </p:nvSpPr>
        <p:spPr/>
        <p:txBody>
          <a:bodyPr/>
          <a:lstStyle/>
          <a:p>
            <a:fld id="{26902AE2-376A-48C9-9195-7DAB1F380E8B}"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Mae ymchwilwyr hefyd yn credu ein bod ni’n creu</a:t>
            </a:r>
            <a:r>
              <a:rPr lang="en-GB" baseline="0" dirty="0" smtClean="0"/>
              <a:t> stereoteipiau am ein bod ni’n hoffi categoreiddio’r byd. </a:t>
            </a:r>
            <a:r>
              <a:rPr lang="en-GB" dirty="0" smtClean="0"/>
              <a:t>Mae’n ymddangos bod pobl yn teimlo’r angen i ddidoli’r byd yn gymdeithasol ac yn ffisegol yn grwpiau bach twt.  Ond weithiau bydd pobl yn cael eu rhoi mewn grwpiau sy’n gysylltiedig â theimladau negyddol....... Edrychwch ar y dudalen nesaf</a:t>
            </a:r>
          </a:p>
          <a:p>
            <a:endParaRPr lang="en-GB" dirty="0" smtClean="0"/>
          </a:p>
          <a:p>
            <a:r>
              <a:rPr lang="en-GB" dirty="0" smtClean="0"/>
              <a:t>Penderfynu caredig</a:t>
            </a:r>
            <a:r>
              <a:rPr lang="en-GB" baseline="0" dirty="0" smtClean="0"/>
              <a:t>/yn gysylltiedig ag ymddygiad yr haid/ enghraifft y caffi/rhaeadru gwybodaeth.  Roedd nifer o seicolegwyr, gan gynnwys Freud. wedi edrych ar hyn ac, os yw’r hanes i’w goelio, roedd Adolf Hitler yn arfer gwisgo grwpiau o filwyr SS fel sifiliaid a gwneud iddyn nhw floeddio cymeradwyaeth i Adolf.  Beth ddigwyddodd wedyn?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9C9E731-595E-4364-94F8-976870F609B7}"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Felly i fynd yn ôl at y syniad bod categoreiddio pobl yn gwneud ein bywyd yn fwy trefnus ac yn haws ymdopi ag ef. Yn aml, pan ydyn ni’n ifanc, rydyn ni’n dilyn barn ein rhieni.</a:t>
            </a:r>
            <a:r>
              <a:rPr lang="en-GB" baseline="0" dirty="0" smtClean="0"/>
              <a:t> Wedyn, wrth fynd yn hynach, mae syniadau ein ffrindiau am fywyd yn gallu dechrau dylanwadu arnon ni.</a:t>
            </a:r>
          </a:p>
          <a:p>
            <a:endParaRPr lang="en-GB" baseline="0" dirty="0" smtClean="0"/>
          </a:p>
          <a:p>
            <a:r>
              <a:rPr lang="en-GB" dirty="0" smtClean="0"/>
              <a:t> Gallwch chi weld </a:t>
            </a:r>
            <a:r>
              <a:rPr lang="en-GB" baseline="0" dirty="0" smtClean="0"/>
              <a:t>sut y mae hynny’n gallu ein helpu. </a:t>
            </a:r>
            <a:r>
              <a:rPr lang="en-GB" dirty="0" smtClean="0"/>
              <a:t>Ond beth fydd yn digwydd</a:t>
            </a:r>
            <a:r>
              <a:rPr lang="en-GB" baseline="0" dirty="0" smtClean="0"/>
              <a:t> os byddwn ni efallai’n glynu wrth syniad negyddol am rywun?</a:t>
            </a:r>
            <a:endParaRPr lang="en-GB" dirty="0"/>
          </a:p>
        </p:txBody>
      </p:sp>
      <p:sp>
        <p:nvSpPr>
          <p:cNvPr id="4" name="Slide Number Placeholder 3"/>
          <p:cNvSpPr>
            <a:spLocks noGrp="1"/>
          </p:cNvSpPr>
          <p:nvPr>
            <p:ph type="sldNum" sz="quarter" idx="10"/>
          </p:nvPr>
        </p:nvSpPr>
        <p:spPr/>
        <p:txBody>
          <a:bodyPr/>
          <a:lstStyle/>
          <a:p>
            <a:fld id="{99C9E731-595E-4364-94F8-976870F609B7}"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C9E731-595E-4364-94F8-976870F609B7}"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Mae’r hysbyseb fer hon </a:t>
            </a:r>
            <a:r>
              <a:rPr lang="en-GB" baseline="0" dirty="0" smtClean="0"/>
              <a:t>yn dangos pync-rociwr sydd i bob golwg yn bwriadu dwyn bag lledr dyn arall.  Ond nid hynny sy’n digwydd – mae’n achub ei fywyd.</a:t>
            </a:r>
          </a:p>
          <a:p>
            <a:r>
              <a:rPr lang="en-GB" baseline="0" dirty="0" smtClean="0"/>
              <a:t>Trafodwch sut a pha bryd y mae pethau’n cael eu gweld o wahanol safbwyntiau.</a:t>
            </a:r>
            <a:endParaRPr lang="en-GB" dirty="0"/>
          </a:p>
        </p:txBody>
      </p:sp>
      <p:sp>
        <p:nvSpPr>
          <p:cNvPr id="4" name="Slide Number Placeholder 3"/>
          <p:cNvSpPr>
            <a:spLocks noGrp="1"/>
          </p:cNvSpPr>
          <p:nvPr>
            <p:ph type="sldNum" sz="quarter" idx="10"/>
          </p:nvPr>
        </p:nvSpPr>
        <p:spPr/>
        <p:txBody>
          <a:bodyPr/>
          <a:lstStyle/>
          <a:p>
            <a:fld id="{26902AE2-376A-48C9-9195-7DAB1F380E8B}"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6902AE2-376A-48C9-9195-7DAB1F380E8B}"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DA7E68D-43EB-4705-8604-FB293AD29B25}" type="datetimeFigureOut">
              <a:rPr lang="en-US" smtClean="0"/>
              <a:pPr/>
              <a:t>4/30/15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F119EBE-B2D8-4C8F-8F84-0EC58314664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A7E68D-43EB-4705-8604-FB293AD29B25}" type="datetimeFigureOut">
              <a:rPr lang="en-US" smtClean="0"/>
              <a:pPr/>
              <a:t>4/30/15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A7E68D-43EB-4705-8604-FB293AD29B25}" type="datetimeFigureOut">
              <a:rPr lang="en-US" smtClean="0"/>
              <a:pPr/>
              <a:t>4/30/15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A7E68D-43EB-4705-8604-FB293AD29B25}" type="datetimeFigureOut">
              <a:rPr lang="en-US" smtClean="0"/>
              <a:pPr/>
              <a:t>4/30/15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A7E68D-43EB-4705-8604-FB293AD29B25}" type="datetimeFigureOut">
              <a:rPr lang="en-US" smtClean="0"/>
              <a:pPr/>
              <a:t>4/30/15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19EBE-B2D8-4C8F-8F84-0EC58314664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A7E68D-43EB-4705-8604-FB293AD29B25}" type="datetimeFigureOut">
              <a:rPr lang="en-US" smtClean="0"/>
              <a:pPr/>
              <a:t>4/30/15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A7E68D-43EB-4705-8604-FB293AD29B25}" type="datetimeFigureOut">
              <a:rPr lang="en-US" smtClean="0"/>
              <a:pPr/>
              <a:t>4/30/15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A7E68D-43EB-4705-8604-FB293AD29B25}" type="datetimeFigureOut">
              <a:rPr lang="en-US" smtClean="0"/>
              <a:pPr/>
              <a:t>4/30/15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E68D-43EB-4705-8604-FB293AD29B25}" type="datetimeFigureOut">
              <a:rPr lang="en-US" smtClean="0"/>
              <a:pPr/>
              <a:t>4/30/15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A7E68D-43EB-4705-8604-FB293AD29B25}" type="datetimeFigureOut">
              <a:rPr lang="en-US" smtClean="0"/>
              <a:pPr/>
              <a:t>4/30/15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19EBE-B2D8-4C8F-8F84-0EC58314664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A7E68D-43EB-4705-8604-FB293AD29B25}" type="datetimeFigureOut">
              <a:rPr lang="en-US" smtClean="0"/>
              <a:pPr/>
              <a:t>4/30/15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F119EBE-B2D8-4C8F-8F84-0EC583146642}"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DA7E68D-43EB-4705-8604-FB293AD29B25}" type="datetimeFigureOut">
              <a:rPr lang="en-US" smtClean="0"/>
              <a:pPr/>
              <a:t>4/30/15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119EBE-B2D8-4C8F-8F84-0EC583146642}"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hyperlink" Target="http://www.bbc.co.uk/news" TargetMode="External"/><Relationship Id="rId8" Type="http://schemas.openxmlformats.org/officeDocument/2006/relationships/hyperlink" Target="http://www.dailymail.co.uk/" TargetMode="External"/><Relationship Id="rId9" Type="http://schemas.openxmlformats.org/officeDocument/2006/relationships/hyperlink" Target="http://www.oxfam.org.uk/" TargetMode="Externa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G:%5CSkills%20Lessons%5CIntro%20to%20Critical%20Thinking%5CDermablend_Professional_Tattoo_Cover_Up_Makeup_Go_Beyond_The_Cover.mp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hyperlink" Target="G:%5CSkills%20Lessons%5CIntro%20to%20Critical%20Thinking%5CThe%20Guardian's%201986%20'Points%20of%20view'%20advert.mp4"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142984"/>
            <a:ext cx="7851648" cy="1828800"/>
          </a:xfrm>
        </p:spPr>
        <p:txBody>
          <a:bodyPr>
            <a:normAutofit/>
          </a:bodyPr>
          <a:lstStyle/>
          <a:p>
            <a:r>
              <a:rPr lang="en-GB" sz="5400" dirty="0" smtClean="0">
                <a:latin typeface="Bookman Old Style" pitchFamily="18" charset="0"/>
              </a:rPr>
              <a:t>Meddwl yn Feirniadol</a:t>
            </a:r>
            <a:endParaRPr lang="en-GB" sz="5400" dirty="0">
              <a:latin typeface="Bookman Old Style" pitchFamily="18" charset="0"/>
            </a:endParaRPr>
          </a:p>
        </p:txBody>
      </p:sp>
      <p:sp>
        <p:nvSpPr>
          <p:cNvPr id="3" name="Subtitle 2"/>
          <p:cNvSpPr>
            <a:spLocks noGrp="1"/>
          </p:cNvSpPr>
          <p:nvPr>
            <p:ph type="subTitle" idx="1"/>
          </p:nvPr>
        </p:nvSpPr>
        <p:spPr>
          <a:xfrm>
            <a:off x="533400" y="3228536"/>
            <a:ext cx="7854696" cy="2415042"/>
          </a:xfrm>
        </p:spPr>
        <p:txBody>
          <a:bodyPr>
            <a:normAutofit fontScale="85000" lnSpcReduction="20000"/>
          </a:bodyPr>
          <a:lstStyle/>
          <a:p>
            <a:r>
              <a:rPr lang="en-GB" dirty="0" smtClean="0">
                <a:latin typeface="Bookman Old Style" pitchFamily="18" charset="0"/>
              </a:rPr>
              <a:t>Her Dinasyddiaeth Fyd-eang</a:t>
            </a:r>
          </a:p>
          <a:p>
            <a:r>
              <a:rPr lang="en-GB" dirty="0" smtClean="0">
                <a:latin typeface="Bookman Old Style" pitchFamily="18" charset="0"/>
              </a:rPr>
              <a:t>Codi Ymwybyddiaeth</a:t>
            </a:r>
          </a:p>
          <a:p>
            <a:pPr algn="l"/>
            <a:endParaRPr lang="en-GB" dirty="0" smtClean="0">
              <a:latin typeface="Bookman Old Style" pitchFamily="18" charset="0"/>
            </a:endParaRPr>
          </a:p>
          <a:p>
            <a:pPr algn="l"/>
            <a:endParaRPr lang="en-GB" i="1" dirty="0" smtClean="0">
              <a:latin typeface="Bookman Old Style" pitchFamily="18" charset="0"/>
            </a:endParaRPr>
          </a:p>
          <a:p>
            <a:pPr algn="ctr"/>
            <a:r>
              <a:rPr lang="en-GB" i="1" dirty="0" smtClean="0">
                <a:latin typeface="Bookman Old Style" pitchFamily="18" charset="0"/>
              </a:rPr>
              <a:t>“Os nad yw rhywun yn gallu newid ei feddwl,</a:t>
            </a:r>
            <a:br>
              <a:rPr lang="en-GB" i="1" dirty="0" smtClean="0">
                <a:latin typeface="Bookman Old Style" pitchFamily="18" charset="0"/>
              </a:rPr>
            </a:br>
            <a:r>
              <a:rPr lang="en-GB" i="1" dirty="0" smtClean="0">
                <a:latin typeface="Bookman Old Style" pitchFamily="18" charset="0"/>
              </a:rPr>
              <a:t>nid yw’n gallu newid dim byd.”</a:t>
            </a:r>
          </a:p>
          <a:p>
            <a:pPr algn="ctr"/>
            <a:r>
              <a:rPr lang="en-GB" i="1" dirty="0" smtClean="0">
                <a:latin typeface="Bookman Old Style" pitchFamily="18" charset="0"/>
              </a:rPr>
              <a:t>George Bernard Shaw</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5127" t="14648" r="17236" b="6250"/>
          <a:stretch>
            <a:fillRect/>
          </a:stretch>
        </p:blipFill>
        <p:spPr bwMode="auto">
          <a:xfrm>
            <a:off x="214282" y="214290"/>
            <a:ext cx="8715436" cy="64415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4394" t="17578" r="16504" b="9179"/>
          <a:stretch>
            <a:fillRect/>
          </a:stretch>
        </p:blipFill>
        <p:spPr bwMode="auto">
          <a:xfrm>
            <a:off x="214282" y="214290"/>
            <a:ext cx="8846882" cy="6429420"/>
          </a:xfrm>
          <a:prstGeom prst="rect">
            <a:avLst/>
          </a:prstGeom>
          <a:noFill/>
          <a:ln w="9525">
            <a:noFill/>
            <a:miter lim="800000"/>
            <a:headEnd/>
            <a:tailEnd/>
          </a:ln>
          <a:effectLst/>
        </p:spPr>
      </p:pic>
      <p:sp>
        <p:nvSpPr>
          <p:cNvPr id="3" name="TextBox 2"/>
          <p:cNvSpPr txBox="1"/>
          <p:nvPr/>
        </p:nvSpPr>
        <p:spPr>
          <a:xfrm>
            <a:off x="928662" y="2214554"/>
            <a:ext cx="7215238" cy="2677656"/>
          </a:xfrm>
          <a:prstGeom prst="rect">
            <a:avLst/>
          </a:prstGeom>
          <a:solidFill>
            <a:schemeClr val="bg1"/>
          </a:solidFill>
        </p:spPr>
        <p:txBody>
          <a:bodyPr wrap="square" rtlCol="0">
            <a:spAutoFit/>
          </a:bodyPr>
          <a:lstStyle/>
          <a:p>
            <a:pPr algn="ctr"/>
            <a:r>
              <a:rPr lang="en-GB" sz="2800" b="1" dirty="0" smtClean="0">
                <a:latin typeface="Bookman Old Style" pitchFamily="18" charset="0"/>
              </a:rPr>
              <a:t>Ffynhonnell y wybodaeth hon am rwydweithio cymdeithasol yw Media Bistro, sefydliad sy’n helpu pobl sy’n chwilio am swydd yn y cyfryngau.  Maen nhw’n gwybod am beth maen nhw’n sôn!</a:t>
            </a:r>
            <a:endParaRPr lang="en-GB" sz="28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74"/>
                                        </p:tgtEl>
                                      </p:cBhvr>
                                    </p:animEffect>
                                    <p:set>
                                      <p:cBhvr>
                                        <p:cTn id="7" dur="1" fill="hold">
                                          <p:stCondLst>
                                            <p:cond delay="1999"/>
                                          </p:stCondLst>
                                        </p:cTn>
                                        <p:tgtEl>
                                          <p:spTgt spid="307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http://hub.rockyview.ab.ca/pluginfile.php/491/mod_book/chapter/260/thinking.gif"/>
          <p:cNvPicPr/>
          <p:nvPr/>
        </p:nvPicPr>
        <p:blipFill>
          <a:blip r:embed="rId3" cstate="print"/>
          <a:srcRect/>
          <a:stretch>
            <a:fillRect/>
          </a:stretch>
        </p:blipFill>
        <p:spPr bwMode="auto">
          <a:xfrm>
            <a:off x="928662" y="714356"/>
            <a:ext cx="7215238" cy="5500726"/>
          </a:xfrm>
          <a:prstGeom prst="rect">
            <a:avLst/>
          </a:prstGeom>
          <a:noFill/>
          <a:ln w="9525">
            <a:noFill/>
            <a:miter lim="800000"/>
            <a:headEnd/>
            <a:tailEnd/>
          </a:ln>
        </p:spPr>
      </p:pic>
      <p:sp>
        <p:nvSpPr>
          <p:cNvPr id="3" name="TextBox 2"/>
          <p:cNvSpPr txBox="1"/>
          <p:nvPr/>
        </p:nvSpPr>
        <p:spPr>
          <a:xfrm>
            <a:off x="3581400" y="2971800"/>
            <a:ext cx="1752600" cy="923330"/>
          </a:xfrm>
          <a:prstGeom prst="rect">
            <a:avLst/>
          </a:prstGeom>
          <a:noFill/>
        </p:spPr>
        <p:txBody>
          <a:bodyPr wrap="square" rtlCol="0">
            <a:spAutoFit/>
          </a:bodyPr>
          <a:lstStyle/>
          <a:p>
            <a:pPr algn="ctr"/>
            <a:r>
              <a:rPr lang="en-US" b="1">
                <a:solidFill>
                  <a:srgbClr val="FF0000"/>
                </a:solidFill>
                <a:latin typeface="Arial"/>
                <a:cs typeface="Arial"/>
              </a:rPr>
              <a:t>Mae meddylwyr beirniadol</a:t>
            </a:r>
          </a:p>
        </p:txBody>
      </p:sp>
      <p:sp>
        <p:nvSpPr>
          <p:cNvPr id="4" name="TextBox 3"/>
          <p:cNvSpPr txBox="1"/>
          <p:nvPr/>
        </p:nvSpPr>
        <p:spPr>
          <a:xfrm>
            <a:off x="5867400" y="2133600"/>
            <a:ext cx="2057400" cy="369332"/>
          </a:xfrm>
          <a:prstGeom prst="rect">
            <a:avLst/>
          </a:prstGeom>
          <a:noFill/>
        </p:spPr>
        <p:txBody>
          <a:bodyPr wrap="square" rtlCol="0">
            <a:spAutoFit/>
          </a:bodyPr>
          <a:lstStyle/>
          <a:p>
            <a:r>
              <a:rPr lang="en-US">
                <a:solidFill>
                  <a:srgbClr val="FF0000"/>
                </a:solidFill>
                <a:latin typeface="Arial"/>
                <a:cs typeface="Arial"/>
              </a:rPr>
              <a:t>yn chwilfrydig</a:t>
            </a:r>
          </a:p>
        </p:txBody>
      </p:sp>
      <p:sp>
        <p:nvSpPr>
          <p:cNvPr id="5" name="Rectangle 4"/>
          <p:cNvSpPr/>
          <p:nvPr/>
        </p:nvSpPr>
        <p:spPr>
          <a:xfrm>
            <a:off x="5867400" y="4267200"/>
            <a:ext cx="2032202" cy="923330"/>
          </a:xfrm>
          <a:prstGeom prst="rect">
            <a:avLst/>
          </a:prstGeom>
        </p:spPr>
        <p:txBody>
          <a:bodyPr wrap="none">
            <a:spAutoFit/>
          </a:bodyPr>
          <a:lstStyle/>
          <a:p>
            <a:pPr algn="ctr"/>
            <a:r>
              <a:rPr lang="en-US">
                <a:solidFill>
                  <a:srgbClr val="FF0000"/>
                </a:solidFill>
                <a:latin typeface="Arial"/>
                <a:cs typeface="Arial"/>
              </a:rPr>
              <a:t>yn ymwybodol o’u</a:t>
            </a:r>
            <a:br>
              <a:rPr lang="en-US">
                <a:solidFill>
                  <a:srgbClr val="FF0000"/>
                </a:solidFill>
                <a:latin typeface="Arial"/>
                <a:cs typeface="Arial"/>
              </a:rPr>
            </a:br>
            <a:r>
              <a:rPr lang="en-US">
                <a:solidFill>
                  <a:srgbClr val="FF0000"/>
                </a:solidFill>
                <a:latin typeface="Arial"/>
                <a:cs typeface="Arial"/>
              </a:rPr>
              <a:t>tueddiadau eu</a:t>
            </a:r>
            <a:br>
              <a:rPr lang="en-US">
                <a:solidFill>
                  <a:srgbClr val="FF0000"/>
                </a:solidFill>
                <a:latin typeface="Arial"/>
                <a:cs typeface="Arial"/>
              </a:rPr>
            </a:br>
            <a:r>
              <a:rPr lang="en-US">
                <a:solidFill>
                  <a:srgbClr val="FF0000"/>
                </a:solidFill>
                <a:latin typeface="Arial"/>
                <a:cs typeface="Arial"/>
              </a:rPr>
              <a:t>hunain</a:t>
            </a:r>
          </a:p>
        </p:txBody>
      </p:sp>
      <p:sp>
        <p:nvSpPr>
          <p:cNvPr id="6" name="Rectangle 5"/>
          <p:cNvSpPr/>
          <p:nvPr/>
        </p:nvSpPr>
        <p:spPr>
          <a:xfrm>
            <a:off x="3158564" y="4953000"/>
            <a:ext cx="2725488" cy="923330"/>
          </a:xfrm>
          <a:prstGeom prst="rect">
            <a:avLst/>
          </a:prstGeom>
        </p:spPr>
        <p:txBody>
          <a:bodyPr wrap="none">
            <a:spAutoFit/>
          </a:bodyPr>
          <a:lstStyle/>
          <a:p>
            <a:pPr algn="ctr"/>
            <a:r>
              <a:rPr lang="en-US">
                <a:solidFill>
                  <a:srgbClr val="FF0000"/>
                </a:solidFill>
                <a:latin typeface="Arial"/>
                <a:cs typeface="Arial"/>
              </a:rPr>
              <a:t>yn barod i newid eu barn </a:t>
            </a:r>
            <a:br>
              <a:rPr lang="en-US">
                <a:solidFill>
                  <a:srgbClr val="FF0000"/>
                </a:solidFill>
                <a:latin typeface="Arial"/>
                <a:cs typeface="Arial"/>
              </a:rPr>
            </a:br>
            <a:r>
              <a:rPr lang="en-US">
                <a:solidFill>
                  <a:srgbClr val="FF0000"/>
                </a:solidFill>
                <a:latin typeface="Arial"/>
                <a:cs typeface="Arial"/>
              </a:rPr>
              <a:t>ar sail gwybodaeth </a:t>
            </a:r>
            <a:br>
              <a:rPr lang="en-US">
                <a:solidFill>
                  <a:srgbClr val="FF0000"/>
                </a:solidFill>
                <a:latin typeface="Arial"/>
                <a:cs typeface="Arial"/>
              </a:rPr>
            </a:br>
            <a:r>
              <a:rPr lang="en-US">
                <a:solidFill>
                  <a:srgbClr val="FF0000"/>
                </a:solidFill>
                <a:latin typeface="Arial"/>
                <a:cs typeface="Arial"/>
              </a:rPr>
              <a:t>newydd</a:t>
            </a:r>
          </a:p>
        </p:txBody>
      </p:sp>
      <p:sp>
        <p:nvSpPr>
          <p:cNvPr id="7" name="Rectangle 6"/>
          <p:cNvSpPr/>
          <p:nvPr/>
        </p:nvSpPr>
        <p:spPr>
          <a:xfrm>
            <a:off x="1115558" y="3962400"/>
            <a:ext cx="2391888" cy="646331"/>
          </a:xfrm>
          <a:prstGeom prst="rect">
            <a:avLst/>
          </a:prstGeom>
        </p:spPr>
        <p:txBody>
          <a:bodyPr wrap="none">
            <a:spAutoFit/>
          </a:bodyPr>
          <a:lstStyle/>
          <a:p>
            <a:pPr algn="ctr"/>
            <a:r>
              <a:rPr lang="en-US">
                <a:solidFill>
                  <a:srgbClr val="FF0000"/>
                </a:solidFill>
                <a:latin typeface="Arial"/>
                <a:cs typeface="Arial"/>
              </a:rPr>
              <a:t>yn ffurfio</a:t>
            </a:r>
            <a:br>
              <a:rPr lang="en-US">
                <a:solidFill>
                  <a:srgbClr val="FF0000"/>
                </a:solidFill>
                <a:latin typeface="Arial"/>
                <a:cs typeface="Arial"/>
              </a:rPr>
            </a:br>
            <a:r>
              <a:rPr lang="en-US">
                <a:solidFill>
                  <a:srgbClr val="FF0000"/>
                </a:solidFill>
                <a:latin typeface="Arial"/>
                <a:cs typeface="Arial"/>
              </a:rPr>
              <a:t>dadleuon rhesymedig</a:t>
            </a:r>
          </a:p>
        </p:txBody>
      </p:sp>
      <p:sp>
        <p:nvSpPr>
          <p:cNvPr id="8" name="Rectangle 7"/>
          <p:cNvSpPr/>
          <p:nvPr/>
        </p:nvSpPr>
        <p:spPr>
          <a:xfrm>
            <a:off x="1623067" y="1905000"/>
            <a:ext cx="1681670" cy="923330"/>
          </a:xfrm>
          <a:prstGeom prst="rect">
            <a:avLst/>
          </a:prstGeom>
        </p:spPr>
        <p:txBody>
          <a:bodyPr wrap="none">
            <a:spAutoFit/>
          </a:bodyPr>
          <a:lstStyle/>
          <a:p>
            <a:pPr algn="ctr"/>
            <a:r>
              <a:rPr lang="en-US">
                <a:solidFill>
                  <a:srgbClr val="FF0000"/>
                </a:solidFill>
                <a:latin typeface="Arial"/>
                <a:cs typeface="Arial"/>
              </a:rPr>
              <a:t>yn aros i gael</a:t>
            </a:r>
            <a:br>
              <a:rPr lang="en-US">
                <a:solidFill>
                  <a:srgbClr val="FF0000"/>
                </a:solidFill>
                <a:latin typeface="Arial"/>
                <a:cs typeface="Arial"/>
              </a:rPr>
            </a:br>
            <a:r>
              <a:rPr lang="en-US">
                <a:solidFill>
                  <a:srgbClr val="FF0000"/>
                </a:solidFill>
                <a:latin typeface="Arial"/>
                <a:cs typeface="Arial"/>
              </a:rPr>
              <a:t>yr holl ffeithiau</a:t>
            </a:r>
            <a:br>
              <a:rPr lang="en-US">
                <a:solidFill>
                  <a:srgbClr val="FF0000"/>
                </a:solidFill>
                <a:latin typeface="Arial"/>
                <a:cs typeface="Arial"/>
              </a:rPr>
            </a:br>
            <a:r>
              <a:rPr lang="en-US">
                <a:solidFill>
                  <a:srgbClr val="FF0000"/>
                </a:solidFill>
                <a:latin typeface="Arial"/>
                <a:cs typeface="Arial"/>
              </a:rPr>
              <a:t>cyn barnu</a:t>
            </a:r>
          </a:p>
        </p:txBody>
      </p:sp>
      <p:sp>
        <p:nvSpPr>
          <p:cNvPr id="9" name="Rectangle 8"/>
          <p:cNvSpPr/>
          <p:nvPr/>
        </p:nvSpPr>
        <p:spPr>
          <a:xfrm>
            <a:off x="3307047" y="1143000"/>
            <a:ext cx="2276109" cy="646331"/>
          </a:xfrm>
          <a:prstGeom prst="rect">
            <a:avLst/>
          </a:prstGeom>
        </p:spPr>
        <p:txBody>
          <a:bodyPr wrap="none">
            <a:spAutoFit/>
          </a:bodyPr>
          <a:lstStyle/>
          <a:p>
            <a:pPr algn="ctr"/>
            <a:r>
              <a:rPr lang="en-US">
                <a:solidFill>
                  <a:srgbClr val="FF0000"/>
                </a:solidFill>
                <a:latin typeface="Arial"/>
                <a:cs typeface="Arial"/>
              </a:rPr>
              <a:t>yn gofyn cwestiynau</a:t>
            </a:r>
            <a:br>
              <a:rPr lang="en-US">
                <a:solidFill>
                  <a:srgbClr val="FF0000"/>
                </a:solidFill>
                <a:latin typeface="Arial"/>
                <a:cs typeface="Arial"/>
              </a:rPr>
            </a:br>
            <a:r>
              <a:rPr lang="en-US">
                <a:solidFill>
                  <a:srgbClr val="FF0000"/>
                </a:solidFill>
                <a:latin typeface="Arial"/>
                <a:cs typeface="Arial"/>
              </a:rPr>
              <a:t>perthnasol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 1"/>
          <p:cNvGraphicFramePr/>
          <p:nvPr/>
        </p:nvGraphicFramePr>
        <p:xfrm>
          <a:off x="500034" y="857232"/>
          <a:ext cx="5857884" cy="507209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929454" y="1857364"/>
            <a:ext cx="1857388" cy="3970318"/>
          </a:xfrm>
          <a:prstGeom prst="rect">
            <a:avLst/>
          </a:prstGeom>
          <a:noFill/>
        </p:spPr>
        <p:txBody>
          <a:bodyPr wrap="square" rtlCol="0">
            <a:spAutoFit/>
          </a:bodyPr>
          <a:lstStyle/>
          <a:p>
            <a:r>
              <a:rPr lang="en-GB" dirty="0" smtClean="0"/>
              <a:t>A yw’r ffynonellau gwybodaeth hyn yn ddibynadwy?</a:t>
            </a:r>
          </a:p>
          <a:p>
            <a:endParaRPr lang="en-GB" dirty="0"/>
          </a:p>
          <a:p>
            <a:r>
              <a:rPr lang="en-GB" dirty="0" smtClean="0">
                <a:hlinkClick r:id="rId7"/>
              </a:rPr>
              <a:t>www.bbc.co.uk/news</a:t>
            </a:r>
            <a:endParaRPr lang="en-GB" dirty="0" smtClean="0"/>
          </a:p>
          <a:p>
            <a:endParaRPr lang="en-GB" dirty="0"/>
          </a:p>
          <a:p>
            <a:r>
              <a:rPr lang="en-GB" dirty="0" smtClean="0">
                <a:hlinkClick r:id="rId8"/>
              </a:rPr>
              <a:t>www.dailymail.co.uk</a:t>
            </a:r>
            <a:endParaRPr lang="en-GB" dirty="0" smtClean="0"/>
          </a:p>
          <a:p>
            <a:endParaRPr lang="en-GB" dirty="0"/>
          </a:p>
          <a:p>
            <a:r>
              <a:rPr lang="en-GB" smtClean="0">
                <a:hlinkClick r:id="rId9"/>
              </a:rPr>
              <a:t>www.oxfam.org.uk</a:t>
            </a:r>
            <a:endParaRPr lang="en-GB" smtClean="0"/>
          </a:p>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Action Button: Movie 1">
            <a:hlinkClick r:id="rId3" action="ppaction://hlinkfile" highlightClick="1"/>
          </p:cNvPr>
          <p:cNvSpPr/>
          <p:nvPr/>
        </p:nvSpPr>
        <p:spPr>
          <a:xfrm>
            <a:off x="428596" y="2714620"/>
            <a:ext cx="2500330" cy="192882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428992" y="1142984"/>
            <a:ext cx="5357850" cy="1200329"/>
          </a:xfrm>
          <a:prstGeom prst="rect">
            <a:avLst/>
          </a:prstGeom>
          <a:noFill/>
        </p:spPr>
        <p:txBody>
          <a:bodyPr wrap="square" rtlCol="0">
            <a:spAutoFit/>
          </a:bodyPr>
          <a:lstStyle/>
          <a:p>
            <a:pPr>
              <a:buFont typeface="Arial" pitchFamily="34" charset="0"/>
              <a:buChar char="•"/>
            </a:pPr>
            <a:r>
              <a:rPr lang="en-GB" dirty="0" smtClean="0">
                <a:latin typeface="Bookman Old Style" pitchFamily="18" charset="0"/>
              </a:rPr>
              <a:t>Llwythwch y ffilm. Gwyliwch y 35 eiliad gyntaf ac wedyn ateb y 5 cwestiwn cyntaf ar eich taflen.</a:t>
            </a:r>
          </a:p>
          <a:p>
            <a:pPr>
              <a:buFont typeface="Arial" pitchFamily="34" charset="0"/>
              <a:buChar char="•"/>
            </a:pPr>
            <a:r>
              <a:rPr lang="en-GB" dirty="0" smtClean="0">
                <a:latin typeface="Bookman Old Style" pitchFamily="18" charset="0"/>
              </a:rPr>
              <a:t>Wedyn gwyliwch weddill y ffilm</a:t>
            </a:r>
            <a:r>
              <a:rPr lang="en-GB" dirty="0" smtClean="0"/>
              <a:t>.</a:t>
            </a:r>
            <a:endParaRPr lang="en-GB" dirty="0"/>
          </a:p>
        </p:txBody>
      </p:sp>
      <p:graphicFrame>
        <p:nvGraphicFramePr>
          <p:cNvPr id="4" name="Table 3"/>
          <p:cNvGraphicFramePr>
            <a:graphicFrameLocks noGrp="1"/>
          </p:cNvGraphicFramePr>
          <p:nvPr/>
        </p:nvGraphicFramePr>
        <p:xfrm>
          <a:off x="3286116" y="2536933"/>
          <a:ext cx="5377668" cy="4145350"/>
        </p:xfrm>
        <a:graphic>
          <a:graphicData uri="http://schemas.openxmlformats.org/drawingml/2006/table">
            <a:tbl>
              <a:tblPr/>
              <a:tblGrid>
                <a:gridCol w="1300485"/>
                <a:gridCol w="4077183"/>
              </a:tblGrid>
              <a:tr h="155067">
                <a:tc>
                  <a:txBody>
                    <a:bodyPr/>
                    <a:lstStyle/>
                    <a:p>
                      <a:pPr algn="ctr">
                        <a:lnSpc>
                          <a:spcPct val="115000"/>
                        </a:lnSpc>
                        <a:spcAft>
                          <a:spcPts val="0"/>
                        </a:spcAft>
                      </a:pPr>
                      <a:r>
                        <a:rPr lang="en-GB" sz="1000" b="1" dirty="0">
                          <a:latin typeface="Bookman Old Style"/>
                          <a:ea typeface="Calibri"/>
                          <a:cs typeface="Times New Roman"/>
                        </a:rPr>
                        <a:t>Cwestiwn</a:t>
                      </a:r>
                      <a:endParaRPr lang="en-GB" sz="9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latin typeface="Bookman Old Style"/>
                          <a:ea typeface="Calibri"/>
                          <a:cs typeface="Times New Roman"/>
                        </a:rPr>
                        <a:t>Teipiwch eich ateb yma</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980">
                <a:tc>
                  <a:txBody>
                    <a:bodyPr/>
                    <a:lstStyle/>
                    <a:p>
                      <a:pPr>
                        <a:lnSpc>
                          <a:spcPct val="115000"/>
                        </a:lnSpc>
                        <a:spcAft>
                          <a:spcPts val="0"/>
                        </a:spcAft>
                      </a:pPr>
                      <a:r>
                        <a:rPr lang="en-GB" sz="1000">
                          <a:latin typeface="Bookman Old Style"/>
                          <a:ea typeface="Calibri"/>
                          <a:cs typeface="Times New Roman"/>
                        </a:rPr>
                        <a:t>Ydych chi’n meddwl</a:t>
                      </a:r>
                      <a:r>
                        <a:rPr lang="en-GB" sz="1000" baseline="0">
                          <a:latin typeface="Bookman Old Style"/>
                          <a:ea typeface="Calibri"/>
                          <a:cs typeface="Times New Roman"/>
                        </a:rPr>
                        <a:t> bod y dyn hwn yn enwog</a:t>
                      </a:r>
                      <a:r>
                        <a:rPr lang="en-GB" sz="1000">
                          <a:latin typeface="Bookman Old Style"/>
                          <a:ea typeface="Calibri"/>
                          <a:cs typeface="Times New Roman"/>
                        </a:rPr>
                        <a:t>?</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763299">
                <a:tc>
                  <a:txBody>
                    <a:bodyPr/>
                    <a:lstStyle/>
                    <a:p>
                      <a:pPr>
                        <a:lnSpc>
                          <a:spcPct val="115000"/>
                        </a:lnSpc>
                        <a:spcAft>
                          <a:spcPts val="0"/>
                        </a:spcAft>
                      </a:pPr>
                      <a:r>
                        <a:rPr lang="en-GB" sz="1000">
                          <a:latin typeface="Bookman Old Style"/>
                          <a:ea typeface="Calibri"/>
                          <a:cs typeface="Times New Roman"/>
                        </a:rPr>
                        <a:t>Pam mae’r dyn yn caniatáu iddo gael ei ffilmio?</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10639">
                <a:tc>
                  <a:txBody>
                    <a:bodyPr/>
                    <a:lstStyle/>
                    <a:p>
                      <a:pPr>
                        <a:lnSpc>
                          <a:spcPct val="115000"/>
                        </a:lnSpc>
                        <a:spcAft>
                          <a:spcPts val="0"/>
                        </a:spcAft>
                      </a:pPr>
                      <a:r>
                        <a:rPr lang="en-GB" sz="1000">
                          <a:latin typeface="Bookman Old Style"/>
                          <a:ea typeface="Calibri"/>
                          <a:cs typeface="Times New Roman"/>
                        </a:rPr>
                        <a:t>Oes gennych chi farn am y tyllu cosmestig yn ei wyneb?</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86309">
                <a:tc>
                  <a:txBody>
                    <a:bodyPr/>
                    <a:lstStyle/>
                    <a:p>
                      <a:pPr>
                        <a:lnSpc>
                          <a:spcPct val="115000"/>
                        </a:lnSpc>
                        <a:spcAft>
                          <a:spcPts val="0"/>
                        </a:spcAft>
                      </a:pPr>
                      <a:r>
                        <a:rPr lang="en-GB" sz="1000">
                          <a:latin typeface="Bookman Old Style"/>
                          <a:ea typeface="Calibri"/>
                          <a:cs typeface="Times New Roman"/>
                        </a:rPr>
                        <a:t>Pa</a:t>
                      </a:r>
                      <a:r>
                        <a:rPr lang="en-GB" sz="1000" baseline="0">
                          <a:latin typeface="Bookman Old Style"/>
                          <a:ea typeface="Calibri"/>
                          <a:cs typeface="Times New Roman"/>
                        </a:rPr>
                        <a:t> fath o swydd sydd ganddo yn eich barn chi</a:t>
                      </a:r>
                      <a:r>
                        <a:rPr lang="en-GB" sz="1000">
                          <a:latin typeface="Bookman Old Style"/>
                          <a:ea typeface="Calibri"/>
                          <a:cs typeface="Times New Roman"/>
                        </a:rPr>
                        <a:t>?</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50550">
                <a:tc gridSpan="2">
                  <a:txBody>
                    <a:bodyPr/>
                    <a:lstStyle/>
                    <a:p>
                      <a:pPr algn="ctr">
                        <a:lnSpc>
                          <a:spcPct val="115000"/>
                        </a:lnSpc>
                        <a:spcAft>
                          <a:spcPts val="0"/>
                        </a:spcAft>
                      </a:pPr>
                      <a:endParaRPr lang="en-GB" sz="900" dirty="0">
                        <a:latin typeface="Calibri"/>
                        <a:ea typeface="Calibri"/>
                        <a:cs typeface="Times New Roman"/>
                      </a:endParaRPr>
                    </a:p>
                    <a:p>
                      <a:pPr algn="ctr">
                        <a:lnSpc>
                          <a:spcPct val="115000"/>
                        </a:lnSpc>
                        <a:spcAft>
                          <a:spcPts val="0"/>
                        </a:spcAft>
                      </a:pPr>
                      <a:r>
                        <a:rPr lang="en-GB" sz="1300" b="1" dirty="0">
                          <a:latin typeface="Bookman Old Style"/>
                          <a:ea typeface="Calibri"/>
                          <a:cs typeface="Times New Roman"/>
                        </a:rPr>
                        <a:t>Nawr gwyliwch weddill y fideo</a:t>
                      </a:r>
                      <a:endParaRPr lang="en-GB" sz="9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068619">
                <a:tc>
                  <a:txBody>
                    <a:bodyPr/>
                    <a:lstStyle/>
                    <a:p>
                      <a:pPr>
                        <a:lnSpc>
                          <a:spcPct val="115000"/>
                        </a:lnSpc>
                        <a:spcAft>
                          <a:spcPts val="0"/>
                        </a:spcAft>
                      </a:pPr>
                      <a:r>
                        <a:rPr lang="en-GB" sz="1000">
                          <a:latin typeface="Bookman Old Style"/>
                          <a:ea typeface="Calibri"/>
                          <a:cs typeface="Times New Roman"/>
                        </a:rPr>
                        <a:t>Oedd</a:t>
                      </a:r>
                      <a:r>
                        <a:rPr lang="en-GB" sz="1000" baseline="0">
                          <a:latin typeface="Bookman Old Style"/>
                          <a:ea typeface="Calibri"/>
                          <a:cs typeface="Times New Roman"/>
                        </a:rPr>
                        <a:t> eich barn amdano wedi newid ar ôl gweld gweddill y fideo</a:t>
                      </a:r>
                      <a:r>
                        <a:rPr lang="en-GB" sz="1000">
                          <a:latin typeface="Bookman Old Style"/>
                          <a:ea typeface="Calibri"/>
                          <a:cs typeface="Times New Roman"/>
                        </a:rPr>
                        <a:t>. Eglurwch eich ateb.</a:t>
                      </a:r>
                      <a:endParaRPr lang="en-GB" sz="90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dirty="0">
                        <a:latin typeface="Calibri"/>
                        <a:ea typeface="Calibri"/>
                        <a:cs typeface="Times New Roman"/>
                      </a:endParaRPr>
                    </a:p>
                  </a:txBody>
                  <a:tcPr marL="56999" marR="56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561369" y="214290"/>
            <a:ext cx="823815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okman Old Style" pitchFamily="18" charset="0"/>
              </a:rPr>
              <a:t>YR ARGRAFF GYNTAF</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 y Tat</a:t>
            </a:r>
            <a:r>
              <a:rPr lang="cy-GB"/>
              <a:t>ŵ</a:t>
            </a:r>
            <a:r>
              <a:rPr lang="en-GB"/>
              <a:t>au</a:t>
            </a:r>
            <a:endParaRPr lang="en-GB" dirty="0"/>
          </a:p>
        </p:txBody>
      </p:sp>
      <p:sp>
        <p:nvSpPr>
          <p:cNvPr id="3" name="Content Placeholder 2"/>
          <p:cNvSpPr>
            <a:spLocks noGrp="1"/>
          </p:cNvSpPr>
          <p:nvPr>
            <p:ph idx="1"/>
          </p:nvPr>
        </p:nvSpPr>
        <p:spPr/>
        <p:txBody>
          <a:bodyPr/>
          <a:lstStyle/>
          <a:p>
            <a:pPr algn="just"/>
            <a:r>
              <a:rPr lang="en-GB" dirty="0" smtClean="0"/>
              <a:t>Ei enw yw Rick Genest.  Mae pobl yn ei alw’n Rico neu Zombie Boy.  Cafodd ei eni yng Nghanada ac roedd yn berfformiwr stryd.  Cafodd dyfiant ar ei ymennydd pan oedd yn 15 oed. Daeth yn fodel poblogaidd ar gyfer dillad ffasiynol drud a fideos.</a:t>
            </a:r>
          </a:p>
          <a:p>
            <a:pPr algn="just"/>
            <a:r>
              <a:rPr lang="en-GB" dirty="0" smtClean="0"/>
              <a:t>Oedd eich barn chi amdano wedi newid ar ôl gweld yr holl dat</a:t>
            </a:r>
            <a:r>
              <a:rPr lang="cy-GB"/>
              <a:t>ŵa</a:t>
            </a:r>
            <a:r>
              <a:rPr lang="en-GB" dirty="0" smtClean="0"/>
              <a:t>u? </a:t>
            </a:r>
            <a:endParaRPr lang="en-GB" dirty="0"/>
          </a:p>
        </p:txBody>
      </p:sp>
      <p:sp>
        <p:nvSpPr>
          <p:cNvPr id="5" name="Slide Number Placeholder 4"/>
          <p:cNvSpPr>
            <a:spLocks noGrp="1"/>
          </p:cNvSpPr>
          <p:nvPr>
            <p:ph type="sldNum" sz="quarter" idx="12"/>
          </p:nvPr>
        </p:nvSpPr>
        <p:spPr/>
        <p:txBody>
          <a:bodyPr/>
          <a:lstStyle/>
          <a:p>
            <a:fld id="{6182936C-82E0-4E16-A648-D245FD367C58}" type="slidenum">
              <a:rPr lang="en-GB" smtClean="0"/>
              <a:pPr/>
              <a:t>3</a:t>
            </a:fld>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fontScale="90000"/>
          </a:bodyPr>
          <a:lstStyle/>
          <a:p>
            <a:pPr algn="ctr"/>
            <a:r>
              <a:rPr lang="en-GB" sz="3600" dirty="0" smtClean="0">
                <a:latin typeface="Bookman Old Style" pitchFamily="18" charset="0"/>
              </a:rPr>
              <a:t>Sut y caiff stereoteipiau eu ffurfio?</a:t>
            </a:r>
            <a:endParaRPr lang="en-GB" sz="3600" dirty="0">
              <a:latin typeface="Bookman Old Style" pitchFamily="18" charset="0"/>
            </a:endParaRPr>
          </a:p>
        </p:txBody>
      </p:sp>
      <p:pic>
        <p:nvPicPr>
          <p:cNvPr id="25606" name="Picture 6" descr="http://www.grafx-design.com/images/WorldFinal.gif"/>
          <p:cNvPicPr>
            <a:picLocks noChangeAspect="1" noChangeArrowheads="1" noCrop="1"/>
          </p:cNvPicPr>
          <p:nvPr/>
        </p:nvPicPr>
        <p:blipFill>
          <a:blip r:embed="rId3" cstate="print">
            <a:clrChange>
              <a:clrFrom>
                <a:srgbClr val="FCFCFE"/>
              </a:clrFrom>
              <a:clrTo>
                <a:srgbClr val="FCFCFE">
                  <a:alpha val="0"/>
                </a:srgbClr>
              </a:clrTo>
            </a:clrChange>
          </a:blip>
          <a:srcRect/>
          <a:stretch>
            <a:fillRect/>
          </a:stretch>
        </p:blipFill>
        <p:spPr bwMode="auto">
          <a:xfrm>
            <a:off x="827584" y="1916832"/>
            <a:ext cx="3096344" cy="3096344"/>
          </a:xfrm>
          <a:prstGeom prst="rect">
            <a:avLst/>
          </a:prstGeom>
          <a:noFill/>
        </p:spPr>
      </p:pic>
      <p:pic>
        <p:nvPicPr>
          <p:cNvPr id="25611" name="Picture 11" descr="Different people groups"/>
          <p:cNvPicPr>
            <a:picLocks noChangeAspect="1" noChangeArrowheads="1"/>
          </p:cNvPicPr>
          <p:nvPr/>
        </p:nvPicPr>
        <p:blipFill>
          <a:blip r:embed="rId4" cstate="print"/>
          <a:srcRect/>
          <a:stretch>
            <a:fillRect/>
          </a:stretch>
        </p:blipFill>
        <p:spPr bwMode="auto">
          <a:xfrm>
            <a:off x="1428728" y="1928802"/>
            <a:ext cx="5857916" cy="439343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25606"/>
                                        </p:tgtEl>
                                        <p:attrNameLst>
                                          <p:attrName>ppt_w</p:attrName>
                                        </p:attrNameLst>
                                      </p:cBhvr>
                                      <p:tavLst>
                                        <p:tav tm="0">
                                          <p:val>
                                            <p:strVal val="ppt_w"/>
                                          </p:val>
                                        </p:tav>
                                        <p:tav tm="100000">
                                          <p:val>
                                            <p:fltVal val="0"/>
                                          </p:val>
                                        </p:tav>
                                      </p:tavLst>
                                    </p:anim>
                                    <p:anim calcmode="lin" valueType="num">
                                      <p:cBhvr>
                                        <p:cTn id="7" dur="1000"/>
                                        <p:tgtEl>
                                          <p:spTgt spid="25606"/>
                                        </p:tgtEl>
                                        <p:attrNameLst>
                                          <p:attrName>ppt_h</p:attrName>
                                        </p:attrNameLst>
                                      </p:cBhvr>
                                      <p:tavLst>
                                        <p:tav tm="0">
                                          <p:val>
                                            <p:strVal val="ppt_h"/>
                                          </p:val>
                                        </p:tav>
                                        <p:tav tm="100000">
                                          <p:val>
                                            <p:fltVal val="0"/>
                                          </p:val>
                                        </p:tav>
                                      </p:tavLst>
                                    </p:anim>
                                    <p:anim calcmode="lin" valueType="num">
                                      <p:cBhvr>
                                        <p:cTn id="8" dur="1000"/>
                                        <p:tgtEl>
                                          <p:spTgt spid="2560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2560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25606"/>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5611"/>
                                        </p:tgtEl>
                                        <p:attrNameLst>
                                          <p:attrName>style.visibility</p:attrName>
                                        </p:attrNameLst>
                                      </p:cBhvr>
                                      <p:to>
                                        <p:strVal val="visible"/>
                                      </p:to>
                                    </p:set>
                                    <p:animEffect transition="in" filter="fade">
                                      <p:cBhvr>
                                        <p:cTn id="14" dur="2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a:bodyPr>
          <a:lstStyle/>
          <a:p>
            <a:r>
              <a:rPr lang="en-GB" sz="3600" dirty="0" smtClean="0">
                <a:latin typeface="Bookman Old Style" pitchFamily="18" charset="0"/>
              </a:rPr>
              <a:t>Cysylltu nodweddion â grwpiau penodol o bobl</a:t>
            </a:r>
            <a:endParaRPr lang="en-GB" sz="3600" dirty="0">
              <a:latin typeface="Bookman Old Style" pitchFamily="18" charset="0"/>
            </a:endParaRPr>
          </a:p>
        </p:txBody>
      </p:sp>
      <p:pic>
        <p:nvPicPr>
          <p:cNvPr id="45058" name="Picture 2" descr="http://www.web-savvy-marketing.com/wp-content/uploads/2011/01/Website-Personas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39752" y="2276872"/>
            <a:ext cx="3888432" cy="3888432"/>
          </a:xfrm>
          <a:prstGeom prst="rect">
            <a:avLst/>
          </a:prstGeom>
          <a:noFill/>
        </p:spPr>
      </p:pic>
      <p:sp>
        <p:nvSpPr>
          <p:cNvPr id="5" name="Cloud Callout 4"/>
          <p:cNvSpPr/>
          <p:nvPr/>
        </p:nvSpPr>
        <p:spPr>
          <a:xfrm>
            <a:off x="5715008" y="1357298"/>
            <a:ext cx="3071834" cy="2286016"/>
          </a:xfrm>
          <a:prstGeom prst="cloudCallout">
            <a:avLst>
              <a:gd name="adj1" fmla="val -82853"/>
              <a:gd name="adj2" fmla="val 25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Weithiau byddwn ni’n rhoi pobl mewn categorïau i’w gwneud yn haws i ni eu deall</a:t>
            </a:r>
            <a:endParaRPr lang="en-GB" dirty="0"/>
          </a:p>
        </p:txBody>
      </p:sp>
      <p:sp>
        <p:nvSpPr>
          <p:cNvPr id="6" name="Rounded Rectangular Callout 5"/>
          <p:cNvSpPr/>
          <p:nvPr/>
        </p:nvSpPr>
        <p:spPr>
          <a:xfrm>
            <a:off x="285720" y="2571744"/>
            <a:ext cx="2071702" cy="1357322"/>
          </a:xfrm>
          <a:prstGeom prst="wedgeRoundRectCallout">
            <a:avLst>
              <a:gd name="adj1" fmla="val 76646"/>
              <a:gd name="adj2" fmla="val 384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Mae hi’n feddyg, felly mae’n sicr o fod yn alluog ac yn iach iawn</a:t>
            </a:r>
            <a:endParaRPr lang="en-GB" dirty="0"/>
          </a:p>
        </p:txBody>
      </p:sp>
      <p:sp>
        <p:nvSpPr>
          <p:cNvPr id="7" name="Rounded Rectangular Callout 6"/>
          <p:cNvSpPr/>
          <p:nvPr/>
        </p:nvSpPr>
        <p:spPr>
          <a:xfrm>
            <a:off x="6357950" y="4000504"/>
            <a:ext cx="2000264" cy="1714496"/>
          </a:xfrm>
          <a:prstGeom prst="wedgeRoundRectCallout">
            <a:avLst>
              <a:gd name="adj1" fmla="val -85677"/>
              <a:gd name="adj2" fmla="val -605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Mae hi’n gwisgo band gwallt, felly mae’n sicr o fod yn hoff o chwaraeon ac yn egnïol</a:t>
            </a:r>
            <a:endParaRPr lang="en-GB" dirty="0"/>
          </a:p>
        </p:txBody>
      </p:sp>
      <p:sp>
        <p:nvSpPr>
          <p:cNvPr id="8" name="TextBox 7"/>
          <p:cNvSpPr txBox="1"/>
          <p:nvPr/>
        </p:nvSpPr>
        <p:spPr>
          <a:xfrm>
            <a:off x="500034" y="5786454"/>
            <a:ext cx="8215370" cy="646331"/>
          </a:xfrm>
          <a:prstGeom prst="rect">
            <a:avLst/>
          </a:prstGeom>
          <a:noFill/>
        </p:spPr>
        <p:txBody>
          <a:bodyPr wrap="square" rtlCol="0">
            <a:spAutoFit/>
          </a:bodyPr>
          <a:lstStyle/>
          <a:p>
            <a:r>
              <a:rPr lang="en-GB" dirty="0" smtClean="0">
                <a:latin typeface="Bookman Old Style" pitchFamily="18" charset="0"/>
              </a:rPr>
              <a:t>Mae categoreiddio’n beth normal.  Mae’n ein helpu i ddeall y byd yn well, ond.......</a:t>
            </a:r>
            <a:endParaRPr lang="en-GB" dirty="0">
              <a:latin typeface="Bookman Old Styl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normAutofit fontScale="90000"/>
          </a:bodyPr>
          <a:lstStyle/>
          <a:p>
            <a:r>
              <a:rPr lang="en-GB" dirty="0" smtClean="0"/>
              <a:t>Beth am bobl go iawn?</a:t>
            </a:r>
            <a:br>
              <a:rPr lang="en-GB" dirty="0" smtClean="0"/>
            </a:br>
            <a:endParaRPr lang="en-GB" sz="2700" dirty="0"/>
          </a:p>
        </p:txBody>
      </p:sp>
      <p:pic>
        <p:nvPicPr>
          <p:cNvPr id="21506" name="Picture 2" descr="http://www.sott.net/image/image/6099/burka.jpg"/>
          <p:cNvPicPr>
            <a:picLocks noChangeAspect="1" noChangeArrowheads="1"/>
          </p:cNvPicPr>
          <p:nvPr/>
        </p:nvPicPr>
        <p:blipFill>
          <a:blip r:embed="rId3" cstate="print"/>
          <a:srcRect/>
          <a:stretch>
            <a:fillRect/>
          </a:stretch>
        </p:blipFill>
        <p:spPr bwMode="auto">
          <a:xfrm>
            <a:off x="539552" y="1556792"/>
            <a:ext cx="1937381" cy="1296144"/>
          </a:xfrm>
          <a:prstGeom prst="rect">
            <a:avLst/>
          </a:prstGeom>
          <a:noFill/>
        </p:spPr>
      </p:pic>
      <p:pic>
        <p:nvPicPr>
          <p:cNvPr id="21508" name="Picture 4" descr="http://www.bitterwallet.com/wp-content/uploads/2009/01/chav1.jpg"/>
          <p:cNvPicPr>
            <a:picLocks noChangeAspect="1" noChangeArrowheads="1"/>
          </p:cNvPicPr>
          <p:nvPr/>
        </p:nvPicPr>
        <p:blipFill>
          <a:blip r:embed="rId4" cstate="print"/>
          <a:srcRect/>
          <a:stretch>
            <a:fillRect/>
          </a:stretch>
        </p:blipFill>
        <p:spPr bwMode="auto">
          <a:xfrm>
            <a:off x="3635896" y="1700808"/>
            <a:ext cx="1944216" cy="1321822"/>
          </a:xfrm>
          <a:prstGeom prst="rect">
            <a:avLst/>
          </a:prstGeom>
          <a:noFill/>
        </p:spPr>
      </p:pic>
      <p:pic>
        <p:nvPicPr>
          <p:cNvPr id="21510" name="Picture 6" descr="http://static.guim.co.uk/sys-images/Lifeandhealth/Pix/pictures/2009/4/1/1238576506376/A-teenage-mother-and-her--001.jpg"/>
          <p:cNvPicPr>
            <a:picLocks noChangeAspect="1" noChangeArrowheads="1"/>
          </p:cNvPicPr>
          <p:nvPr/>
        </p:nvPicPr>
        <p:blipFill>
          <a:blip r:embed="rId5" cstate="print"/>
          <a:srcRect/>
          <a:stretch>
            <a:fillRect/>
          </a:stretch>
        </p:blipFill>
        <p:spPr bwMode="auto">
          <a:xfrm>
            <a:off x="611560" y="3284984"/>
            <a:ext cx="1944216" cy="1392923"/>
          </a:xfrm>
          <a:prstGeom prst="rect">
            <a:avLst/>
          </a:prstGeom>
          <a:noFill/>
        </p:spPr>
      </p:pic>
      <p:pic>
        <p:nvPicPr>
          <p:cNvPr id="21512" name="Picture 8" descr="http://www.midlifebachelor.com/images/articleimages/rich-man.jpg"/>
          <p:cNvPicPr>
            <a:picLocks noChangeAspect="1" noChangeArrowheads="1"/>
          </p:cNvPicPr>
          <p:nvPr/>
        </p:nvPicPr>
        <p:blipFill>
          <a:blip r:embed="rId6" cstate="print"/>
          <a:srcRect/>
          <a:stretch>
            <a:fillRect/>
          </a:stretch>
        </p:blipFill>
        <p:spPr bwMode="auto">
          <a:xfrm>
            <a:off x="3635896" y="3429000"/>
            <a:ext cx="1872208" cy="1298897"/>
          </a:xfrm>
          <a:prstGeom prst="rect">
            <a:avLst/>
          </a:prstGeom>
          <a:noFill/>
        </p:spPr>
      </p:pic>
      <p:pic>
        <p:nvPicPr>
          <p:cNvPr id="21514" name="Picture 10" descr="http://blogs.bbc.co.uk/worldhaveyoursay/obese_child203.jpg"/>
          <p:cNvPicPr>
            <a:picLocks noChangeAspect="1" noChangeArrowheads="1"/>
          </p:cNvPicPr>
          <p:nvPr/>
        </p:nvPicPr>
        <p:blipFill>
          <a:blip r:embed="rId7" cstate="print"/>
          <a:srcRect/>
          <a:stretch>
            <a:fillRect/>
          </a:stretch>
        </p:blipFill>
        <p:spPr bwMode="auto">
          <a:xfrm>
            <a:off x="6228184" y="1628800"/>
            <a:ext cx="1933575" cy="1447801"/>
          </a:xfrm>
          <a:prstGeom prst="rect">
            <a:avLst/>
          </a:prstGeom>
          <a:noFill/>
        </p:spPr>
      </p:pic>
      <p:pic>
        <p:nvPicPr>
          <p:cNvPr id="21516" name="Picture 12" descr="http://img99.imageshack.us/img99/5934/leesteegeuw6.jpg"/>
          <p:cNvPicPr>
            <a:picLocks noChangeAspect="1" noChangeArrowheads="1"/>
          </p:cNvPicPr>
          <p:nvPr/>
        </p:nvPicPr>
        <p:blipFill>
          <a:blip r:embed="rId8" cstate="print"/>
          <a:srcRect/>
          <a:stretch>
            <a:fillRect/>
          </a:stretch>
        </p:blipFill>
        <p:spPr bwMode="auto">
          <a:xfrm>
            <a:off x="6588224" y="3284984"/>
            <a:ext cx="1440160" cy="1394023"/>
          </a:xfrm>
          <a:prstGeom prst="rect">
            <a:avLst/>
          </a:prstGeom>
          <a:noFill/>
        </p:spPr>
      </p:pic>
      <p:pic>
        <p:nvPicPr>
          <p:cNvPr id="21518" name="Picture 14" descr="http://bostonist.com/attachments/boston_caroline/100707-john-mit.JPG"/>
          <p:cNvPicPr>
            <a:picLocks noChangeAspect="1" noChangeArrowheads="1"/>
          </p:cNvPicPr>
          <p:nvPr/>
        </p:nvPicPr>
        <p:blipFill>
          <a:blip r:embed="rId9" cstate="print"/>
          <a:srcRect/>
          <a:stretch>
            <a:fillRect/>
          </a:stretch>
        </p:blipFill>
        <p:spPr bwMode="auto">
          <a:xfrm>
            <a:off x="971600" y="4941168"/>
            <a:ext cx="1270479" cy="1493541"/>
          </a:xfrm>
          <a:prstGeom prst="rect">
            <a:avLst/>
          </a:prstGeom>
          <a:noFill/>
        </p:spPr>
      </p:pic>
      <p:sp>
        <p:nvSpPr>
          <p:cNvPr id="11" name="Rectangle 10"/>
          <p:cNvSpPr/>
          <p:nvPr/>
        </p:nvSpPr>
        <p:spPr>
          <a:xfrm>
            <a:off x="539552" y="1556792"/>
            <a:ext cx="2088232" cy="14401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563888" y="1556792"/>
            <a:ext cx="2088232" cy="14401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215074" y="1571612"/>
            <a:ext cx="2088232" cy="14401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563888" y="3212976"/>
            <a:ext cx="2088232" cy="158417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39552" y="3212976"/>
            <a:ext cx="2088232" cy="15121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228184" y="3284984"/>
            <a:ext cx="2088232" cy="158417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11560" y="4941168"/>
            <a:ext cx="2016224" cy="15121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843808" y="5013176"/>
            <a:ext cx="4824536" cy="1200329"/>
          </a:xfrm>
          <a:prstGeom prst="rect">
            <a:avLst/>
          </a:prstGeom>
          <a:noFill/>
        </p:spPr>
        <p:txBody>
          <a:bodyPr wrap="square" rtlCol="0">
            <a:spAutoFit/>
          </a:bodyPr>
          <a:lstStyle/>
          <a:p>
            <a:r>
              <a:rPr lang="en-GB" dirty="0" smtClean="0"/>
              <a:t>Beth yw’ch barn chi am y bobl hyn a’u bywydau?</a:t>
            </a:r>
          </a:p>
          <a:p>
            <a:endParaRPr lang="en-GB" dirty="0"/>
          </a:p>
          <a:p>
            <a:r>
              <a:rPr lang="en-GB" dirty="0" smtClean="0"/>
              <a:t>Ar beth y mae’r farn hon wedi’i seilio?</a:t>
            </a:r>
            <a:endParaRPr lang="en-GB" dirty="0"/>
          </a:p>
        </p:txBody>
      </p:sp>
      <p:sp>
        <p:nvSpPr>
          <p:cNvPr id="20" name="Slide Number Placeholder 19"/>
          <p:cNvSpPr>
            <a:spLocks noGrp="1"/>
          </p:cNvSpPr>
          <p:nvPr>
            <p:ph type="sldNum" sz="quarter" idx="12"/>
          </p:nvPr>
        </p:nvSpPr>
        <p:spPr/>
        <p:txBody>
          <a:bodyPr/>
          <a:lstStyle/>
          <a:p>
            <a:fld id="{6182936C-82E0-4E16-A648-D245FD367C58}" type="slidenum">
              <a:rPr lang="en-GB" smtClean="0"/>
              <a:pPr/>
              <a:t>6</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grpId="0" nodeType="click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5" presetClass="exit" presetSubtype="0" fill="hold" grpId="0"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5" presetClass="exit" presetSubtype="0" fill="hold" grpId="0" nodeType="clickEffect">
                                  <p:stCondLst>
                                    <p:cond delay="0"/>
                                  </p:stCondLst>
                                  <p:childTnLst>
                                    <p:anim calcmode="lin" valueType="num">
                                      <p:cBhvr>
                                        <p:cTn id="22" dur="1000"/>
                                        <p:tgtEl>
                                          <p:spTgt spid="13"/>
                                        </p:tgtEl>
                                        <p:attrNameLst>
                                          <p:attrName>ppt_w</p:attrName>
                                        </p:attrNameLst>
                                      </p:cBhvr>
                                      <p:tavLst>
                                        <p:tav tm="0">
                                          <p:val>
                                            <p:strVal val="ppt_w"/>
                                          </p:val>
                                        </p:tav>
                                        <p:tav tm="100000">
                                          <p:val>
                                            <p:fltVal val="0"/>
                                          </p:val>
                                        </p:tav>
                                      </p:tavLst>
                                    </p:anim>
                                    <p:anim calcmode="lin" valueType="num">
                                      <p:cBhvr>
                                        <p:cTn id="23" dur="1000"/>
                                        <p:tgtEl>
                                          <p:spTgt spid="13"/>
                                        </p:tgtEl>
                                        <p:attrNameLst>
                                          <p:attrName>ppt_h</p:attrName>
                                        </p:attrNameLst>
                                      </p:cBhvr>
                                      <p:tavLst>
                                        <p:tav tm="0">
                                          <p:val>
                                            <p:strVal val="ppt_h"/>
                                          </p:val>
                                        </p:tav>
                                        <p:tav tm="100000">
                                          <p:val>
                                            <p:fltVal val="0"/>
                                          </p:val>
                                        </p:tav>
                                      </p:tavLst>
                                    </p:anim>
                                    <p:anim calcmode="lin" valueType="num">
                                      <p:cBhvr>
                                        <p:cTn id="24" dur="1000"/>
                                        <p:tgtEl>
                                          <p:spTgt spid="1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5" dur="1000"/>
                                        <p:tgtEl>
                                          <p:spTgt spid="1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6" dur="1" fill="hold">
                                          <p:stCondLst>
                                            <p:cond delay="9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5" presetClass="exit" presetSubtype="0" fill="hold" grpId="0" nodeType="clickEffect">
                                  <p:stCondLst>
                                    <p:cond delay="0"/>
                                  </p:stCondLst>
                                  <p:childTnLst>
                                    <p:anim calcmode="lin" valueType="num">
                                      <p:cBhvr>
                                        <p:cTn id="30" dur="1000"/>
                                        <p:tgtEl>
                                          <p:spTgt spid="15"/>
                                        </p:tgtEl>
                                        <p:attrNameLst>
                                          <p:attrName>ppt_w</p:attrName>
                                        </p:attrNameLst>
                                      </p:cBhvr>
                                      <p:tavLst>
                                        <p:tav tm="0">
                                          <p:val>
                                            <p:strVal val="ppt_w"/>
                                          </p:val>
                                        </p:tav>
                                        <p:tav tm="100000">
                                          <p:val>
                                            <p:fltVal val="0"/>
                                          </p:val>
                                        </p:tav>
                                      </p:tavLst>
                                    </p:anim>
                                    <p:anim calcmode="lin" valueType="num">
                                      <p:cBhvr>
                                        <p:cTn id="31" dur="1000"/>
                                        <p:tgtEl>
                                          <p:spTgt spid="15"/>
                                        </p:tgtEl>
                                        <p:attrNameLst>
                                          <p:attrName>ppt_h</p:attrName>
                                        </p:attrNameLst>
                                      </p:cBhvr>
                                      <p:tavLst>
                                        <p:tav tm="0">
                                          <p:val>
                                            <p:strVal val="ppt_h"/>
                                          </p:val>
                                        </p:tav>
                                        <p:tav tm="100000">
                                          <p:val>
                                            <p:fltVal val="0"/>
                                          </p:val>
                                        </p:tav>
                                      </p:tavLst>
                                    </p:anim>
                                    <p:anim calcmode="lin" valueType="num">
                                      <p:cBhvr>
                                        <p:cTn id="32" dur="1000"/>
                                        <p:tgtEl>
                                          <p:spTgt spid="1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1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5" presetClass="exit" presetSubtype="0" fill="hold" grpId="0" nodeType="clickEffect">
                                  <p:stCondLst>
                                    <p:cond delay="0"/>
                                  </p:stCondLst>
                                  <p:childTnLst>
                                    <p:anim calcmode="lin" valueType="num">
                                      <p:cBhvr>
                                        <p:cTn id="38" dur="1000"/>
                                        <p:tgtEl>
                                          <p:spTgt spid="14"/>
                                        </p:tgtEl>
                                        <p:attrNameLst>
                                          <p:attrName>ppt_w</p:attrName>
                                        </p:attrNameLst>
                                      </p:cBhvr>
                                      <p:tavLst>
                                        <p:tav tm="0">
                                          <p:val>
                                            <p:strVal val="ppt_w"/>
                                          </p:val>
                                        </p:tav>
                                        <p:tav tm="100000">
                                          <p:val>
                                            <p:fltVal val="0"/>
                                          </p:val>
                                        </p:tav>
                                      </p:tavLst>
                                    </p:anim>
                                    <p:anim calcmode="lin" valueType="num">
                                      <p:cBhvr>
                                        <p:cTn id="39" dur="1000"/>
                                        <p:tgtEl>
                                          <p:spTgt spid="14"/>
                                        </p:tgtEl>
                                        <p:attrNameLst>
                                          <p:attrName>ppt_h</p:attrName>
                                        </p:attrNameLst>
                                      </p:cBhvr>
                                      <p:tavLst>
                                        <p:tav tm="0">
                                          <p:val>
                                            <p:strVal val="ppt_h"/>
                                          </p:val>
                                        </p:tav>
                                        <p:tav tm="100000">
                                          <p:val>
                                            <p:fltVal val="0"/>
                                          </p:val>
                                        </p:tav>
                                      </p:tavLst>
                                    </p:anim>
                                    <p:anim calcmode="lin" valueType="num">
                                      <p:cBhvr>
                                        <p:cTn id="40"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9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5" presetClass="exit" presetSubtype="0" fill="hold" grpId="0" nodeType="clickEffect">
                                  <p:stCondLst>
                                    <p:cond delay="0"/>
                                  </p:stCondLst>
                                  <p:childTnLst>
                                    <p:anim calcmode="lin" valueType="num">
                                      <p:cBhvr>
                                        <p:cTn id="46" dur="1000"/>
                                        <p:tgtEl>
                                          <p:spTgt spid="16"/>
                                        </p:tgtEl>
                                        <p:attrNameLst>
                                          <p:attrName>ppt_w</p:attrName>
                                        </p:attrNameLst>
                                      </p:cBhvr>
                                      <p:tavLst>
                                        <p:tav tm="0">
                                          <p:val>
                                            <p:strVal val="ppt_w"/>
                                          </p:val>
                                        </p:tav>
                                        <p:tav tm="100000">
                                          <p:val>
                                            <p:fltVal val="0"/>
                                          </p:val>
                                        </p:tav>
                                      </p:tavLst>
                                    </p:anim>
                                    <p:anim calcmode="lin" valueType="num">
                                      <p:cBhvr>
                                        <p:cTn id="47" dur="1000"/>
                                        <p:tgtEl>
                                          <p:spTgt spid="16"/>
                                        </p:tgtEl>
                                        <p:attrNameLst>
                                          <p:attrName>ppt_h</p:attrName>
                                        </p:attrNameLst>
                                      </p:cBhvr>
                                      <p:tavLst>
                                        <p:tav tm="0">
                                          <p:val>
                                            <p:strVal val="ppt_h"/>
                                          </p:val>
                                        </p:tav>
                                        <p:tav tm="100000">
                                          <p:val>
                                            <p:fltVal val="0"/>
                                          </p:val>
                                        </p:tav>
                                      </p:tavLst>
                                    </p:anim>
                                    <p:anim calcmode="lin" valueType="num">
                                      <p:cBhvr>
                                        <p:cTn id="48" dur="1000"/>
                                        <p:tgtEl>
                                          <p:spTgt spid="1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9" dur="1000"/>
                                        <p:tgtEl>
                                          <p:spTgt spid="1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0" dur="1" fill="hold">
                                          <p:stCondLst>
                                            <p:cond delay="9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5" presetClass="exit" presetSubtype="0" fill="hold" grpId="0" nodeType="clickEffect">
                                  <p:stCondLst>
                                    <p:cond delay="0"/>
                                  </p:stCondLst>
                                  <p:childTnLst>
                                    <p:anim calcmode="lin" valueType="num">
                                      <p:cBhvr>
                                        <p:cTn id="54" dur="1000"/>
                                        <p:tgtEl>
                                          <p:spTgt spid="17"/>
                                        </p:tgtEl>
                                        <p:attrNameLst>
                                          <p:attrName>ppt_w</p:attrName>
                                        </p:attrNameLst>
                                      </p:cBhvr>
                                      <p:tavLst>
                                        <p:tav tm="0">
                                          <p:val>
                                            <p:strVal val="ppt_w"/>
                                          </p:val>
                                        </p:tav>
                                        <p:tav tm="100000">
                                          <p:val>
                                            <p:fltVal val="0"/>
                                          </p:val>
                                        </p:tav>
                                      </p:tavLst>
                                    </p:anim>
                                    <p:anim calcmode="lin" valueType="num">
                                      <p:cBhvr>
                                        <p:cTn id="55" dur="1000"/>
                                        <p:tgtEl>
                                          <p:spTgt spid="17"/>
                                        </p:tgtEl>
                                        <p:attrNameLst>
                                          <p:attrName>ppt_h</p:attrName>
                                        </p:attrNameLst>
                                      </p:cBhvr>
                                      <p:tavLst>
                                        <p:tav tm="0">
                                          <p:val>
                                            <p:strVal val="ppt_h"/>
                                          </p:val>
                                        </p:tav>
                                        <p:tav tm="100000">
                                          <p:val>
                                            <p:fltVal val="0"/>
                                          </p:val>
                                        </p:tav>
                                      </p:tavLst>
                                    </p:anim>
                                    <p:anim calcmode="lin" valueType="num">
                                      <p:cBhvr>
                                        <p:cTn id="56" dur="1000"/>
                                        <p:tgtEl>
                                          <p:spTgt spid="1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7" dur="1000"/>
                                        <p:tgtEl>
                                          <p:spTgt spid="1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8"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http://www.aperfectworld.org/clipart/cartoons/punk12.gif"/>
          <p:cNvPicPr>
            <a:picLocks noChangeAspect="1" noChangeArrowheads="1"/>
          </p:cNvPicPr>
          <p:nvPr/>
        </p:nvPicPr>
        <p:blipFill>
          <a:blip r:embed="rId3" cstate="print"/>
          <a:srcRect/>
          <a:stretch>
            <a:fillRect/>
          </a:stretch>
        </p:blipFill>
        <p:spPr bwMode="auto">
          <a:xfrm>
            <a:off x="571472" y="1071546"/>
            <a:ext cx="2111309" cy="3714776"/>
          </a:xfrm>
          <a:prstGeom prst="rect">
            <a:avLst/>
          </a:prstGeom>
          <a:noFill/>
        </p:spPr>
      </p:pic>
      <p:sp>
        <p:nvSpPr>
          <p:cNvPr id="4" name="Rounded Rectangular Callout 3"/>
          <p:cNvSpPr/>
          <p:nvPr/>
        </p:nvSpPr>
        <p:spPr>
          <a:xfrm>
            <a:off x="3286116" y="285728"/>
            <a:ext cx="4286280" cy="2714644"/>
          </a:xfrm>
          <a:prstGeom prst="wedgeRoundRectCallout">
            <a:avLst>
              <a:gd name="adj1" fmla="val -71499"/>
              <a:gd name="adj2" fmla="val 4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Gwyliwch y fideo. Weithiau bydd pethau’n digwydd yn groes i’r disgwyl.</a:t>
            </a:r>
          </a:p>
          <a:p>
            <a:pPr algn="ctr"/>
            <a:endParaRPr lang="en-GB" dirty="0"/>
          </a:p>
        </p:txBody>
      </p:sp>
      <p:sp>
        <p:nvSpPr>
          <p:cNvPr id="5" name="Rounded Rectangular Callout 4"/>
          <p:cNvSpPr/>
          <p:nvPr/>
        </p:nvSpPr>
        <p:spPr>
          <a:xfrm>
            <a:off x="2928926" y="3786190"/>
            <a:ext cx="5143536" cy="1714512"/>
          </a:xfrm>
          <a:prstGeom prst="wedgeRoundRectCallout">
            <a:avLst>
              <a:gd name="adj1" fmla="val -56953"/>
              <a:gd name="adj2" fmla="val -737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Mae pobl yn penderfynu sut un ydw i, hyd yn oed cyn iddyn nhw ddod i’m nabod!</a:t>
            </a:r>
            <a:endParaRPr lang="en-GB" dirty="0"/>
          </a:p>
        </p:txBody>
      </p:sp>
      <p:sp>
        <p:nvSpPr>
          <p:cNvPr id="6" name="Action Button: Movie 5">
            <a:hlinkClick r:id="rId4" action="ppaction://hlinkfile" highlightClick="1"/>
          </p:cNvPr>
          <p:cNvSpPr/>
          <p:nvPr/>
        </p:nvSpPr>
        <p:spPr>
          <a:xfrm>
            <a:off x="4860032" y="2060848"/>
            <a:ext cx="1224136" cy="72008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latin typeface="Bookman Old Style" pitchFamily="18" charset="0"/>
              </a:rPr>
              <a:t>Beth yw barn pobl amdanaf i?</a:t>
            </a:r>
            <a:endParaRPr lang="en-GB" sz="3600" b="1" dirty="0">
              <a:latin typeface="Bookman Old Style" pitchFamily="18" charset="0"/>
            </a:endParaRPr>
          </a:p>
        </p:txBody>
      </p:sp>
      <p:sp>
        <p:nvSpPr>
          <p:cNvPr id="3" name="TextBox 2"/>
          <p:cNvSpPr txBox="1"/>
          <p:nvPr/>
        </p:nvSpPr>
        <p:spPr>
          <a:xfrm>
            <a:off x="714348" y="2071678"/>
            <a:ext cx="7786742" cy="1938992"/>
          </a:xfrm>
          <a:prstGeom prst="rect">
            <a:avLst/>
          </a:prstGeom>
          <a:noFill/>
        </p:spPr>
        <p:txBody>
          <a:bodyPr wrap="square" rtlCol="0">
            <a:spAutoFit/>
          </a:bodyPr>
          <a:lstStyle/>
          <a:p>
            <a:pPr algn="ctr"/>
            <a:r>
              <a:rPr lang="en-GB" sz="2400" b="1" dirty="0" smtClean="0">
                <a:latin typeface="Bookman Old Style" pitchFamily="18" charset="0"/>
              </a:rPr>
              <a:t>Faint ohonoch chi sy’n defnyddio Twitter, </a:t>
            </a:r>
            <a:r>
              <a:rPr lang="en-GB" sz="2400" b="1" dirty="0" err="1" smtClean="0">
                <a:latin typeface="Bookman Old Style" pitchFamily="18" charset="0"/>
              </a:rPr>
              <a:t>Facebook</a:t>
            </a:r>
            <a:r>
              <a:rPr lang="en-GB" sz="2400" b="1" dirty="0" smtClean="0">
                <a:latin typeface="Bookman Old Style" pitchFamily="18" charset="0"/>
              </a:rPr>
              <a:t>, </a:t>
            </a:r>
            <a:r>
              <a:rPr lang="en-GB" sz="2400" b="1" dirty="0" err="1" smtClean="0">
                <a:latin typeface="Bookman Old Style" pitchFamily="18" charset="0"/>
              </a:rPr>
              <a:t>Instagram</a:t>
            </a:r>
            <a:r>
              <a:rPr lang="en-GB" sz="2400" b="1" dirty="0" smtClean="0">
                <a:latin typeface="Bookman Old Style" pitchFamily="18" charset="0"/>
              </a:rPr>
              <a:t> ac ati? </a:t>
            </a:r>
          </a:p>
          <a:p>
            <a:pPr algn="ctr"/>
            <a:r>
              <a:rPr lang="en-GB" sz="2400" b="1" dirty="0" smtClean="0">
                <a:latin typeface="Bookman Old Style" pitchFamily="18" charset="0"/>
              </a:rPr>
              <a:t>Ydych chi erioed wedi meddwl y byddai’r pethau rydych chi’n eu hysgrifennu’n gallu effeithio ar farn pobl amdanoch chi?</a:t>
            </a:r>
            <a:endParaRPr lang="en-GB" sz="2400" b="1" dirty="0">
              <a:latin typeface="Bookman Old Style" pitchFamily="18" charset="0"/>
            </a:endParaRPr>
          </a:p>
        </p:txBody>
      </p:sp>
      <p:pic>
        <p:nvPicPr>
          <p:cNvPr id="5122" name="Picture 2" descr="http://www.sagerock.com/blog/wp-content/uploads/2014/09/facebook.png"/>
          <p:cNvPicPr>
            <a:picLocks noChangeAspect="1" noChangeArrowheads="1"/>
          </p:cNvPicPr>
          <p:nvPr/>
        </p:nvPicPr>
        <p:blipFill>
          <a:blip r:embed="rId2" cstate="print"/>
          <a:srcRect/>
          <a:stretch>
            <a:fillRect/>
          </a:stretch>
        </p:blipFill>
        <p:spPr bwMode="auto">
          <a:xfrm rot="21047633">
            <a:off x="1129533" y="4419250"/>
            <a:ext cx="3602294" cy="1908090"/>
          </a:xfrm>
          <a:prstGeom prst="rect">
            <a:avLst/>
          </a:prstGeom>
          <a:noFill/>
        </p:spPr>
      </p:pic>
      <p:pic>
        <p:nvPicPr>
          <p:cNvPr id="5124" name="Picture 4" descr="http://upcity.com/blog/wp-content/uploads/2013/12/twitter-logo.png"/>
          <p:cNvPicPr>
            <a:picLocks noChangeAspect="1" noChangeArrowheads="1"/>
          </p:cNvPicPr>
          <p:nvPr/>
        </p:nvPicPr>
        <p:blipFill>
          <a:blip r:embed="rId3" cstate="print"/>
          <a:srcRect/>
          <a:stretch>
            <a:fillRect/>
          </a:stretch>
        </p:blipFill>
        <p:spPr bwMode="auto">
          <a:xfrm rot="1393441">
            <a:off x="4971024" y="4684215"/>
            <a:ext cx="3365576" cy="1266098"/>
          </a:xfrm>
          <a:prstGeom prst="rect">
            <a:avLst/>
          </a:prstGeom>
          <a:noFill/>
        </p:spPr>
      </p:pic>
      <p:pic>
        <p:nvPicPr>
          <p:cNvPr id="5128" name="Picture 8" descr="http://burkevector.com/wp-content/uploads/2012/12/stock-illustration-22379401-pretty-girl-with-short-hair.jpg"/>
          <p:cNvPicPr>
            <a:picLocks noChangeAspect="1" noChangeArrowheads="1"/>
          </p:cNvPicPr>
          <p:nvPr/>
        </p:nvPicPr>
        <p:blipFill>
          <a:blip r:embed="rId4" cstate="print"/>
          <a:srcRect l="21255" r="11943" b="54605"/>
          <a:stretch>
            <a:fillRect/>
          </a:stretch>
        </p:blipFill>
        <p:spPr bwMode="auto">
          <a:xfrm>
            <a:off x="5357818" y="4643446"/>
            <a:ext cx="1571636" cy="1643074"/>
          </a:xfrm>
          <a:prstGeom prst="rect">
            <a:avLst/>
          </a:prstGeom>
          <a:noFill/>
        </p:spPr>
      </p:pic>
      <p:sp>
        <p:nvSpPr>
          <p:cNvPr id="8" name="Oval Callout 7"/>
          <p:cNvSpPr/>
          <p:nvPr/>
        </p:nvSpPr>
        <p:spPr>
          <a:xfrm>
            <a:off x="857224" y="3929066"/>
            <a:ext cx="3429024" cy="2071702"/>
          </a:xfrm>
          <a:prstGeom prst="wedgeEllipseCallout">
            <a:avLst>
              <a:gd name="adj1" fmla="val 76432"/>
              <a:gd name="adj2" fmla="val 32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Bookman Old Style" pitchFamily="18" charset="0"/>
              </a:rPr>
              <a:t>Hei, fy musnes i a neb arall yw beth rydw i’n ei roi ar fy nhudalen Twitter!!</a:t>
            </a:r>
            <a:endParaRPr lang="en-GB"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122"/>
                                        </p:tgtEl>
                                      </p:cBhvr>
                                    </p:animEffect>
                                    <p:set>
                                      <p:cBhvr>
                                        <p:cTn id="7" dur="1" fill="hold">
                                          <p:stCondLst>
                                            <p:cond delay="1999"/>
                                          </p:stCondLst>
                                        </p:cTn>
                                        <p:tgtEl>
                                          <p:spTgt spid="51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5124"/>
                                        </p:tgtEl>
                                      </p:cBhvr>
                                    </p:animEffect>
                                    <p:set>
                                      <p:cBhvr>
                                        <p:cTn id="10" dur="1" fill="hold">
                                          <p:stCondLst>
                                            <p:cond delay="1999"/>
                                          </p:stCondLst>
                                        </p:cTn>
                                        <p:tgtEl>
                                          <p:spTgt spid="512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3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128"/>
                                        </p:tgtEl>
                                        <p:attrNameLst>
                                          <p:attrName>style.visibility</p:attrName>
                                        </p:attrNameLst>
                                      </p:cBhvr>
                                      <p:to>
                                        <p:strVal val="visible"/>
                                      </p:to>
                                    </p:set>
                                    <p:animEffect transition="in" filter="fade">
                                      <p:cBhvr>
                                        <p:cTn id="16" dur="3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11719" r="15039" b="6250"/>
          <a:stretch>
            <a:fillRect/>
          </a:stretch>
        </p:blipFill>
        <p:spPr bwMode="auto">
          <a:xfrm>
            <a:off x="285720" y="214290"/>
            <a:ext cx="8643998"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281</TotalTime>
  <Words>853</Words>
  <Application>Microsoft Macintosh PowerPoint</Application>
  <PresentationFormat>On-screen Show (4:3)</PresentationFormat>
  <Paragraphs>77</Paragraphs>
  <Slides>13</Slides>
  <Notes>7</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Flow</vt:lpstr>
      <vt:lpstr>Meddwl yn Feirniadol</vt:lpstr>
      <vt:lpstr>Slide 2</vt:lpstr>
      <vt:lpstr>Dyn y Tatŵau</vt:lpstr>
      <vt:lpstr>Sut y caiff stereoteipiau eu ffurfio?</vt:lpstr>
      <vt:lpstr>Cysylltu nodweddion â grwpiau penodol o bobl</vt:lpstr>
      <vt:lpstr>Beth am bobl go iawn? </vt:lpstr>
      <vt:lpstr>Slide 7</vt:lpstr>
      <vt:lpstr>Beth yw barn pobl amdanaf i?</vt:lpstr>
      <vt:lpstr>Slide 9</vt:lpstr>
      <vt:lpstr>Slide 10</vt:lpstr>
      <vt:lpstr>Slide 11</vt:lpstr>
      <vt:lpstr>Slide 12</vt:lpstr>
      <vt:lpstr>Slide 13</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Thinking</dc:title>
  <dc:subject/>
  <dc:creator>all</dc:creator>
  <cp:keywords/>
  <dc:description/>
  <cp:lastModifiedBy>Cris Jones</cp:lastModifiedBy>
  <cp:revision>42</cp:revision>
  <cp:lastPrinted>2015-04-24T14:24:32Z</cp:lastPrinted>
  <dcterms:created xsi:type="dcterms:W3CDTF">2015-04-30T08:29:56Z</dcterms:created>
  <dcterms:modified xsi:type="dcterms:W3CDTF">2015-04-30T08:51:09Z</dcterms:modified>
  <cp:category/>
</cp:coreProperties>
</file>