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472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BA9F1B-FD1B-4175-96A4-CE2F9E3578F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7C991A-0FC1-488D-A593-BFBF83DB9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9F1B-FD1B-4175-96A4-CE2F9E3578F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91A-0FC1-488D-A593-BFBF83DB9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9F1B-FD1B-4175-96A4-CE2F9E3578F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91A-0FC1-488D-A593-BFBF83DB9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9F1B-FD1B-4175-96A4-CE2F9E3578F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91A-0FC1-488D-A593-BFBF83DB9F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9F1B-FD1B-4175-96A4-CE2F9E3578F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91A-0FC1-488D-A593-BFBF83DB9F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9F1B-FD1B-4175-96A4-CE2F9E3578F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91A-0FC1-488D-A593-BFBF83DB9F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9F1B-FD1B-4175-96A4-CE2F9E3578F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91A-0FC1-488D-A593-BFBF83DB9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9F1B-FD1B-4175-96A4-CE2F9E3578F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91A-0FC1-488D-A593-BFBF83DB9F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9F1B-FD1B-4175-96A4-CE2F9E3578F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91A-0FC1-488D-A593-BFBF83DB9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FBA9F1B-FD1B-4175-96A4-CE2F9E3578F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991A-0FC1-488D-A593-BFBF83DB9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A9F1B-FD1B-4175-96A4-CE2F9E3578F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7C991A-0FC1-488D-A593-BFBF83DB9F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0FBA9F1B-FD1B-4175-96A4-CE2F9E3578F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77C991A-0FC1-488D-A593-BFBF83DB9F5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GB" dirty="0" smtClean="0"/>
              <a:t>Yr Amgylchedd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en-GB" dirty="0" smtClean="0"/>
              <a:t>Sut y gall yr amgylchedd effeithio ar dlodi yng Nghymru, Ewrop a rhannau eraill o’r byd?</a:t>
            </a:r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rbrowns5thgrade.com/images/ecosyste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1000108"/>
            <a:ext cx="8001056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Mae </a:t>
            </a:r>
            <a:r>
              <a:rPr lang="en-GB" sz="2800" b="1" dirty="0" smtClean="0"/>
              <a:t>ecosystem </a:t>
            </a:r>
            <a:r>
              <a:rPr lang="en-GB" sz="2800" dirty="0" smtClean="0"/>
              <a:t>yn set gymhleth o berthnasoedd ymysg yr adnoddau byw a’r preswylwyr mewn ardal benodol.  Mae’n cynnwys planhigion, coed, pysgod, adar, micro-organebau, d</a:t>
            </a:r>
            <a:r>
              <a:rPr lang="cy-GB" sz="2800"/>
              <a:t>ŵ</a:t>
            </a:r>
            <a:r>
              <a:rPr lang="en-GB" sz="2800" dirty="0" smtClean="0"/>
              <a:t>r, pridd a phobl. </a:t>
            </a:r>
          </a:p>
          <a:p>
            <a:endParaRPr lang="en-GB" sz="2800" dirty="0" smtClean="0"/>
          </a:p>
          <a:p>
            <a:r>
              <a:rPr lang="en-GB" sz="2800" dirty="0" smtClean="0"/>
              <a:t>Pan fydd ecosystem yn iach, bydd gwyddonwyr yn dweud ei bod yn gynaliadwy.  Mae hyn yn golygu bod yr holl elfennau’n byw’n gytbwys. Fel arfer bydd </a:t>
            </a:r>
            <a:r>
              <a:rPr lang="en-GB" sz="2800" b="1" dirty="0" smtClean="0"/>
              <a:t>bioamrywiaeth </a:t>
            </a:r>
            <a:r>
              <a:rPr lang="en-GB" sz="2800" dirty="0" smtClean="0"/>
              <a:t>yno, sy’n golygu bod amrywiaeth o organebau byw a rhywogaethau.</a:t>
            </a:r>
            <a:endParaRPr lang="en-GB" sz="2800" dirty="0"/>
          </a:p>
        </p:txBody>
      </p:sp>
      <p:sp>
        <p:nvSpPr>
          <p:cNvPr id="5" name="Oval Callout 4"/>
          <p:cNvSpPr/>
          <p:nvPr/>
        </p:nvSpPr>
        <p:spPr>
          <a:xfrm>
            <a:off x="8153400" y="762000"/>
            <a:ext cx="4214842" cy="2571768"/>
          </a:xfrm>
          <a:prstGeom prst="wedgeEllipseCallout">
            <a:avLst>
              <a:gd name="adj1" fmla="val 38827"/>
              <a:gd name="adj2" fmla="val 53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Iawn, ond pam mae angen gwers gwyddoniaeth?</a:t>
            </a:r>
            <a:endParaRPr lang="en-GB" sz="2800" dirty="0"/>
          </a:p>
        </p:txBody>
      </p:sp>
      <p:pic>
        <p:nvPicPr>
          <p:cNvPr id="8" name="Picture 4" descr="http://www.nsacct.org/images/nsa-blog/question-mark.jpg?sfvrsn=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3962400"/>
            <a:ext cx="3500430" cy="3500430"/>
          </a:xfrm>
          <a:prstGeom prst="rect">
            <a:avLst/>
          </a:prstGeom>
          <a:noFill/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Ecosystemau</a:t>
            </a:r>
            <a:endParaRPr kumimoji="0" lang="en-GB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naturavox.fr/IMG/png/fruitfibr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000372"/>
            <a:ext cx="2800350" cy="2114550"/>
          </a:xfrm>
          <a:prstGeom prst="rect">
            <a:avLst/>
          </a:prstGeom>
          <a:noFill/>
        </p:spPr>
      </p:pic>
      <p:pic>
        <p:nvPicPr>
          <p:cNvPr id="8" name="Picture 4" descr="http://www.wrc.org.za/News/PublishingImages/Water%20safety%20Plan%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357694"/>
            <a:ext cx="1444632" cy="2058436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80492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Mae ecosystemau’n bwysig am eu bod yn rhoi’r pethau canlynol i ni:</a:t>
            </a:r>
          </a:p>
          <a:p>
            <a:pPr>
              <a:buNone/>
            </a:pPr>
            <a:endParaRPr lang="en-GB" dirty="0" smtClean="0"/>
          </a:p>
          <a:p>
            <a:pPr fontAlgn="base"/>
            <a:r>
              <a:rPr lang="en-GB" dirty="0" smtClean="0"/>
              <a:t>Bwyd</a:t>
            </a:r>
          </a:p>
          <a:p>
            <a:pPr fontAlgn="base"/>
            <a:r>
              <a:rPr lang="en-GB" dirty="0" smtClean="0"/>
              <a:t>Coed</a:t>
            </a:r>
          </a:p>
          <a:p>
            <a:pPr fontAlgn="base"/>
            <a:r>
              <a:rPr lang="en-GB" dirty="0" smtClean="0"/>
              <a:t>Ffibrau</a:t>
            </a:r>
          </a:p>
          <a:p>
            <a:pPr fontAlgn="base"/>
            <a:r>
              <a:rPr lang="en-GB" dirty="0" smtClean="0"/>
              <a:t>Tanwydd</a:t>
            </a:r>
          </a:p>
          <a:p>
            <a:pPr fontAlgn="base"/>
            <a:r>
              <a:rPr lang="en-GB" dirty="0" smtClean="0"/>
              <a:t>Meddyginiaethau</a:t>
            </a:r>
          </a:p>
          <a:p>
            <a:pPr fontAlgn="base"/>
            <a:r>
              <a:rPr lang="en-GB" dirty="0" smtClean="0"/>
              <a:t>D</a:t>
            </a:r>
            <a:r>
              <a:rPr lang="cy-GB"/>
              <a:t>ŵ</a:t>
            </a:r>
            <a:r>
              <a:rPr lang="en-GB" dirty="0" smtClean="0"/>
              <a:t>r croyw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Ecosystemau</a:t>
            </a:r>
            <a:endParaRPr lang="en-GB" dirty="0"/>
          </a:p>
        </p:txBody>
      </p:sp>
      <p:pic>
        <p:nvPicPr>
          <p:cNvPr id="4" name="Picture 4" descr="http://www.nsacct.org/images/nsa-blog/question-mark.jpg?sfvrsn=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643182"/>
            <a:ext cx="3500430" cy="350043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7358050" y="-381000"/>
            <a:ext cx="3571900" cy="1928826"/>
          </a:xfrm>
          <a:prstGeom prst="wedgeEllipseCallout">
            <a:avLst>
              <a:gd name="adj1" fmla="val 28233"/>
              <a:gd name="adj2" fmla="val 61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Felly beth yw’r cysylltiad â thlodi?</a:t>
            </a:r>
            <a:endParaRPr lang="en-GB" sz="2400" dirty="0"/>
          </a:p>
        </p:txBody>
      </p:sp>
      <p:pic>
        <p:nvPicPr>
          <p:cNvPr id="2050" name="Picture 2" descr="http://upload.wikimedia.org/wikipedia/commons/e/e7/Fisherman_Seychel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357430"/>
            <a:ext cx="1393213" cy="1382692"/>
          </a:xfrm>
          <a:prstGeom prst="rect">
            <a:avLst/>
          </a:prstGeom>
          <a:noFill/>
        </p:spPr>
      </p:pic>
      <p:sp>
        <p:nvSpPr>
          <p:cNvPr id="2052" name="AutoShape 4" descr="data:image/jpeg;base64,/9j/4AAQSkZJRgABAQAAAQABAAD/2wCEAAkGBxQTEhUUExQVFRUWGBgZGBcYGBcYGRgdHRweHBsbGBcdHCggGBolHBwZITEiJSkrLi4uHB8zODMsNygtLisBCgoKDg0OGxAQGywlICQsLCwvLCw0LCwsNCw0LCwsLCwsLCwsNCw0LCwsNCwtLCwsLCwsLCwsLCwsLCwsLCwsLP/AABEIAQwAvAMBIgACEQEDEQH/xAAcAAACAwEBAQEAAAAAAAAAAAAEBQIDBgcBAAj/xAA6EAABAgQEBAQEBQMFAQEBAAABAhEAAyExBBJBUQUiYXEGgZGhEzKx8BRCwdHhByNiM1JygvGSsiT/xAAaAQACAwEBAAAAAAAAAAAAAAADBAECBQAG/8QAKxEAAgICAgEDAwMFAQAAAAAAAAECEQMhEjEEEyJBBVFxMmGBFJGhsfDR/9oADAMBAAIRAxEAPwAcJiQESaPcsb5jkWj1okBEmiDiDR6ExMCJBMccQCY9CYnliuZPAcXIDsGeKykoq2ck30WBMehMeyS4dr2iwCOUkyXFoihDkCNNxXh6FS3IylhzJor3ofN4RYRPOn/kPrGsnTxMAALtbqbfV/SMP6w/dBfk1fpmlJnHOP4iZLJSQVirKZiR16xmsROCqVelADU6iOh+OpYCiBT7+/WMn4blj8ZKfTM3fKpoWw4k2l9xnLnkk2IsHwudNOREpbqVcpUAA9yWYC0dawOEEqWiWmyEhI8hf9YLCY9CY3sPjxxXRj5s7y0BYvhkqb/qISrqRX1FYZeGsPLkPLQCEqLs6lVZizktT6RAJixAYgjSO8jDHLBxfyRhzyxyTT0Npt21Lt1aDVABSXswt7wKkg5Vi4/U1gueoU3v9Y8g04yafZ6qM1JJro8m1USLE22j4rysdo9SrpElS3DiJsvS+SyaoHmAc/esZPiSCZio1RATR67doTY2SVKcAgfXrFZbJ8RqE39jKhMe5YsCY9CY9yeLIBMe5Y9mrCQ5IA6wh4hxpSjkkgs7FWpa+X7eF83kwxfqe/sFxYJ5H7UOMRiUIHOoJ7mvpC1fieQCwzk9E/zGeVglKOYvzXe/33imdw+lQexN/SM2f1KV60aMPptrZqEeJZCqJUytAsFL+dveB5uIChnWlR5mTlPZ7GMhisInKwp1gXA8TmYdYKDmTcoVVJ8tD1EV/qpZHt/99yJeJ6XSOly8QSQKJpQFyX2ezP8ATrHsta/7RzgByFA3I/RjCThnExNlEoTQu6T+U1oa2sXhlITysjmWwLk1oz18rwVZnyr9v8g/SXE0WEmp+IgE1KmbWhjRYGUorDMEoYE7mhYXoLdydoyHCyFKCqjmDKP5hehu1+4EdDlpGQZaAVMK/Urcot/YY8JpRlFHPPH+FOclr0HRoyXhKSDjKgUSojoWZ/R46D4vSVgs5IqBUmtx1Mc+4UF4fFoXNGRJJSSSKO4c7CrvFPGyJzj+Sc8HwZ0EJiQTEpbEOCCDUEVB84mEx6GzFIBMSCYmExIJiCaLsFMYsbe0NES3LBnhOBDbDrJSFChsY8/9T8fjk9RdP/ZufTs9w4fY8zMaRYR7xWU7wTgxUubA3tGWuzYlKlZUEHMySOvpC7GzFpWQm0PcIgBLm+kK50t1HSIa0RiknN2jIhMVYvEJlpKlHt16CCQIyviHElU3KHKUUbrqff2j2Hk5vSha7PI4MXqTogmYrErGYsHoD8ulOpjUYDw8kMacrimr3MD+FMFyDmCSS6WS5JZiCTRBtTWsdB4ZgAA31vfaPNZJSnK2z0eKMcUaSMdiODMKAARmeI4JnjqnGJYSmjRhOJpFYA1THMc7RgMcirQpn4aNRjJQJMLsXJaDQnQPJjUhTwzFKkTAtJbQ6uNY6Vh0gj+2M2dKT8wokgVfShIH8RzeaiN94AxQVh1S7KQelQbV9R5CNTw5qUqZi+ZBwVo0vDpCjcByWAHsPKN7hcCQlysppYRhMFiigpJcssfUA/r6Rv5E90xP1Fq4p/Fg/Dv3V8mf4/hsqSQNDcmORcYUQtR2ft9/tHYvEUwmWpv3+7ERzLFIUMRLWwcLSSCxAA/x2Y67Rmf1Ci9D6wOS2GeAMcVy1yyXKCCOyn/UH1jWBMc+8M4lMriMxBUyV5kjYkMz6OW9Y6MEx6DxJ8sSMbyIccjRAJiQTEwmJBMMWBIBMEYVbOl71HlEQmPWOl4U8zF6uJx+fgZ8bL6eRSGcuqQ4tHmetQwGu8eSaooWj2bLzJobVIjyzTR6CLTKpS1Lc2DkMNG3EUzXBZo9krKSdHguVhgsOx9TXrHLoZbUHvowk/EBBSCCxeu328Y6eXxCiC3Ofr11Z4fzkzFy8x5WAYF9RqDTp+0IEJUJgzXoSSH821o9I3/OyN6Z57woJM6F4SwQSkMStrgkZehAch7Ru8KhkubxjvDU05EnRmtltS3UxqZU/ljJTNacW0JuOEklowHHsalBIdzGz49jBX9I5tx6YklRu1wKt30EDXuYwvbEWKxwJj7FMQ8L5OJSpeUQyxyAEAiCNUyIytCbFrAhn4F4mEYnLVpgKbPW6fcN5wlQc2Ys4Tfpr+8e8PxCRNlqTdK0qHkQbw3gbhJMz/JSyRas7XJkEkKUK7f7Xv0JhzJxqgipShtVPUDUAVMU4eUCoA0G8FYbAyxmX8rliouSw22H7jWHfPjHJUPsI+G3C5fcTTcSky1TAZy0pY5v9NJfVIqpV72rGGxBViAUfDMp82UlJqwNVVcCmzUNdI60rBJKQ4fMFAbFiGBZmenrrC38DLyoSAE15RZtabC9PKFsPiQSsPl8mV02cx8O+Fc8wGesUqpCSoEbVF3+kdPCYB4hhSlQypqG0ajj9nhmhNBD/jVG0JeRumRCYkExMJiQTDNixAJiQTEwmJhMVbJIylEOIsMuILoxJoCB6kCL7V2jzvnYuGVtdPZv+Fm5Y0vnoomJ9YtkY4pDEO30jzEpdlbxApGsJD+pR2Zco5WIen6RlOO4IS5oYUJcC/oKN2fSNgn5O4bzP8wJxGeFKTLRJTOmFR/1HCEBLZlE9jePT+dx9Jt/sed8GMpZUl+5HgaJiFJLtLJLA3qaPteNlLXSE+ExKJ8vOgJdBynK+VxSj3Gx1hhIVHnrN9qtGf45w9S35iB0p7xzrjmESHQRMLO3Octb8tn6x2TFSswMYvxBgkhy0VjNxYZRjNUzA8J4DMWwSAlIdsxs921jSS/C0xaFhKwcort2gBM4hTAs5jR4zjfwESZchExYUkfFUCnKlRuFJN66xeU5NkKEILo5hjcMuWpSDqeYaFnYtuHPqYrEkM7Mw9P2jWeIUpmrS4agzGwT1J07XMU+EOFGdiJfKFISrMvNRORJuodaU19YZhNySEsmJRk66Oz8AIVIlqUOZaEFQ2JSDcdzDb4AyKDAu4A1FKfv6xHhXw1JOVQLZQK0ant2gZWMKFBwHuPv7vD3unK/kzrjBV8Hktwku7hi2j/tHkpIOn8RIS3Qamrn2do8kJY1hiHTF59o84nhmZYPMGFbMbe5bziiWX9oKnGh1imSmvkTFYvhOyZe+B8ExIJiYTEgmGLFaIBMTCYmExIJiLJIBMCT0qSk5bpr3A/j6QemKcUtsvUs/kT+kI+dBTx39h3wsjhk/J9LUFJBS7Kr7R5MlAForEzajRekE1tGEmbd0c+4rxRAStCVMRUXHMXB0sxfqTFXCCqd8RJSUKynmP5goF62FQl/+MD4HgYlTvhqPxU5cwJDMQRys9SXSfIQRgTPVPf4SEMTnWTUNoCzPb1MehyYpZbUn3qjCw5fRkpR+DQeF8DMkyiFgcwBBSQQGuCxuH7Qw+IxpCTjE+b8FkLAQspSVACgUoB70qdIt4fPV8MBZzKQ6Sr/AHFJbM+rtfvGTl8fJi/UbePyceZ3EazsSzxlPEWKcQ5nznEJcRhAsMdKwquxtKkZfBJBW5IvDkyBlJLF7UoWPvGaw2EVMnqSlRSxYWL/AHSNpj/DEuVJ5lqWsD5viEAnYIDAD1g7SXYNNyYn4Bw1M2cqZOZUqSkrWk/nyuQk6ZaEl6MOsDSeI4U4yanME4Uc3KCgTFDKG3CarIGw6wtx+FKQQkqSCOYZ1Me4esZ8pyAg+sHxtVoVzxals7/4Kx5m4dE6n5qeZFOtHhriJYmrQQWZu1d/WFPgvC/BwuHlq5TlTm6KU6iD/wBi3kIZpm5V+dujxpQ0990ZEna19yU9RQSksKt37d4+kBz5H79YH41iGKSQX1OjR5hcRyu9RS96aRMemdLtFs+bStLj0gdZItvbcfpBJOctQbOany0j2XKCnFoDNthIJIomYw1CEFSg1DQV+sBJ42suEoSSCzZmc7DrB8yXRiKVFq9u2sZ/GYbKt0BxcAjzI+//AGJZZvplVhiu0MD4kCVBKpbE0oXY+kPZM4KSFJqD/wCH0jJ4XA/iJgQrlAOYtSgpQjWsbBKWDAMBQD9IvinN3yZTJCKej1IBilQJCgRy6b+neLwm28QTLLny2pWo8w1YvKVkRVAKRY+vnBAldoEwchSHCyDWjUDaU9R5PrBhmRg5IU9mxGTa0YiTKBmoCcwCEnU0K1AcwJvQ+ovH3HMYUgy0rBUwLHISP+tC7WMQmZ/irXLTVKkSySaEIZdteZZS9GbygrFoRiJSgSqXMSo8ozJJV+XQEpp6R6m7TR59rpiE4pS8N8NKHOIX8NIBozOSNgBV2pS8aPBcFKJYSVusJCUgOlCQmyUp7XUam9LQs4EhS509RCSnD5ZQYkhUzKDNOY1IDgeZjSJqkLYigOrseh6Qu4XFpq11/AxGajJOLp9/yZmZNIJBcGA8Viet403EMMmaCpqaKFPMHUdbRncdw0jVx1jDzYXjm4s38HkLJC0DcNkITzAcxsdoo4lxFanSrSPcLihJJ+KDlAJDUJ6PC3HcYlqLineKcXYXnEDxK3uYn4S4J+KxiUkEy5TTJnVjyo/7H2CoXY7iqGZNTW0b7g3CJhwEtOFnnDrnS0TVzEozKKlAnKT8wGVvlqGerw548adyEfKncaj2bDFY9Ets6kijqSWCsu+W9/pBfBsZKxKAuWonK4cgh7F3Irc1D2jnXhjwHOw8+ZNxOWepQ5ZmYrSrfOFByqgIcEON2joEqcmTLCgcxLuNS4v0vDE8lsSjCkQxDTCUByWbNQOK69qj6RXKlBNWOY60Pl0rEuHcQSyVMxND0PTpBfx0Z3cM5u307v7RFnUU4EsSk2IJH6g+RhhgiCAbg30L/bwBiEFwEDNe9vM7UiODlzVA5lBIBLpSkufM/dohttE0kw/iCSAHLB/mp5BQJoeo/WEWKxsoEp5lKGiU5gPN4bKw8shjUavzDyFP1gMYdDEhJNWqWH/yGEDq+y3QDwTGH4pzILK5RXm6UaNNiHdgO57Vr0uH6xnDNUlWdDJCFWYVF+zMftxD+bOzIzS+dw7AgKIo7dQ9oLBtRoDJJyDJQo7v1/iIzAatdjAMmeAhS6kXANCQagNuHIhVP8QpQEKqQt81UnKwuffa1o6eVJbJjibehlisEEnOFKcFRLmjEhx2pSIfHTGdx/EjNnAAUTQJFHB3e+kN8IHSMpFKb2o77EMfOMvPJSl7UaWKMox9wjwmIV8ILykAkqKyNVqz8qfmIBZLltDWCeIYpEpGc3SXKhfXlBN+ZuW1rRerBH4QRmItQABIbmZhUijXMJPEMpM5MiQKTVrUQgBykJOZY/xDMxNLbx6SbcY2u6/yYK9z/kaeE8EtOHSZjBUxSpqmqSVnNVxRgQGFstzDISZbkq5q0BdXmAbRHDSGlAzCSwsogAD/ACYAE9GgqXLflyKykdA1NQ9L6RydJJHVbtnkiRnzkk5QlSstH5RW1qtSFOOwzRpeAzUicUUqkpHelOpa/aA+PYHJUfI7dj/tP6HWMnzHy2vjRr+F7NPV7OfcUkXpGRx8tL2EdD4jhMwjEcZwCkElqQnCRoyWhArCqVmypJCRmU2gcBz0ciCcFx7FSQlUpTCUAl8oIyk/KrcGo3aLcPNKQtj86Sk9i37R5KK0yZqEoJTNyuQDTK5H19oajKhLJj5HUfCni2VikJSpkTSC8sl3a5QT827Go7VhrKwwm/3ctCbVo9S3nHCUylpI+YEFxcEG7g6F46z/AE94gvESFmbVaFhGaz0FW7HTURe7aASg4qzRLllDAIylQLO5BF6ZasGDc2ttqpJYhTZqEkM2o1JNg9aXhhw/BM6Vq1BD1DHUdH/SLsZhUpQo5uWh0szUrQXi60DeyAYozIJqTpXUsrrT/wBiGEmKC61BII3GnmawEmcUpAflCwSbU+UnqAK9KmCF8Ul5/hggsxzUo9vRxEtkUHqQ5PWvrf3irGjK3Zx1H7xOXiwTZt/36R7iGIJNQB6DX77RFKrR129mbx04A0sRranbo8X8K4qZX9pQKiDynMCGLVPsaDUwFjZWclIpWkXzMOpUvOps6A1KHLY2ubQP3v8ASW9qexbieKrVNVUkVATbORV8g6OIWKUQ6ifnqzUT9LmjeljDJaQAGSAqnNQmv+WxOkV4paZig7gsDlSAzhJcXAu30hByvbH0kuikT1BQZLMWIUa0+UjUp5gPKGASUAPlOYZvmCWfRj2hdiJAX8NUkhCylWQ3SaKSUrGvM3mKwpmcUXK5UqFq5ib9GNrdYrV9F467OlYuWyczl01DN6MdDaFXCJJXjJql5T8CVLkpI3WM6+xYS6OYYLxOZYQRygjUVoSTToDQ7+i3+n00TZC575jOnTVksRrkF60ShItHpZO5I85HUWaBQynTKfY6eRt3aFXFuOJSciFB/wAytug69fsQ4/xQl5cssLKVv0HT774nGCsZ/leX3CH9zU8PwesmT+F/6bDAYsXBqGIb9I1crFiYylAFKxkmJNiQKH/sn/8AMcjwmPKDqI2/hriaVnITRbAF7K/KfWnnCGKThL9mP+RjU42u0e8Z4arDLCmK8Ms8sz80omyZu6dAvyNalXxfAIUDQR0XALCgZawCCCCCHHUEagxlfEfh5cl1SQVyrlIdS5fbVaPcdRYuXBXuiCweTftmcsxOBEtbsPSGWFwkyclwlkChWohKB3WaeUX4qQV1QM9mAqC+5Gmr9IhiMJNIeaWYAIS4AYUJABZL0J73gcafYxJtP2nsrC4VJSADPmDMVB1BF6MAAom2qgXjU+F1n4deRy+UaMSnQDYlmo8LcAqWlDPLdirkyLp/zDua2ekNOE4yWos/OwUxuqrkkMxD6uTzGD43uhXPB8b7NHikq+GCNBpdg1vOsUyEkyyL8pqxepoDvrTSLZmLCZTlg7gCn214rw02W1SU5r1rmuaCoF69YOxNCiZMVLomyQzFyOyjtdj/AOlXLIC5pF7ggM7MKh6VBPnaNAie5OUOCClSaOBqodHY9xAqMGM2ZKSQpCgQBQkA1a5DtV30jn0SiHCuKISkKUS6qKHXeC14h0nKbuCPrChPD3cKSyhRxZRTX6QYlBAT/us5gTk1onigdct2G+o9jHsyYUTUEk5S6To4Iv3ZveDl4c3ApZ/1hfxWY7NcD6Gnn+0c5qKs7hy0TSAy5dCw2p2rep+kIDg05lMWyl0M6k1oSU7XLiLwtQaYQSxY9Ran09I+4niQj+45NHWE3YgAC1nAhDLfO18jWJ6pgT5Uq5QCFEhhykvXmdhQmpa+rAwBxDErWoKlzAxSCWSL6uHDHfrD6cghCHGUrSeiixAdh8xJ94Qz8NLWon4QW1MwUpIOoYU0IiIvewqfwhviMOcInIlalTJiVFSiVJSFAE3cIJF6mjNUFoL8DS1rwMkKqFEqD3FSC22vqYv8dcSKCZKE5iJZUtawSEg7AMA19oY/0/UFYLDlx8lrM5KhTShB841806TS/Bl+NDlK3+f9gfFZTaRm54jacZlVMZqfhozDbTtCdSBEpOJyBRetGYt3caxXxQ5A8I048G/r+8EjG0UlKmdt8N8Y/ESEzn50nJM7j8x7ivcKhli/EaEslNVHdwB21P06xzn+mqj8Sakn+0oIzDcuSk+VfWNL4gASQzO4IIuB36xeWZpAI+NFz2X4kIDqCUgk5lEABybkgC/WAMVghMDKZnFjodoAwvE1jMlSgUqDOwcNW9jbasLuM41fxSZayEuHS4agAJdtWfzMBTXbGOElpFPiHwcZEszkLYMKPUEkA1eoqKxXwCXMZMwqGYE8vROjbMx9Iq8T8VXiEhCkJCA1LmhJHN/282ELuEqxa1mZJQVSEqKVkKBy0IqCczHMNNL0g64t6F584xqR1dElJlgKTYB2LVa7vq5iieAhy4JFhqSzn7JirDKMzDirLTa1dqwIiaSEoIsr5q7b+XtBr0JtbPcRiRKnIIJSCeZtATVLdQIcYfEAmWRrc1PMSXvcuNP1hPxKV8puKhjv22P6w04SgqlirZCssRcKFGehrm8uwi1kUF8PlSlrIYEgEgE2NrebPWB56qFhrXalQ3WhMJ5nDVoUpSCQFOUmwAdjXeltoHmrmBSRzEpXmLFwQSK5Wo1+0UbLUacrADbjyBaMlOlKUXA/MQC4Hk5PaNCtT/dHakCysASOZRSHAp7+/wBYFJci8XxEKkhqZqkv/H3tAy5+VDKSCAz70+UOTZ20tGzPDU3AciodvRm26QFjOBImJWwFWIJDsxcAjY2e+zQOWO1TLRnUrEpnI+G/xVTJjBKEsP7YaoSLrDPrqYzOMl51fmSwCcq0JUQw3BtBKlkLl5Qxb8ugBq71qdYux6p5W6JhytQHMG6UgLtuxhRfSDvF2GXh5OJmzDJCpgVlQcyywDITLSCyQCxJLiloD8A8X/tmWwBZK6PUkDNfWxpvGX8a8TeWmQMpy0DM5BY11094BONMgImy3BlsEjfqQ9QRRuph3J71oz8MvTds65OxOa8BzkAwt4VxZGJkidLoLLS7mWrVJ6ag6iCDiISaadM2INSVoV8ZwrpMYXGYFYC1pFEtm87edI6LiFuIRYzDkpUkAMogk9oJjnRGTHyQ6/pvM/8A5/ialTf/ACAPq8P/ABCr4iQEPnJqXajHXS0L/DeFyYWWLHmJ81Ew8wJRaYHuAdQ/X1gUpe4JFUk/kxWOkql0AJPvEZGGmLqcssdeY+gp7w+41K5zlqNDv/EZ2fjahIcqNgKkntrHbYT4sqxmAQxdSlnqR9BQRDgy/gqmBDjMmzmr0IP3rDCVwhZTmmrEtyGSGKqlgFGwqRAmOwvwZwJdpgKQ+mtvQfZg2LsW8iqOg+H5IVLBDjNo/WjdXi7EYEJCtSS/Sm3qYC8PYlQSlAe3oXc+8G46dMSsqBGRSrfd7H1hmNUZs+2QnMsMHoQ4FmBv36xHAnnzFuUUSN6Jdn7ean3iapkxdqA0P/sXcHllC1gkFwHFy4dmPmYsnsrQZOBUgpAIB9qEuPvSFKEkE5hUUJ1ieJxnNU8rKBS7HNv1Z4skSgsJcKoO9RvWpikpX0WUaLpLHzix2izIwtESh/KIbOJy1uQxic2g1oC/6BhEcOCCDHuLYX/NHPogzeI4SgTFqSkD4hzHr/H87xH8EIb8QUQQb7wumTqwnl1I0vHlyifnzET1FjZtR9X9IrXNcltb6+bwSqakAsGBuATX37ekDBi4sDGkYo+8DcY/DT+Y/wBuZyzEtQirK/5JNt3I1jpOOksAtBCkKDgitDVx0jjGQi3LpTr9Y1nhDxSZR/Dzi8pR5Df4aibf8CfQ+cBzY+W0N+Nm4Omak4msWSmMU47DVex6a9Y8w1ISNZbNfg0/2kAaJ+g/iIqUX94HwM/+0Nw4iH4msDkXjoaAIyF7N9Yys3ES5UwqSKjX+YYcVx4ShQCgKekY44jOQCQ6lACuvXbSCQtlXS3ZrJGNlrkzCshJTQeoNtWISX/ygHxBKBXJXWgXUhnL363PnCLEyFoUlzVSsqhs9vZ4+l4skCtB7bw5jjozcs1bo6J4RmB6VFQHDmm/QiHM3mSEqD5SSNHHf1hTwlQRKlrDALloO1Wqe7QyM4EpFXvUht7mOjLVAmrdnyFZQyASN2NzSh3rEZM0JWCtlVs+9nOhrR9tYPmyUqQkmlebKd7V1a48oQy8dLQrIpsxJ+cgHKlh81rEMNXFBE1RCDVYVMyaVqSc2blc9aEN0AicmcQpinKKu+XcsaE0p36ax8rGDMMiqjUCja8w7QESygQp6EOL0LhzvXpSIbSLpNj5eIQGTTNv+5/SJy1p1d4VYMJAcJD6kPXu+sOJcwFtCR9taOWwb0RIrFM823NA/wCvvBLbUJLufdoipF30r6ba3iThRxIty5buxsA1a9DUCMhxTjUuSsJmFQJSFDlUaF9h0MOOJJWqZNSCQkBIFFE/EqQXNBqln/M/aoS0JSl0LmOHcF2NXBfVwT5wKWNS7D48rx7RxrFcLIOYEEEAjsf1gb8KpQDNRxWhu7dTX6Q78Mj4pMpYKsoISR0LkPYtSh3NngviHBpclKULmEiYsMQ7pIrUa0Hq0E9SnxfYosdqzNzOHqCAsVSzsCHtV0u4sdNt4K4dwxZVLUXSlWZyTU0NQ2ndgGhxK4J8NC1l1pByuOru51DH1iU/AzROlqR8Rcg0HK3LZiyQHLVoPoYr6yerJUBrwaTiEkIUn+zlBSVHmTpcgAj/ABuNOp85GU1EMghKChNVEHWmXvRi1S/SLcaUqSEj5i+QXBYOU5hagNd23hTnyZo4snBUAYPFsWe8VYzGFBcFoqTg1rk/iJQKpL5SpjyqYEpUNCHHSKSRMGU3069InjT2M+opK0xfxLFqUpQChlJijhZQn4gmKJzJITsD02P3pFWKkFBOkDEPB0Bkr0zYcZSk4aTOCk5l5VEAuQwaoFmJMYifjss6YA+X4i8tGIGYsCOgg3C4+bLDIUQK027aitaQlnSIPCSFJ4mjufhQ/GwEkioyMbaEpP6+kezsKUDKvQu/en7Qh8IcZKcJJRLoAlIUMruRmC6bZi8O5s4DM9cznqHykdw1PKAyro6EWmGS+JAJyFwLOwetB5OzxmuM8OKiMqXc89AwLksCNSamm0XzZxzEGzN7Qy4LOYFX+SX9Lj19onHK+y2WHHoVYPFTJQTLNbkpLgs53u5ev8RHhWNMpSkkOXp3oPRiIpx+IT+MUUpJBoQQAQdW86+cRVMZSvIgtZgx7j9os47KKWqNhg1LsGALKq4y+UMZNS5L0uK3jLeGuJJV/qFIZId1FzWlLU++mhHEJbhKSOmgb7p6xK0UltjAja/enm7wPOXXVj1+97CPUT0gUDkdWHmIgsughTO7ZXqenQxxWgSeH5V1AALtlY706wDip6kkBNA238iJzMQVOW3YXZ2fS0TCEkDMHLVd6dLRC2wj9qOUcaKsNMSuWAlEpQz5UguCGBBArmS6am+tYO4rKXMlS1YchQJExAUkKB2YGw/xY3rDji+CQuUUEMgu7u7auS7igO9IyvhnDTJYnS8xSAoEObEsUFJFQSxGxZJ3hZNONrtFnCnXwx5w8qKFApARNlBWQliWbJmGgFz21gnw/hchKJrBQUo8wBYJKgG0DuDTQiK8LLVkM0qGZWZwAU5XdmY9B1rB8yYCkKBANQTqwDsKUqfeAt/BdQ+QvEKCa5SSTlLUJoSAW6wgSJq151D5SclC1al2Du6TvcQxTOBAzNmFlVcDY0cv620aPcOupCahJoaPetNmawvErRdrRrf6b4RaV4jKUiQogmWXJEwvmKdAk63r2hjxrwPImqzJSJR1yUB7pNPRoE/p3PBXOS5BZJCelXPqfeNjOScwLOlveNLElLEmxObccmmcg8U+GFyWzMoF2UPzDrsYw+JkZTH6L4tw5M+WZak3sdQd45H4m8LzZROZLjRQqP4PQwGeNxeuhvDmUlUuzEKED4jDqyfEYZc2V3FyCQGd7A1gybKKSQYW4+blEdELLo2XhNb4ShIyzFOrYhiG3oQe8aTBzM6EklyUpc9nEIP6XEzMLiJagQ8wLS9HBQEkg2ulMaHDYVSAG0LEeT2bd/sx04i8JpSIzpT1+7PBGHkqSi7Aj2MVJnEAuKj7H6REY10hFiLGtBetbP8AWKQ0EyWwdYQ6il8zVer/ACsX1LpOgg7hUhEwZyCsJdSkg1NAxB2f9LwtxkjKcxoCocwqCNwfJoLwZSgOkgub0ezfSC8wPpt9ClODKFlTG5cGw6MYY5iVBqNb+NoOKQoAZDZiHaooVMdYJ4fhkUIDkbxVzLLGG4DHEs5APalfK/XpFy1uLlw3l731iibMSmpYfWBMdxMJoKkC3etO0V5Nk8EmMZ6AhwLkuDu+wilSwksoub/MoftFOAx4KajUkHUEs4b0gpOHzOcw9hoN9faJRWel0ZCbiCrPlowewNaVfQPSApfD3S6RmU7ZXIduZL9Atg2oeJqXM1FVbBi2tTsWj5E4hAVspSS2rgPXbttCitBmi7A4JWQEgFVVDUu+wVUUN9/SjEf2QrKH5lAt+UuwLflBSQYZiSoBK0gpyKcWo9N6MNIhjJYWt0sEzAkf4ksEgkOekRy2SAS5ZUlKhTKKAUJrqHr/ACYu4fNATnNSSxvS1d+t4+EwpLUKUnKzOQbWpQP5ntFsiWkZlJUQGBemUXbLo9bXjnsiSN74cxiJcqSo5MqkrTnsr5yQN1Bq+TxqBNcApZQNmN45/wCFpxmSfhKTmKC4etFKNhdKQW9YMPHcsz4MhQUQcpCagKoCSG5Ugu5szXMbHjpSxriZuZuM3Zo8XxqWiYmUsq+IsEiWlJJYaqIokdSRAGKxhANg+iR7PdRitSRmUu61AZl0dTUHbtFKiBW5sIJKsceUikLyS4xM9xbwzKmuVDIr/Bg3d3D9qQHJ8L4eWXEpKlbqdZHrbyaNLMVAs1V4ysk3J2bGOHFUBpl5TmagG1O3SLPiqIURUfUVcdxHi0vR6bdo9Eoge/pFIz46+C2TFy2uxPxEHKWfSBJ0hTlnrqXtGhxGFYOzjzpsYFlzyIKkl0A5N9iybKX8BSCpLKIUkH5ndiw2I+hinDYY5gSsJfsG8nhxj55+EtTVptYbte7wPhOI5gyU8xGxVbcaCLlVQTygkBebya/UxUFzAcooen7wwTLmLukIGgHvXQdIIRhGur0GkQvwc5L7iuTgVFQKnPUxXNwqlKBapF9o0uGkIIPzKApRvc6aRRi8VKlDm5Tbm32CRcxNNFXNMqwnCglAK1ADYBzudY8/HSxTNTRzVurC/wD5CjGcQMygdPY+0Z3GcdkS1FKplRdg7dD1gTuTpbLxiluQfiJLEtYm7VAsRTc/SCBhWlgEsSSUlnFuw0gfDTkFYzUzLXfM1LVZiXNqWOzQfjPlLOp6BIq/7OAK9YXlpl+SPZqk/CSXLuyklyDQuHahDt6wH8ZCaElLsQFFmzE20/KCNs3aL1qISUh1kVIULBwGJ17+8UcT4e6UFRzOSTflCQV5bMRStb0EVW2Ucn8F8qclZIzHMk3Zwel6kXrs20WJlplylIASUtpQ3q/o/mIR8AUtQKkhKKZlbgbMajM3lDeThFqdqgigULkbh3IMdLTo55NBeBwq0hakqSgzJZlpITmyqmJICixctls3eH2BwScyVgqORPwyoklUxSWSVzFH5lJAKX6q2DLsPNQjKDKzqOVIBURlbte5jQJyJPw0EOlgoUo71J6sa9Oka/g5E40vgQ8i27Pklz6wJiFvX76QXIYLDH8ygf8Arf3pCrFnKGOlPSn8xPnPSoL4K9zsgZ2u0VmbWFQxzqOUZj7DvFGJM5KSeUv+Wob/ALfxGckanyP5Qf6x7gzmmBjT9Nvq3lC3w7jTMfQhn6Q7A+GsEfmSSBom1adRE8NnctNfISUAjd29IR8WlJSSXYPWjiG83b0+kIeN3JNjQ96ftE3RVQUnsqTkblqCXYVB3ZvpE5OPSgFg2/KQ3elIxU/FFKiASnsdrRdh/E8wzWSB8pBuXOigRVJ6VFT0ALG2L5MVdM1auMJNHUa3A9opxHFWah2GYt7XjnCvF+JqMyKGrAVajODbqK9YW+JfEipypMxCTLVKr8wU6qV+UU5bEakVgscbboA6js6zMxEwgZSEEuWenSlq0qQ9YXSkKWpXxamlSQUghWYMfzWBFmr1jGcF8UT8TMCOaWkMSUAFKGTTs6hq9zsGI434i+GpeGUkBaFqBVmoQCQKXSqlQbecRLFO6JjkilZd4l8TspUiSdWUurPYt0Faxk5omknmT0sH6jpBnxzhymZLmEFaTQoDMbhlBlUYuBqKxXPw0x/9NO/zIF66mt3et4axwUFSF8k3N2zrOIuBlChZizOLFj1Y+kW/ikperswdmTt3L0bzhaiaZiS9CJjgijfKQ23YUpHkicShOmaqutEluzxhyiuxqxnPm57klBLtuzkWYvV6bHeKUY4oSyi5ObKE/wCWnajwPwycpQcn5lEHpVdRsTlHqYV8emFMvOCXCAblv9RrdqRdxuolXL7BgxQzhSUgISecm7kBgDSlq2YdSx/DcSpYCSClSQ9soLDUuRWvt58/4Vj1zZ4Usv8AmZhldL5adGHWOiYBTSwoAAjOzABnSSWAYXJ9THZYcdMqp2ggzyKIupVbVJrZ6crVu3pDThfE6NMGZYDfEoMzGqVCmY0fNRwXrC/DYVJS51y9bjr3MJ8fjlyghSCHmLCDSydh3YVLnrHYMssc7X9ikkpLZusXiFMhUoOSVEgNmNE1D68pBF3PeFGPxKJhKQoCaTlUl3cijgjoC27EXFJ8NxBVmSWZ9OwMLsDgUoxUxQe9AWZL/NlpQFgSLUjXnOM8PKtFMUZLIkH4Xh6UcoH89THk/CN227wyasUT0110H36xnM1UwPByQhyKOXMFTZr3FQa9bX7x4oODAcyaWHVgfK0QpUW4cug+ZOHnpCjixCgQawQ/K+pJ9m/eEnFJh92ithIxMX4hxDBxcM436/fWA/B+OWnFoKVEFQWNGPKSMz0YKAPlBXi3EulLpS9Q9XoRq/8AEKPCcsKxSAag5vZJP6Q7jXtEfIl7iniCFTAqe3zE5kgfIxytSzcvqIVYadLTM5xRixyhaQ4IdSC2Zneho2sabi2FEmZipKCShOUhy5dSAo+/0EKPAKAvHSkqAUFZgQQCLVoXBg8V2K5H0WYCVMGXComoSiYokTUhYC/9qVWJqGAIo5hRiVsAF8y050qBdxVwoKFFXPp2MPUJSiRNnISkKRiVFIblGQoUkAbc3sIbcTwEqbOl55aeeZzEOknMgqNiNQIv0ylC/hExOMkCTNUxk5QkijoANOpHfUnSFONkiWrImespADEGhBDhgWKWBAIOoMdQ4Z4fkoTLQkMFyZuYsknlliYkh00UFAHMK8ojleDXmBJYkFttBtrEJkPS2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http://spiritualage.org/Data/Sites/1/GalleryImages/webimages/man1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786322"/>
            <a:ext cx="2500330" cy="1428760"/>
          </a:xfrm>
          <a:prstGeom prst="rect">
            <a:avLst/>
          </a:prstGeom>
          <a:noFill/>
        </p:spPr>
      </p:pic>
      <p:pic>
        <p:nvPicPr>
          <p:cNvPr id="2056" name="Picture 8" descr="http://www.woodfuelresource.org.uk/woodpi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5143512"/>
            <a:ext cx="2286035" cy="15335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81439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Mae ecosystemau hefyd yn darparu gwasanaethau hanfodol i ni fel</a:t>
            </a:r>
            <a:r>
              <a:rPr lang="en-GB" sz="2400" dirty="0"/>
              <a:t>:</a:t>
            </a:r>
            <a:r>
              <a:rPr lang="en-GB" sz="2400" b="1" dirty="0"/>
              <a:t/>
            </a:r>
            <a:br>
              <a:rPr lang="en-GB" sz="2400" b="1" dirty="0"/>
            </a:br>
            <a:endParaRPr lang="en-GB" sz="2400" dirty="0"/>
          </a:p>
          <a:p>
            <a:pPr fontAlgn="base"/>
            <a:r>
              <a:rPr lang="en-GB" sz="2400" dirty="0" smtClean="0"/>
              <a:t>Puro d</a:t>
            </a:r>
            <a:r>
              <a:rPr lang="cy-GB" sz="2400"/>
              <a:t>ŵ</a:t>
            </a:r>
            <a:r>
              <a:rPr lang="en-GB" sz="2400" dirty="0" smtClean="0"/>
              <a:t>r</a:t>
            </a:r>
            <a:endParaRPr lang="en-GB" sz="2400" dirty="0"/>
          </a:p>
          <a:p>
            <a:pPr fontAlgn="base"/>
            <a:r>
              <a:rPr lang="en-GB" sz="2400" dirty="0" smtClean="0"/>
              <a:t>Ansawdd aer a phridd</a:t>
            </a:r>
            <a:endParaRPr lang="en-GB" sz="2400" dirty="0"/>
          </a:p>
          <a:p>
            <a:pPr fontAlgn="base"/>
            <a:r>
              <a:rPr lang="en-GB" sz="2400" dirty="0" smtClean="0"/>
              <a:t>Peillio</a:t>
            </a:r>
            <a:endParaRPr lang="en-GB" sz="2400" dirty="0"/>
          </a:p>
          <a:p>
            <a:pPr fontAlgn="base"/>
            <a:r>
              <a:rPr lang="en-GB" sz="2400" dirty="0" smtClean="0"/>
              <a:t>Rheoli plâu</a:t>
            </a:r>
            <a:endParaRPr lang="en-GB" sz="2400" dirty="0"/>
          </a:p>
          <a:p>
            <a:pPr fontAlgn="base"/>
            <a:r>
              <a:rPr lang="en-GB" sz="2400" dirty="0" smtClean="0"/>
              <a:t>Rheoleiddio’r hinsawdd</a:t>
            </a:r>
            <a:endParaRPr lang="en-GB" sz="2400" dirty="0"/>
          </a:p>
          <a:p>
            <a:pPr fontAlgn="base"/>
            <a:r>
              <a:rPr lang="en-GB" sz="2400" dirty="0" smtClean="0"/>
              <a:t>Diogelu rhag llifogydd</a:t>
            </a:r>
            <a:r>
              <a:rPr lang="en-GB" sz="2400" dirty="0"/>
              <a:t>, tirlithriadau a pheryglon naturiol eraill</a:t>
            </a:r>
          </a:p>
          <a:p>
            <a:endParaRPr lang="en-GB" dirty="0"/>
          </a:p>
        </p:txBody>
      </p:sp>
      <p:pic>
        <p:nvPicPr>
          <p:cNvPr id="3" name="Picture 4" descr="http://www.nsacct.org/images/nsa-blog/question-mark.jpg?sfvrsn=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929074"/>
            <a:ext cx="2928926" cy="2928926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3786182" y="1428736"/>
            <a:ext cx="3857652" cy="1500198"/>
          </a:xfrm>
          <a:prstGeom prst="wedgeEllipseCallout">
            <a:avLst>
              <a:gd name="adj1" fmla="val 33635"/>
              <a:gd name="adj2" fmla="val 83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Felly os na fydd yr ecosystemau hyn yn cael eu diogelu gall pethau fynd o chwith.</a:t>
            </a:r>
            <a:endParaRPr lang="en-GB" dirty="0"/>
          </a:p>
        </p:txBody>
      </p:sp>
      <p:sp>
        <p:nvSpPr>
          <p:cNvPr id="9" name="Oval Callout 8"/>
          <p:cNvSpPr/>
          <p:nvPr/>
        </p:nvSpPr>
        <p:spPr>
          <a:xfrm>
            <a:off x="1000100" y="4500570"/>
            <a:ext cx="4857784" cy="1714512"/>
          </a:xfrm>
          <a:prstGeom prst="wedgeEllipseCallout">
            <a:avLst>
              <a:gd name="adj1" fmla="val 52967"/>
              <a:gd name="adj2" fmla="val -54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Ydy hyn yn effeithio arna i?  Neu ydy hi’n waeth i bobl eraill?</a:t>
            </a:r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161986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 Yn aml y cymunedau tlotaf sy’n dibynnu’n fwyaf uniongyrchol ar wasanaethau ecosystemau am eu lles. Mae mwy nag un biliwn o bobl yn dibynnu’n uniongyrchol ar adnoddau naturiol am eu bywoliaeth.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Tlodi</a:t>
            </a:r>
            <a:endParaRPr lang="en-GB" dirty="0"/>
          </a:p>
        </p:txBody>
      </p:sp>
      <p:pic>
        <p:nvPicPr>
          <p:cNvPr id="5" name="Picture 7" descr="H:\A Welsh Bacc Main File\Pilot\CA\Images\Rubbish around a vill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14752"/>
            <a:ext cx="463114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http://www.bushfireprotectionservices.com.au/wp-content/uploads/2012/10/saf-interf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3143232" cy="228601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Argyfyngau naturiol </a:t>
            </a:r>
            <a:r>
              <a:rPr lang="en-GB" u="sng" dirty="0" smtClean="0"/>
              <a:t>neu</a:t>
            </a:r>
            <a:r>
              <a:rPr lang="en-GB" dirty="0" smtClean="0"/>
              <a:t> ddynol</a:t>
            </a:r>
            <a:endParaRPr lang="en-GB" dirty="0"/>
          </a:p>
        </p:txBody>
      </p:sp>
      <p:pic>
        <p:nvPicPr>
          <p:cNvPr id="20482" name="Picture 2" descr="http://www.artspecialday.com/wp-content/uploads/2014/12/tsun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3214710" cy="2150284"/>
          </a:xfrm>
          <a:prstGeom prst="rect">
            <a:avLst/>
          </a:prstGeom>
          <a:noFill/>
        </p:spPr>
      </p:pic>
      <p:pic>
        <p:nvPicPr>
          <p:cNvPr id="20486" name="Picture 6" descr="http://www.redskynews.com/images/AmazonLarge11102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39850"/>
            <a:ext cx="3714776" cy="2172200"/>
          </a:xfrm>
          <a:prstGeom prst="rect">
            <a:avLst/>
          </a:prstGeom>
          <a:noFill/>
        </p:spPr>
      </p:pic>
      <p:pic>
        <p:nvPicPr>
          <p:cNvPr id="20488" name="Picture 8" descr="http://upload.wikimedia.org/wikipedia/commons/6/6f/An_Aerial_View_of_the_Za'atri_Refugee_Cam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86190"/>
            <a:ext cx="3846273" cy="23574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2857496"/>
            <a:ext cx="25860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Tswnami yn Indonesia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5643578"/>
            <a:ext cx="23574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Tanau yn y gwylltir yn Awstralia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2786058"/>
            <a:ext cx="2586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Coedwigo ym Mrasil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500694" y="5572140"/>
            <a:ext cx="23574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Gwersyll ffoaduriaid yn Syria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428992" y="3214686"/>
            <a:ext cx="192882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Beth sydd wedi digwydd i’r ecosystemau hyn? Ar bwy y bydd hyn yn effeithio?</a:t>
            </a:r>
            <a:endParaRPr lang="en-GB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um, Nairob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543300" cy="1971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214554"/>
            <a:ext cx="32861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Kibera</a:t>
            </a:r>
            <a:r>
              <a:rPr lang="en-GB" sz="1600" dirty="0"/>
              <a:t>, y slym mwyaf yn Affrica</a:t>
            </a:r>
          </a:p>
        </p:txBody>
      </p:sp>
      <p:pic>
        <p:nvPicPr>
          <p:cNvPr id="21508" name="Picture 4" descr="http://news.bbcimg.co.uk/media/images/50152000/gif/_50152611_03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3714776" cy="2358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072074"/>
            <a:ext cx="32861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Llifogydd yng Nghernyw</a:t>
            </a:r>
            <a:endParaRPr lang="en-GB" sz="1600" dirty="0"/>
          </a:p>
        </p:txBody>
      </p:sp>
      <p:pic>
        <p:nvPicPr>
          <p:cNvPr id="21510" name="Picture 6" descr="China environmental proble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642918"/>
            <a:ext cx="3613552" cy="19526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628" y="2214554"/>
            <a:ext cx="32861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Ffatri gemegol ger cae padi reis yn </a:t>
            </a:r>
            <a:r>
              <a:rPr lang="en-GB" sz="1600" dirty="0" err="1" smtClean="0"/>
              <a:t>Yixing</a:t>
            </a:r>
            <a:r>
              <a:rPr lang="en-GB" sz="1600" dirty="0" smtClean="0"/>
              <a:t> yn Nhalaith Jiangsu</a:t>
            </a:r>
            <a:endParaRPr lang="en-GB" sz="1600" dirty="0"/>
          </a:p>
        </p:txBody>
      </p:sp>
      <p:pic>
        <p:nvPicPr>
          <p:cNvPr id="21512" name="Picture 8" descr="http://marineinsight.com/wp-content/uploads/2010/11/oil-spill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143248"/>
            <a:ext cx="3773358" cy="24526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628" y="5143512"/>
            <a:ext cx="32861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Tancer olew Exxon </a:t>
            </a:r>
            <a:r>
              <a:rPr lang="en-GB" sz="1600" dirty="0" err="1" smtClean="0"/>
              <a:t>Valdiz </a:t>
            </a:r>
            <a:r>
              <a:rPr lang="en-GB" sz="1600" dirty="0" smtClean="0"/>
              <a:t>– Gollyngiad olew anferth yn Alaska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28992" y="2643182"/>
            <a:ext cx="192882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Beth sydd wedi digwydd i’r ecosystemau hyn? Ar bwy y bydd hyn yn effeithio?</a:t>
            </a:r>
            <a:endParaRPr lang="en-GB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Mewn gwledydd tlawd, nid yw diogelu’r amgylchedd yn un o brif flaenoriaethau’r llywodraeth. </a:t>
            </a:r>
          </a:p>
          <a:p>
            <a:r>
              <a:rPr lang="en-GB" sz="2400" dirty="0" smtClean="0"/>
              <a:t>Mewn rhai gwledydd, mae trachwant cwmnïau mawr yn arwain at gamddefnyddio tir.</a:t>
            </a:r>
          </a:p>
          <a:p>
            <a:r>
              <a:rPr lang="en-GB" sz="2400" dirty="0" smtClean="0"/>
              <a:t>Mewn rhai gwledydd, mae pobl yn byw yng nghanol rhyfela o ddydd i ddydd.</a:t>
            </a:r>
          </a:p>
          <a:p>
            <a:r>
              <a:rPr lang="en-GB" sz="2400" dirty="0" smtClean="0"/>
              <a:t>Mae cyn lleied o adnoddau mewn rhai gwledydd fel ei bod yn ymddangos yn amhosibl iddyn nhw alluogi eu dinasyddion i godi allan o dlodi.</a:t>
            </a:r>
          </a:p>
          <a:p>
            <a:endParaRPr lang="en-GB" sz="2400" b="1" dirty="0" smtClean="0"/>
          </a:p>
          <a:p>
            <a:pPr algn="ctr">
              <a:buNone/>
            </a:pPr>
            <a:r>
              <a:rPr lang="en-GB" sz="2400" b="1" dirty="0" smtClean="0"/>
              <a:t>Beth y gellir ei wneud? Pwy sy’n gyfrifol?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Pwy sy’n gyfrifol?</a:t>
            </a:r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242</TotalTime>
  <Words>404</Words>
  <Application>Microsoft Macintosh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Yr Amgylchedd</vt:lpstr>
      <vt:lpstr>Slide 2</vt:lpstr>
      <vt:lpstr>Ecosystemau</vt:lpstr>
      <vt:lpstr>Slide 4</vt:lpstr>
      <vt:lpstr>Tlodi</vt:lpstr>
      <vt:lpstr>Argyfyngau naturiol neu ddynol</vt:lpstr>
      <vt:lpstr>Slide 7</vt:lpstr>
      <vt:lpstr>Pwy sy’n gyfrifol?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Environment</dc:title>
  <dc:creator>all</dc:creator>
  <cp:lastModifiedBy>Cris Jones</cp:lastModifiedBy>
  <cp:revision>41</cp:revision>
  <cp:lastPrinted>2015-04-20T09:01:21Z</cp:lastPrinted>
  <dcterms:created xsi:type="dcterms:W3CDTF">2015-04-30T07:37:51Z</dcterms:created>
  <dcterms:modified xsi:type="dcterms:W3CDTF">2015-04-30T07:46:07Z</dcterms:modified>
</cp:coreProperties>
</file>