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70" r:id="rId2"/>
    <p:sldId id="283" r:id="rId3"/>
    <p:sldId id="286" r:id="rId4"/>
    <p:sldId id="287" r:id="rId5"/>
    <p:sldId id="288" r:id="rId6"/>
    <p:sldId id="289" r:id="rId7"/>
    <p:sldId id="290" r:id="rId8"/>
    <p:sldId id="293" r:id="rId9"/>
    <p:sldId id="291" r:id="rId10"/>
    <p:sldId id="296" r:id="rId11"/>
    <p:sldId id="292" r:id="rId12"/>
    <p:sldId id="294" r:id="rId13"/>
    <p:sldId id="295" r:id="rId14"/>
    <p:sldId id="297" r:id="rId15"/>
    <p:sldId id="298" r:id="rId16"/>
    <p:sldId id="299" r:id="rId17"/>
    <p:sldId id="300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</p:sldIdLst>
  <p:sldSz cx="9144000" cy="6858000" type="screen4x3"/>
  <p:notesSz cx="6858000" cy="97377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3399FF"/>
    <a:srgbClr val="333399"/>
    <a:srgbClr val="FFCC66"/>
    <a:srgbClr val="363080"/>
    <a:srgbClr val="5850A5"/>
    <a:srgbClr val="342F61"/>
    <a:srgbClr val="463F83"/>
    <a:srgbClr val="453EA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>
    <p:restoredLeft sz="15620"/>
    <p:restoredTop sz="94660"/>
  </p:normalViewPr>
  <p:slideViewPr>
    <p:cSldViewPr>
      <p:cViewPr>
        <p:scale>
          <a:sx n="150" d="100"/>
          <a:sy n="150" d="100"/>
        </p:scale>
        <p:origin x="56" y="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7DB344-C621-4323-9C68-E5E3CAFB498F}" type="doc">
      <dgm:prSet loTypeId="urn:microsoft.com/office/officeart/2005/8/layout/radial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57156B2-C736-4216-AAD6-6B4D4DD14F82}">
      <dgm:prSet phldrT="[Text]"/>
      <dgm:spPr/>
      <dgm:t>
        <a:bodyPr/>
        <a:lstStyle/>
        <a:p>
          <a:r>
            <a:rPr lang="en-GB" dirty="0" smtClean="0"/>
            <a:t>Ymchwil</a:t>
          </a:r>
          <a:endParaRPr lang="en-GB" dirty="0"/>
        </a:p>
      </dgm:t>
    </dgm:pt>
    <dgm:pt modelId="{A641EE57-7D1E-4D7C-A629-0A9B34521334}" type="parTrans" cxnId="{FC2F1ED3-FD06-461A-B06A-F12A9DB5528D}">
      <dgm:prSet/>
      <dgm:spPr/>
      <dgm:t>
        <a:bodyPr/>
        <a:lstStyle/>
        <a:p>
          <a:endParaRPr lang="en-GB"/>
        </a:p>
      </dgm:t>
    </dgm:pt>
    <dgm:pt modelId="{81AE0BEE-0D23-489D-A005-A4B3CB02E3E2}" type="sibTrans" cxnId="{FC2F1ED3-FD06-461A-B06A-F12A9DB5528D}">
      <dgm:prSet/>
      <dgm:spPr/>
      <dgm:t>
        <a:bodyPr/>
        <a:lstStyle/>
        <a:p>
          <a:endParaRPr lang="en-GB"/>
        </a:p>
      </dgm:t>
    </dgm:pt>
    <dgm:pt modelId="{256F9DE9-663F-4910-B2F8-E50900717081}">
      <dgm:prSet phldrT="[Text]"/>
      <dgm:spPr/>
      <dgm:t>
        <a:bodyPr/>
        <a:lstStyle/>
        <a:p>
          <a:r>
            <a:rPr lang="en-GB" dirty="0" smtClean="0"/>
            <a:t>Perthnasol</a:t>
          </a:r>
          <a:endParaRPr lang="en-GB" dirty="0"/>
        </a:p>
      </dgm:t>
    </dgm:pt>
    <dgm:pt modelId="{8FF30142-2C36-4DB7-A1D2-D4A98D368092}" type="parTrans" cxnId="{CDA5B665-A207-49B9-B7B4-C14F39F8A83D}">
      <dgm:prSet/>
      <dgm:spPr/>
      <dgm:t>
        <a:bodyPr/>
        <a:lstStyle/>
        <a:p>
          <a:endParaRPr lang="en-GB"/>
        </a:p>
      </dgm:t>
    </dgm:pt>
    <dgm:pt modelId="{42D242FE-F439-4F97-811E-768477535676}" type="sibTrans" cxnId="{CDA5B665-A207-49B9-B7B4-C14F39F8A83D}">
      <dgm:prSet/>
      <dgm:spPr/>
      <dgm:t>
        <a:bodyPr/>
        <a:lstStyle/>
        <a:p>
          <a:endParaRPr lang="en-GB"/>
        </a:p>
      </dgm:t>
    </dgm:pt>
    <dgm:pt modelId="{F1A80718-5BDE-4FC6-8B09-FC0F98FE045F}">
      <dgm:prSet phldrT="[Text]"/>
      <dgm:spPr/>
      <dgm:t>
        <a:bodyPr/>
        <a:lstStyle/>
        <a:p>
          <a:r>
            <a:rPr lang="en-GB" dirty="0" smtClean="0"/>
            <a:t>Cyfoes</a:t>
          </a:r>
          <a:endParaRPr lang="en-GB" dirty="0"/>
        </a:p>
      </dgm:t>
    </dgm:pt>
    <dgm:pt modelId="{0B8A26D7-8A82-4C45-8922-1E31E3646701}" type="parTrans" cxnId="{ED3ECA2E-2E22-4A73-85F1-AF183870EAF6}">
      <dgm:prSet/>
      <dgm:spPr/>
      <dgm:t>
        <a:bodyPr/>
        <a:lstStyle/>
        <a:p>
          <a:endParaRPr lang="en-GB"/>
        </a:p>
      </dgm:t>
    </dgm:pt>
    <dgm:pt modelId="{0D128BE0-B669-4A23-9573-C39E6525C99A}" type="sibTrans" cxnId="{ED3ECA2E-2E22-4A73-85F1-AF183870EAF6}">
      <dgm:prSet/>
      <dgm:spPr/>
      <dgm:t>
        <a:bodyPr/>
        <a:lstStyle/>
        <a:p>
          <a:endParaRPr lang="en-GB"/>
        </a:p>
      </dgm:t>
    </dgm:pt>
    <dgm:pt modelId="{BF32B2B0-9F68-4DAA-A07E-BB2568E2EE42}">
      <dgm:prSet phldrT="[Text]"/>
      <dgm:spPr/>
      <dgm:t>
        <a:bodyPr/>
        <a:lstStyle/>
        <a:p>
          <a:r>
            <a:rPr lang="en-GB" dirty="0" smtClean="0"/>
            <a:t>Dibynadwy</a:t>
          </a:r>
          <a:endParaRPr lang="en-GB" dirty="0"/>
        </a:p>
      </dgm:t>
    </dgm:pt>
    <dgm:pt modelId="{87B319B9-8B6D-46CB-AC89-F8A916D57164}" type="parTrans" cxnId="{852BDA7C-291D-4955-B7F6-B4B0AABD0E53}">
      <dgm:prSet/>
      <dgm:spPr/>
      <dgm:t>
        <a:bodyPr/>
        <a:lstStyle/>
        <a:p>
          <a:endParaRPr lang="en-GB"/>
        </a:p>
      </dgm:t>
    </dgm:pt>
    <dgm:pt modelId="{AEFB3BA9-44EF-41FA-9CC2-B296522C2A07}" type="sibTrans" cxnId="{852BDA7C-291D-4955-B7F6-B4B0AABD0E53}">
      <dgm:prSet/>
      <dgm:spPr/>
      <dgm:t>
        <a:bodyPr/>
        <a:lstStyle/>
        <a:p>
          <a:endParaRPr lang="en-GB"/>
        </a:p>
      </dgm:t>
    </dgm:pt>
    <dgm:pt modelId="{6CEB3C23-A6C4-4947-B381-F2FEDCB92E57}">
      <dgm:prSet phldrT="[Text]"/>
      <dgm:spPr/>
      <dgm:t>
        <a:bodyPr/>
        <a:lstStyle/>
        <a:p>
          <a:r>
            <a:rPr lang="en-GB" dirty="0" smtClean="0"/>
            <a:t>Defnyddiol</a:t>
          </a:r>
          <a:endParaRPr lang="en-GB" dirty="0"/>
        </a:p>
      </dgm:t>
    </dgm:pt>
    <dgm:pt modelId="{EFBBF587-1EB3-4A6C-B1B3-C47E2F8AFE91}" type="parTrans" cxnId="{86BCB003-7DFC-4672-9562-F06F7604DEFF}">
      <dgm:prSet/>
      <dgm:spPr/>
      <dgm:t>
        <a:bodyPr/>
        <a:lstStyle/>
        <a:p>
          <a:endParaRPr lang="en-GB"/>
        </a:p>
      </dgm:t>
    </dgm:pt>
    <dgm:pt modelId="{5F3365B3-8D19-4FFE-8E51-9F37AB71BF7C}" type="sibTrans" cxnId="{86BCB003-7DFC-4672-9562-F06F7604DEFF}">
      <dgm:prSet/>
      <dgm:spPr/>
      <dgm:t>
        <a:bodyPr/>
        <a:lstStyle/>
        <a:p>
          <a:endParaRPr lang="en-GB"/>
        </a:p>
      </dgm:t>
    </dgm:pt>
    <dgm:pt modelId="{F322969C-5EFB-4DE2-B15D-D863889A5DBD}" type="pres">
      <dgm:prSet presAssocID="{F07DB344-C621-4323-9C68-E5E3CAFB498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402CE10-4CA9-4416-BF3B-E12FC66A2613}" type="pres">
      <dgm:prSet presAssocID="{157156B2-C736-4216-AAD6-6B4D4DD14F82}" presName="centerShape" presStyleLbl="node0" presStyleIdx="0" presStyleCnt="1"/>
      <dgm:spPr/>
      <dgm:t>
        <a:bodyPr/>
        <a:lstStyle/>
        <a:p>
          <a:endParaRPr lang="en-GB"/>
        </a:p>
      </dgm:t>
    </dgm:pt>
    <dgm:pt modelId="{55B09633-C78A-498C-B05A-F1D9D67EF621}" type="pres">
      <dgm:prSet presAssocID="{8FF30142-2C36-4DB7-A1D2-D4A98D368092}" presName="parTrans" presStyleLbl="sibTrans2D1" presStyleIdx="0" presStyleCnt="4"/>
      <dgm:spPr/>
      <dgm:t>
        <a:bodyPr/>
        <a:lstStyle/>
        <a:p>
          <a:endParaRPr lang="en-GB"/>
        </a:p>
      </dgm:t>
    </dgm:pt>
    <dgm:pt modelId="{EC292552-613C-45D6-9F81-261DA676458C}" type="pres">
      <dgm:prSet presAssocID="{8FF30142-2C36-4DB7-A1D2-D4A98D368092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D7385191-CAEA-4826-B0A7-FC4465D7BEE2}" type="pres">
      <dgm:prSet presAssocID="{256F9DE9-663F-4910-B2F8-E5090071708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D32B32-4E8E-4F84-B57E-8B26C9E5B562}" type="pres">
      <dgm:prSet presAssocID="{0B8A26D7-8A82-4C45-8922-1E31E3646701}" presName="parTrans" presStyleLbl="sibTrans2D1" presStyleIdx="1" presStyleCnt="4"/>
      <dgm:spPr/>
      <dgm:t>
        <a:bodyPr/>
        <a:lstStyle/>
        <a:p>
          <a:endParaRPr lang="en-GB"/>
        </a:p>
      </dgm:t>
    </dgm:pt>
    <dgm:pt modelId="{31EB133B-A8F5-466D-BAAA-39D531EE8A31}" type="pres">
      <dgm:prSet presAssocID="{0B8A26D7-8A82-4C45-8922-1E31E3646701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A9C9857F-483E-49DF-BACC-D9C88AEF2EBD}" type="pres">
      <dgm:prSet presAssocID="{F1A80718-5BDE-4FC6-8B09-FC0F98FE045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765462-94AA-424B-BC33-033FA671F615}" type="pres">
      <dgm:prSet presAssocID="{87B319B9-8B6D-46CB-AC89-F8A916D57164}" presName="parTrans" presStyleLbl="sibTrans2D1" presStyleIdx="2" presStyleCnt="4"/>
      <dgm:spPr/>
      <dgm:t>
        <a:bodyPr/>
        <a:lstStyle/>
        <a:p>
          <a:endParaRPr lang="en-GB"/>
        </a:p>
      </dgm:t>
    </dgm:pt>
    <dgm:pt modelId="{B90CBF79-E991-447F-851D-BC1A52BB2F89}" type="pres">
      <dgm:prSet presAssocID="{87B319B9-8B6D-46CB-AC89-F8A916D57164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CE0B5C79-06E6-473A-9E8E-011A6212E302}" type="pres">
      <dgm:prSet presAssocID="{BF32B2B0-9F68-4DAA-A07E-BB2568E2EE4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51B991-B0B7-4914-8717-AF7152E4E231}" type="pres">
      <dgm:prSet presAssocID="{EFBBF587-1EB3-4A6C-B1B3-C47E2F8AFE91}" presName="parTrans" presStyleLbl="sibTrans2D1" presStyleIdx="3" presStyleCnt="4"/>
      <dgm:spPr/>
      <dgm:t>
        <a:bodyPr/>
        <a:lstStyle/>
        <a:p>
          <a:endParaRPr lang="en-GB"/>
        </a:p>
      </dgm:t>
    </dgm:pt>
    <dgm:pt modelId="{0685A858-A3AE-4207-BF28-95CE218044D1}" type="pres">
      <dgm:prSet presAssocID="{EFBBF587-1EB3-4A6C-B1B3-C47E2F8AFE91}" presName="connectorText" presStyleLbl="sibTrans2D1" presStyleIdx="3" presStyleCnt="4"/>
      <dgm:spPr/>
      <dgm:t>
        <a:bodyPr/>
        <a:lstStyle/>
        <a:p>
          <a:endParaRPr lang="en-GB"/>
        </a:p>
      </dgm:t>
    </dgm:pt>
    <dgm:pt modelId="{0144095B-9F22-4235-9789-8591DFF4FDAF}" type="pres">
      <dgm:prSet presAssocID="{6CEB3C23-A6C4-4947-B381-F2FEDCB92E5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A178F91-D55A-1640-9A4E-1F8D60A98D11}" type="presOf" srcId="{87B319B9-8B6D-46CB-AC89-F8A916D57164}" destId="{B90CBF79-E991-447F-851D-BC1A52BB2F89}" srcOrd="1" destOrd="0" presId="urn:microsoft.com/office/officeart/2005/8/layout/radial5"/>
    <dgm:cxn modelId="{28955DDD-7B48-764E-B254-886CE564C705}" type="presOf" srcId="{F07DB344-C621-4323-9C68-E5E3CAFB498F}" destId="{F322969C-5EFB-4DE2-B15D-D863889A5DBD}" srcOrd="0" destOrd="0" presId="urn:microsoft.com/office/officeart/2005/8/layout/radial5"/>
    <dgm:cxn modelId="{ED3ECA2E-2E22-4A73-85F1-AF183870EAF6}" srcId="{157156B2-C736-4216-AAD6-6B4D4DD14F82}" destId="{F1A80718-5BDE-4FC6-8B09-FC0F98FE045F}" srcOrd="1" destOrd="0" parTransId="{0B8A26D7-8A82-4C45-8922-1E31E3646701}" sibTransId="{0D128BE0-B669-4A23-9573-C39E6525C99A}"/>
    <dgm:cxn modelId="{5C08F78D-E772-EE41-AF71-A590B948E740}" type="presOf" srcId="{BF32B2B0-9F68-4DAA-A07E-BB2568E2EE42}" destId="{CE0B5C79-06E6-473A-9E8E-011A6212E302}" srcOrd="0" destOrd="0" presId="urn:microsoft.com/office/officeart/2005/8/layout/radial5"/>
    <dgm:cxn modelId="{67D9351D-62C1-5640-8739-D536CC82D167}" type="presOf" srcId="{EFBBF587-1EB3-4A6C-B1B3-C47E2F8AFE91}" destId="{0685A858-A3AE-4207-BF28-95CE218044D1}" srcOrd="1" destOrd="0" presId="urn:microsoft.com/office/officeart/2005/8/layout/radial5"/>
    <dgm:cxn modelId="{273B9E69-00B1-1C41-AE1A-7D3A016141F4}" type="presOf" srcId="{0B8A26D7-8A82-4C45-8922-1E31E3646701}" destId="{31EB133B-A8F5-466D-BAAA-39D531EE8A31}" srcOrd="1" destOrd="0" presId="urn:microsoft.com/office/officeart/2005/8/layout/radial5"/>
    <dgm:cxn modelId="{CDA5B665-A207-49B9-B7B4-C14F39F8A83D}" srcId="{157156B2-C736-4216-AAD6-6B4D4DD14F82}" destId="{256F9DE9-663F-4910-B2F8-E50900717081}" srcOrd="0" destOrd="0" parTransId="{8FF30142-2C36-4DB7-A1D2-D4A98D368092}" sibTransId="{42D242FE-F439-4F97-811E-768477535676}"/>
    <dgm:cxn modelId="{B8112220-0D33-C146-9ACF-0995FCC12BDD}" type="presOf" srcId="{8FF30142-2C36-4DB7-A1D2-D4A98D368092}" destId="{EC292552-613C-45D6-9F81-261DA676458C}" srcOrd="1" destOrd="0" presId="urn:microsoft.com/office/officeart/2005/8/layout/radial5"/>
    <dgm:cxn modelId="{793BF3A4-2C35-3A47-B89D-ABF41C8C10D8}" type="presOf" srcId="{EFBBF587-1EB3-4A6C-B1B3-C47E2F8AFE91}" destId="{7D51B991-B0B7-4914-8717-AF7152E4E231}" srcOrd="0" destOrd="0" presId="urn:microsoft.com/office/officeart/2005/8/layout/radial5"/>
    <dgm:cxn modelId="{59010AC5-6C1E-9347-B51B-E69F1FD8D0BE}" type="presOf" srcId="{8FF30142-2C36-4DB7-A1D2-D4A98D368092}" destId="{55B09633-C78A-498C-B05A-F1D9D67EF621}" srcOrd="0" destOrd="0" presId="urn:microsoft.com/office/officeart/2005/8/layout/radial5"/>
    <dgm:cxn modelId="{FC2F1ED3-FD06-461A-B06A-F12A9DB5528D}" srcId="{F07DB344-C621-4323-9C68-E5E3CAFB498F}" destId="{157156B2-C736-4216-AAD6-6B4D4DD14F82}" srcOrd="0" destOrd="0" parTransId="{A641EE57-7D1E-4D7C-A629-0A9B34521334}" sibTransId="{81AE0BEE-0D23-489D-A005-A4B3CB02E3E2}"/>
    <dgm:cxn modelId="{16F6CCFF-745B-0644-A56F-41DE259DDB6B}" type="presOf" srcId="{F1A80718-5BDE-4FC6-8B09-FC0F98FE045F}" destId="{A9C9857F-483E-49DF-BACC-D9C88AEF2EBD}" srcOrd="0" destOrd="0" presId="urn:microsoft.com/office/officeart/2005/8/layout/radial5"/>
    <dgm:cxn modelId="{BE2B4E40-13D3-E14C-A2D7-9B0B3B908767}" type="presOf" srcId="{0B8A26D7-8A82-4C45-8922-1E31E3646701}" destId="{C9D32B32-4E8E-4F84-B57E-8B26C9E5B562}" srcOrd="0" destOrd="0" presId="urn:microsoft.com/office/officeart/2005/8/layout/radial5"/>
    <dgm:cxn modelId="{18CFA2C7-1464-2043-8BC3-BBA5FA6D98AC}" type="presOf" srcId="{256F9DE9-663F-4910-B2F8-E50900717081}" destId="{D7385191-CAEA-4826-B0A7-FC4465D7BEE2}" srcOrd="0" destOrd="0" presId="urn:microsoft.com/office/officeart/2005/8/layout/radial5"/>
    <dgm:cxn modelId="{83F46CAE-7747-C749-BE05-478435A2CD96}" type="presOf" srcId="{87B319B9-8B6D-46CB-AC89-F8A916D57164}" destId="{6C765462-94AA-424B-BC33-033FA671F615}" srcOrd="0" destOrd="0" presId="urn:microsoft.com/office/officeart/2005/8/layout/radial5"/>
    <dgm:cxn modelId="{86BCB003-7DFC-4672-9562-F06F7604DEFF}" srcId="{157156B2-C736-4216-AAD6-6B4D4DD14F82}" destId="{6CEB3C23-A6C4-4947-B381-F2FEDCB92E57}" srcOrd="3" destOrd="0" parTransId="{EFBBF587-1EB3-4A6C-B1B3-C47E2F8AFE91}" sibTransId="{5F3365B3-8D19-4FFE-8E51-9F37AB71BF7C}"/>
    <dgm:cxn modelId="{8CCC189C-251B-A640-9E07-15A785C76BAB}" type="presOf" srcId="{6CEB3C23-A6C4-4947-B381-F2FEDCB92E57}" destId="{0144095B-9F22-4235-9789-8591DFF4FDAF}" srcOrd="0" destOrd="0" presId="urn:microsoft.com/office/officeart/2005/8/layout/radial5"/>
    <dgm:cxn modelId="{AC6FB9F4-92EB-C14D-8199-9A66B0193207}" type="presOf" srcId="{157156B2-C736-4216-AAD6-6B4D4DD14F82}" destId="{D402CE10-4CA9-4416-BF3B-E12FC66A2613}" srcOrd="0" destOrd="0" presId="urn:microsoft.com/office/officeart/2005/8/layout/radial5"/>
    <dgm:cxn modelId="{852BDA7C-291D-4955-B7F6-B4B0AABD0E53}" srcId="{157156B2-C736-4216-AAD6-6B4D4DD14F82}" destId="{BF32B2B0-9F68-4DAA-A07E-BB2568E2EE42}" srcOrd="2" destOrd="0" parTransId="{87B319B9-8B6D-46CB-AC89-F8A916D57164}" sibTransId="{AEFB3BA9-44EF-41FA-9CC2-B296522C2A07}"/>
    <dgm:cxn modelId="{19013B5F-93AE-DE45-BA27-63C3CC09F16A}" type="presParOf" srcId="{F322969C-5EFB-4DE2-B15D-D863889A5DBD}" destId="{D402CE10-4CA9-4416-BF3B-E12FC66A2613}" srcOrd="0" destOrd="0" presId="urn:microsoft.com/office/officeart/2005/8/layout/radial5"/>
    <dgm:cxn modelId="{CFCAD045-E41A-AD42-AA70-49FEEAC83055}" type="presParOf" srcId="{F322969C-5EFB-4DE2-B15D-D863889A5DBD}" destId="{55B09633-C78A-498C-B05A-F1D9D67EF621}" srcOrd="1" destOrd="0" presId="urn:microsoft.com/office/officeart/2005/8/layout/radial5"/>
    <dgm:cxn modelId="{E1DC218F-5A56-AA48-B874-7071042877AA}" type="presParOf" srcId="{55B09633-C78A-498C-B05A-F1D9D67EF621}" destId="{EC292552-613C-45D6-9F81-261DA676458C}" srcOrd="0" destOrd="0" presId="urn:microsoft.com/office/officeart/2005/8/layout/radial5"/>
    <dgm:cxn modelId="{BAE53312-E065-4348-9B5F-CF7E48148E7A}" type="presParOf" srcId="{F322969C-5EFB-4DE2-B15D-D863889A5DBD}" destId="{D7385191-CAEA-4826-B0A7-FC4465D7BEE2}" srcOrd="2" destOrd="0" presId="urn:microsoft.com/office/officeart/2005/8/layout/radial5"/>
    <dgm:cxn modelId="{054626F3-7F57-274A-9B0A-C17FD7FA8CE9}" type="presParOf" srcId="{F322969C-5EFB-4DE2-B15D-D863889A5DBD}" destId="{C9D32B32-4E8E-4F84-B57E-8B26C9E5B562}" srcOrd="3" destOrd="0" presId="urn:microsoft.com/office/officeart/2005/8/layout/radial5"/>
    <dgm:cxn modelId="{D8909672-D141-FC4D-B488-2DB4494C2B18}" type="presParOf" srcId="{C9D32B32-4E8E-4F84-B57E-8B26C9E5B562}" destId="{31EB133B-A8F5-466D-BAAA-39D531EE8A31}" srcOrd="0" destOrd="0" presId="urn:microsoft.com/office/officeart/2005/8/layout/radial5"/>
    <dgm:cxn modelId="{5052A34E-5BD2-8A45-BAEC-65CB7EDDE912}" type="presParOf" srcId="{F322969C-5EFB-4DE2-B15D-D863889A5DBD}" destId="{A9C9857F-483E-49DF-BACC-D9C88AEF2EBD}" srcOrd="4" destOrd="0" presId="urn:microsoft.com/office/officeart/2005/8/layout/radial5"/>
    <dgm:cxn modelId="{1A8AC81C-EF2A-364E-A73A-F9C530072C4E}" type="presParOf" srcId="{F322969C-5EFB-4DE2-B15D-D863889A5DBD}" destId="{6C765462-94AA-424B-BC33-033FA671F615}" srcOrd="5" destOrd="0" presId="urn:microsoft.com/office/officeart/2005/8/layout/radial5"/>
    <dgm:cxn modelId="{391FC09A-D759-524D-AFD5-952C2BCC3176}" type="presParOf" srcId="{6C765462-94AA-424B-BC33-033FA671F615}" destId="{B90CBF79-E991-447F-851D-BC1A52BB2F89}" srcOrd="0" destOrd="0" presId="urn:microsoft.com/office/officeart/2005/8/layout/radial5"/>
    <dgm:cxn modelId="{46A5B020-9AE3-8749-A985-8AC29D214B4A}" type="presParOf" srcId="{F322969C-5EFB-4DE2-B15D-D863889A5DBD}" destId="{CE0B5C79-06E6-473A-9E8E-011A6212E302}" srcOrd="6" destOrd="0" presId="urn:microsoft.com/office/officeart/2005/8/layout/radial5"/>
    <dgm:cxn modelId="{B15C3403-AEF6-474B-A4FE-37CDB5EF298D}" type="presParOf" srcId="{F322969C-5EFB-4DE2-B15D-D863889A5DBD}" destId="{7D51B991-B0B7-4914-8717-AF7152E4E231}" srcOrd="7" destOrd="0" presId="urn:microsoft.com/office/officeart/2005/8/layout/radial5"/>
    <dgm:cxn modelId="{3284BC96-CD6A-814A-AB72-7AC38D4BEE9D}" type="presParOf" srcId="{7D51B991-B0B7-4914-8717-AF7152E4E231}" destId="{0685A858-A3AE-4207-BF28-95CE218044D1}" srcOrd="0" destOrd="0" presId="urn:microsoft.com/office/officeart/2005/8/layout/radial5"/>
    <dgm:cxn modelId="{E7FF2CCE-620C-8645-9568-245BE418DE8D}" type="presParOf" srcId="{F322969C-5EFB-4DE2-B15D-D863889A5DBD}" destId="{0144095B-9F22-4235-9789-8591DFF4FDA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02CE10-4CA9-4416-BF3B-E12FC66A2613}">
      <dsp:nvSpPr>
        <dsp:cNvPr id="0" name=""/>
        <dsp:cNvSpPr/>
      </dsp:nvSpPr>
      <dsp:spPr>
        <a:xfrm>
          <a:off x="3421742" y="2017586"/>
          <a:ext cx="1437435" cy="14374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Ymchwil</a:t>
          </a:r>
          <a:endParaRPr lang="en-GB" sz="2000" kern="1200" dirty="0"/>
        </a:p>
      </dsp:txBody>
      <dsp:txXfrm>
        <a:off x="3421742" y="2017586"/>
        <a:ext cx="1437435" cy="1437435"/>
      </dsp:txXfrm>
    </dsp:sp>
    <dsp:sp modelId="{55B09633-C78A-498C-B05A-F1D9D67EF621}">
      <dsp:nvSpPr>
        <dsp:cNvPr id="0" name=""/>
        <dsp:cNvSpPr/>
      </dsp:nvSpPr>
      <dsp:spPr>
        <a:xfrm rot="16200000">
          <a:off x="3987977" y="1494151"/>
          <a:ext cx="304964" cy="4887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 rot="16200000">
        <a:off x="3987977" y="1494151"/>
        <a:ext cx="304964" cy="488727"/>
      </dsp:txXfrm>
    </dsp:sp>
    <dsp:sp modelId="{D7385191-CAEA-4826-B0A7-FC4465D7BEE2}">
      <dsp:nvSpPr>
        <dsp:cNvPr id="0" name=""/>
        <dsp:cNvSpPr/>
      </dsp:nvSpPr>
      <dsp:spPr>
        <a:xfrm>
          <a:off x="3421742" y="4746"/>
          <a:ext cx="1437435" cy="14374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Perthnasol</a:t>
          </a:r>
          <a:endParaRPr lang="en-GB" sz="1500" kern="1200" dirty="0"/>
        </a:p>
      </dsp:txBody>
      <dsp:txXfrm>
        <a:off x="3421742" y="4746"/>
        <a:ext cx="1437435" cy="1437435"/>
      </dsp:txXfrm>
    </dsp:sp>
    <dsp:sp modelId="{C9D32B32-4E8E-4F84-B57E-8B26C9E5B562}">
      <dsp:nvSpPr>
        <dsp:cNvPr id="0" name=""/>
        <dsp:cNvSpPr/>
      </dsp:nvSpPr>
      <dsp:spPr>
        <a:xfrm>
          <a:off x="4985766" y="2491940"/>
          <a:ext cx="304964" cy="4887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>
        <a:off x="4985766" y="2491940"/>
        <a:ext cx="304964" cy="488727"/>
      </dsp:txXfrm>
    </dsp:sp>
    <dsp:sp modelId="{A9C9857F-483E-49DF-BACC-D9C88AEF2EBD}">
      <dsp:nvSpPr>
        <dsp:cNvPr id="0" name=""/>
        <dsp:cNvSpPr/>
      </dsp:nvSpPr>
      <dsp:spPr>
        <a:xfrm>
          <a:off x="5434582" y="2017586"/>
          <a:ext cx="1437435" cy="14374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Cyfoes</a:t>
          </a:r>
          <a:endParaRPr lang="en-GB" sz="1500" kern="1200" dirty="0"/>
        </a:p>
      </dsp:txBody>
      <dsp:txXfrm>
        <a:off x="5434582" y="2017586"/>
        <a:ext cx="1437435" cy="1437435"/>
      </dsp:txXfrm>
    </dsp:sp>
    <dsp:sp modelId="{6C765462-94AA-424B-BC33-033FA671F615}">
      <dsp:nvSpPr>
        <dsp:cNvPr id="0" name=""/>
        <dsp:cNvSpPr/>
      </dsp:nvSpPr>
      <dsp:spPr>
        <a:xfrm rot="5400000">
          <a:off x="3987977" y="3489728"/>
          <a:ext cx="304964" cy="4887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 rot="5400000">
        <a:off x="3987977" y="3489728"/>
        <a:ext cx="304964" cy="488727"/>
      </dsp:txXfrm>
    </dsp:sp>
    <dsp:sp modelId="{CE0B5C79-06E6-473A-9E8E-011A6212E302}">
      <dsp:nvSpPr>
        <dsp:cNvPr id="0" name=""/>
        <dsp:cNvSpPr/>
      </dsp:nvSpPr>
      <dsp:spPr>
        <a:xfrm>
          <a:off x="3421742" y="4030426"/>
          <a:ext cx="1437435" cy="14374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Dibynadwy</a:t>
          </a:r>
          <a:endParaRPr lang="en-GB" sz="1500" kern="1200" dirty="0"/>
        </a:p>
      </dsp:txBody>
      <dsp:txXfrm>
        <a:off x="3421742" y="4030426"/>
        <a:ext cx="1437435" cy="1437435"/>
      </dsp:txXfrm>
    </dsp:sp>
    <dsp:sp modelId="{7D51B991-B0B7-4914-8717-AF7152E4E231}">
      <dsp:nvSpPr>
        <dsp:cNvPr id="0" name=""/>
        <dsp:cNvSpPr/>
      </dsp:nvSpPr>
      <dsp:spPr>
        <a:xfrm rot="10800000">
          <a:off x="2990188" y="2491940"/>
          <a:ext cx="304964" cy="4887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 rot="10800000">
        <a:off x="2990188" y="2491940"/>
        <a:ext cx="304964" cy="488727"/>
      </dsp:txXfrm>
    </dsp:sp>
    <dsp:sp modelId="{0144095B-9F22-4235-9789-8591DFF4FDAF}">
      <dsp:nvSpPr>
        <dsp:cNvPr id="0" name=""/>
        <dsp:cNvSpPr/>
      </dsp:nvSpPr>
      <dsp:spPr>
        <a:xfrm>
          <a:off x="1408902" y="2017586"/>
          <a:ext cx="1437435" cy="14374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Defnyddiol</a:t>
          </a:r>
          <a:endParaRPr lang="en-GB" sz="1500" kern="1200" dirty="0"/>
        </a:p>
      </dsp:txBody>
      <dsp:txXfrm>
        <a:off x="1408902" y="2017586"/>
        <a:ext cx="1437435" cy="1437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487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487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2B25FC-CEE6-E54E-8B75-83FE67217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6DC6CAC-6A81-6F43-A454-F0807F9D372F}" type="datetime1">
              <a:rPr lang="en-US"/>
              <a:pPr>
                <a:defRPr/>
              </a:pPr>
              <a:t>4/30/15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30250"/>
            <a:ext cx="4867275" cy="3651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25975"/>
            <a:ext cx="5486400" cy="43815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487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48775"/>
            <a:ext cx="2971800" cy="4873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C1F37C-02A8-8447-A646-2D2F58414B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solidFill>
                  <a:srgbClr val="333333"/>
                </a:solidFill>
                <a:latin typeface="Bookman Old Style" charset="0"/>
                <a:ea typeface="Arial" charset="0"/>
                <a:cs typeface="Arial" charset="0"/>
              </a:rPr>
              <a:t>Mae rhai chwiliadau’n gallu rhoi cannoedd o dudalennau canlyniadau sy’n cysylltu â gwefannau sy’n amherthnasol i’ch ymchwil. Er mwyn osgoi hyn, byddwch yn ofalus wrth ddewis eich geiriau chwilio. Po fwyaf penodol fydd eich geiriau. mwyaf perthnasol fydd canlyniadau’ch chwiliad.</a:t>
            </a:r>
          </a:p>
          <a:p>
            <a:pPr eaLnBrk="1" hangingPunct="1">
              <a:spcBef>
                <a:spcPct val="0"/>
              </a:spcBef>
            </a:pPr>
            <a:endParaRPr lang="en-US">
              <a:solidFill>
                <a:srgbClr val="333333"/>
              </a:solidFill>
              <a:latin typeface="Bookman Old Style" charset="0"/>
              <a:ea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b="1">
                <a:solidFill>
                  <a:srgbClr val="F76100"/>
                </a:solidFill>
                <a:latin typeface="Bookman Old Style" charset="0"/>
                <a:ea typeface="Arial" charset="0"/>
                <a:cs typeface="Arial" charset="0"/>
              </a:rPr>
              <a:t>Ymadrodd neu eiriau</a:t>
            </a:r>
            <a:r>
              <a:rPr lang="en-US" b="1" baseline="0">
                <a:solidFill>
                  <a:srgbClr val="F76100"/>
                </a:solidFill>
                <a:latin typeface="Bookman Old Style" charset="0"/>
                <a:ea typeface="Arial" charset="0"/>
                <a:cs typeface="Arial" charset="0"/>
              </a:rPr>
              <a:t> sy’n ymddangos gyda’i gilydd</a:t>
            </a:r>
            <a:endParaRPr lang="en-US" b="1">
              <a:solidFill>
                <a:srgbClr val="F76100"/>
              </a:solidFill>
              <a:latin typeface="Bookman Old Style" charset="0"/>
              <a:ea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>
                <a:solidFill>
                  <a:srgbClr val="333333"/>
                </a:solidFill>
                <a:latin typeface="Bookman Old Style" charset="0"/>
                <a:ea typeface="Arial" charset="0"/>
                <a:cs typeface="Arial" charset="0"/>
              </a:rPr>
              <a:t>Defnyddiwch ddyfyn-nodau i chwilio am ymadrodd neu nifer o eiriau gyda’i gilydd. Dyma enghraifft: “beichiogrwydd yn yr arddegau”</a:t>
            </a:r>
          </a:p>
          <a:p>
            <a:pPr eaLnBrk="1" hangingPunct="1">
              <a:spcBef>
                <a:spcPct val="0"/>
              </a:spcBef>
            </a:pPr>
            <a:endParaRPr lang="en-US">
              <a:solidFill>
                <a:srgbClr val="333333"/>
              </a:solidFill>
              <a:latin typeface="Bookman Old Style" charset="0"/>
              <a:ea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b="1">
                <a:solidFill>
                  <a:srgbClr val="F76100"/>
                </a:solidFill>
                <a:latin typeface="Bookman Old Style" charset="0"/>
                <a:ea typeface="Arial" charset="0"/>
                <a:cs typeface="Arial" charset="0"/>
              </a:rPr>
              <a:t>Dileu geiriau diangen</a:t>
            </a:r>
          </a:p>
          <a:p>
            <a:pPr>
              <a:spcBef>
                <a:spcPct val="0"/>
              </a:spcBef>
            </a:pPr>
            <a:r>
              <a:rPr lang="en-US">
                <a:solidFill>
                  <a:srgbClr val="333333"/>
                </a:solidFill>
                <a:latin typeface="Bookman Old Style" charset="0"/>
                <a:ea typeface="Arial" charset="0"/>
                <a:cs typeface="Arial" charset="0"/>
              </a:rPr>
              <a:t>Peidiwch â defnyddio geiriau sy’n amherthnasol i’ch chwiliad. Peidiwch â defnyddio geiriau fel ‘sut’, ‘a’, ‘i’</a:t>
            </a:r>
            <a:r>
              <a:rPr lang="en-US" baseline="0">
                <a:solidFill>
                  <a:srgbClr val="333333"/>
                </a:solidFill>
                <a:latin typeface="Bookman Old Style" charset="0"/>
                <a:ea typeface="Arial" charset="0"/>
                <a:cs typeface="Arial" charset="0"/>
              </a:rPr>
              <a:t> neu ‘fel’ yn eich chwiliad, dim ond enwau pobl, lleoedd neu bethau rydych chi am ddod o hyd iddyn nhw</a:t>
            </a:r>
            <a:r>
              <a:rPr lang="en-US">
                <a:solidFill>
                  <a:srgbClr val="333333"/>
                </a:solidFill>
                <a:latin typeface="Bookman Old Style" charset="0"/>
                <a:ea typeface="Arial" charset="0"/>
                <a:cs typeface="Arial" charset="0"/>
              </a:rPr>
              <a:t>.</a:t>
            </a:r>
          </a:p>
          <a:p>
            <a:pPr>
              <a:spcBef>
                <a:spcPct val="0"/>
              </a:spcBef>
            </a:pPr>
            <a:endParaRPr lang="en-US">
              <a:solidFill>
                <a:srgbClr val="333333"/>
              </a:solidFill>
              <a:latin typeface="Bookman Old Style" charset="0"/>
              <a:ea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>
                <a:solidFill>
                  <a:srgbClr val="333333"/>
                </a:solidFill>
                <a:latin typeface="Bookman Old Style" charset="0"/>
                <a:ea typeface="Arial" charset="0"/>
                <a:cs typeface="Arial" charset="0"/>
              </a:rPr>
              <a:t>Yn lle</a:t>
            </a:r>
          </a:p>
          <a:p>
            <a:pPr>
              <a:spcBef>
                <a:spcPct val="0"/>
              </a:spcBef>
            </a:pPr>
            <a:r>
              <a:rPr lang="en-US">
                <a:solidFill>
                  <a:srgbClr val="333333"/>
                </a:solidFill>
                <a:latin typeface="Bookman Old Style" charset="0"/>
                <a:ea typeface="Arial" charset="0"/>
                <a:cs typeface="Arial" charset="0"/>
              </a:rPr>
              <a:t>Faint o bobl sy’n ddigartref yn Awstralia</a:t>
            </a:r>
          </a:p>
          <a:p>
            <a:pPr>
              <a:spcBef>
                <a:spcPct val="0"/>
              </a:spcBef>
            </a:pPr>
            <a:r>
              <a:rPr lang="en-US">
                <a:solidFill>
                  <a:srgbClr val="333333"/>
                </a:solidFill>
                <a:latin typeface="Bookman Old Style" charset="0"/>
                <a:ea typeface="Arial" charset="0"/>
                <a:cs typeface="Arial" charset="0"/>
              </a:rPr>
              <a:t>rhowch</a:t>
            </a:r>
          </a:p>
          <a:p>
            <a:pPr>
              <a:spcBef>
                <a:spcPct val="0"/>
              </a:spcBef>
            </a:pPr>
            <a:r>
              <a:rPr lang="en-US">
                <a:solidFill>
                  <a:srgbClr val="333333"/>
                </a:solidFill>
                <a:latin typeface="Bookman Old Style" charset="0"/>
                <a:ea typeface="Arial" charset="0"/>
                <a:cs typeface="Arial" charset="0"/>
              </a:rPr>
              <a:t>Nifer pobl digartref Awstralia</a:t>
            </a:r>
          </a:p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F306CD-E7FE-C143-B6FD-DD2FCB5F431F}" type="slidenum">
              <a:rPr lang="en-GB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b="1"/>
              <a:t>Gwefannau dibynadwy</a:t>
            </a:r>
          </a:p>
          <a:p>
            <a:pPr eaLnBrk="1" hangingPunct="1">
              <a:spcBef>
                <a:spcPct val="0"/>
              </a:spcBef>
            </a:pPr>
            <a:r>
              <a:rPr lang="en-GB"/>
              <a:t>Mae biliynau o wefannau gwahanol ar y Rhyngrwyd. Gall unrhyw un sefydlu gwefan a chyhoeddi unrhyw beth y mae’n dymuno. Nid yw gwybodaeth ar y Rhyngrwyd yn wir bob tro, felly chwiliwch am arwyddion sy’n dangos bod gwefan yn gywir.</a:t>
            </a:r>
          </a:p>
          <a:p>
            <a:pPr eaLnBrk="1" hangingPunct="1">
              <a:spcBef>
                <a:spcPct val="0"/>
              </a:spcBef>
            </a:pPr>
            <a:r>
              <a:rPr lang="en-GB"/>
              <a:t>Yn aml bydd y gwefannau mwyaf dibynadwy</a:t>
            </a:r>
            <a:r>
              <a:rPr lang="en-GB" baseline="0"/>
              <a:t> wedi cael eu sefydlu gan sefydliadau swyddogol a busnesau</a:t>
            </a:r>
            <a:r>
              <a:rPr lang="en-GB"/>
              <a:t>. Bydd eu cyfeiriad gwe yn dangos pwy ydyn nhw</a:t>
            </a:r>
            <a:r>
              <a:rPr lang="en-GB" baseline="0"/>
              <a:t> fel arfer</a:t>
            </a:r>
            <a:r>
              <a:rPr lang="en-GB"/>
              <a:t>.</a:t>
            </a:r>
          </a:p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4E3BC5-D41F-DB47-809C-1503F2F1A525}" type="slidenum">
              <a:rPr lang="en-GB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8"/>
          <p:cNvSpPr>
            <a:spLocks/>
          </p:cNvSpPr>
          <p:nvPr/>
        </p:nvSpPr>
        <p:spPr bwMode="auto">
          <a:xfrm>
            <a:off x="-33338" y="-33338"/>
            <a:ext cx="9577388" cy="681831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5802" y="14"/>
              </a:cxn>
              <a:cxn ang="0">
                <a:pos x="5802" y="3905"/>
              </a:cxn>
              <a:cxn ang="0">
                <a:pos x="5066" y="2352"/>
              </a:cxn>
              <a:cxn ang="0">
                <a:pos x="0" y="3106"/>
              </a:cxn>
              <a:cxn ang="0">
                <a:pos x="5" y="0"/>
              </a:cxn>
            </a:cxnLst>
            <a:rect l="0" t="0" r="r" b="b"/>
            <a:pathLst>
              <a:path w="6033" h="4295">
                <a:moveTo>
                  <a:pt x="5" y="0"/>
                </a:moveTo>
                <a:lnTo>
                  <a:pt x="5802" y="14"/>
                </a:lnTo>
                <a:lnTo>
                  <a:pt x="5802" y="3905"/>
                </a:lnTo>
                <a:cubicBezTo>
                  <a:pt x="5679" y="4295"/>
                  <a:pt x="6033" y="2484"/>
                  <a:pt x="5066" y="2352"/>
                </a:cubicBezTo>
                <a:cubicBezTo>
                  <a:pt x="4099" y="2221"/>
                  <a:pt x="843" y="3497"/>
                  <a:pt x="0" y="3106"/>
                </a:cubicBezTo>
                <a:lnTo>
                  <a:pt x="5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outerShdw dist="88900" dir="54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GB">
              <a:ea typeface="+mn-ea"/>
            </a:endParaRPr>
          </a:p>
        </p:txBody>
      </p:sp>
      <p:grpSp>
        <p:nvGrpSpPr>
          <p:cNvPr id="5" name="Group 93"/>
          <p:cNvGrpSpPr>
            <a:grpSpLocks/>
          </p:cNvGrpSpPr>
          <p:nvPr/>
        </p:nvGrpSpPr>
        <p:grpSpPr bwMode="auto">
          <a:xfrm>
            <a:off x="6076950" y="152400"/>
            <a:ext cx="2846388" cy="3313113"/>
            <a:chOff x="3107" y="1003"/>
            <a:chExt cx="2495" cy="2903"/>
          </a:xfrm>
        </p:grpSpPr>
        <p:grpSp>
          <p:nvGrpSpPr>
            <p:cNvPr id="6" name="Group 84"/>
            <p:cNvGrpSpPr>
              <a:grpSpLocks/>
            </p:cNvGrpSpPr>
            <p:nvPr userDrawn="1"/>
          </p:nvGrpSpPr>
          <p:grpSpPr bwMode="auto">
            <a:xfrm>
              <a:off x="3107" y="2001"/>
              <a:ext cx="1905" cy="1905"/>
              <a:chOff x="1655" y="3067"/>
              <a:chExt cx="975" cy="975"/>
            </a:xfrm>
          </p:grpSpPr>
          <p:sp>
            <p:nvSpPr>
              <p:cNvPr id="13" name="AutoShape 85"/>
              <p:cNvSpPr>
                <a:spLocks noChangeArrowheads="1"/>
              </p:cNvSpPr>
              <p:nvPr userDrawn="1"/>
            </p:nvSpPr>
            <p:spPr bwMode="auto">
              <a:xfrm>
                <a:off x="1655" y="3067"/>
                <a:ext cx="975" cy="975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Plastic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en-GB">
                  <a:ea typeface="+mn-ea"/>
                </a:endParaRPr>
              </a:p>
            </p:txBody>
          </p:sp>
          <p:sp>
            <p:nvSpPr>
              <p:cNvPr id="14" name="AutoShape 86"/>
              <p:cNvSpPr>
                <a:spLocks noChangeArrowheads="1"/>
              </p:cNvSpPr>
              <p:nvPr userDrawn="1"/>
            </p:nvSpPr>
            <p:spPr bwMode="auto">
              <a:xfrm>
                <a:off x="1868" y="3280"/>
                <a:ext cx="549" cy="550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Plastic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en-GB">
                  <a:ea typeface="+mn-ea"/>
                </a:endParaRPr>
              </a:p>
            </p:txBody>
          </p:sp>
        </p:grpSp>
        <p:grpSp>
          <p:nvGrpSpPr>
            <p:cNvPr id="7" name="Group 87"/>
            <p:cNvGrpSpPr>
              <a:grpSpLocks/>
            </p:cNvGrpSpPr>
            <p:nvPr userDrawn="1"/>
          </p:nvGrpSpPr>
          <p:grpSpPr bwMode="auto">
            <a:xfrm>
              <a:off x="4921" y="2227"/>
              <a:ext cx="565" cy="566"/>
              <a:chOff x="1656" y="3068"/>
              <a:chExt cx="972" cy="974"/>
            </a:xfrm>
          </p:grpSpPr>
          <p:sp>
            <p:nvSpPr>
              <p:cNvPr id="11" name="AutoShape 88"/>
              <p:cNvSpPr>
                <a:spLocks noChangeArrowheads="1"/>
              </p:cNvSpPr>
              <p:nvPr userDrawn="1"/>
            </p:nvSpPr>
            <p:spPr bwMode="auto">
              <a:xfrm>
                <a:off x="1656" y="3068"/>
                <a:ext cx="972" cy="974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Plastic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en-GB">
                  <a:ea typeface="+mn-ea"/>
                </a:endParaRPr>
              </a:p>
            </p:txBody>
          </p:sp>
          <p:sp>
            <p:nvSpPr>
              <p:cNvPr id="12" name="AutoShape 89"/>
              <p:cNvSpPr>
                <a:spLocks noChangeArrowheads="1"/>
              </p:cNvSpPr>
              <p:nvPr userDrawn="1"/>
            </p:nvSpPr>
            <p:spPr bwMode="auto">
              <a:xfrm>
                <a:off x="1869" y="3281"/>
                <a:ext cx="546" cy="548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Plastic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en-GB">
                  <a:ea typeface="+mn-ea"/>
                </a:endParaRPr>
              </a:p>
            </p:txBody>
          </p:sp>
        </p:grpSp>
        <p:grpSp>
          <p:nvGrpSpPr>
            <p:cNvPr id="8" name="Group 90"/>
            <p:cNvGrpSpPr>
              <a:grpSpLocks/>
            </p:cNvGrpSpPr>
            <p:nvPr userDrawn="1"/>
          </p:nvGrpSpPr>
          <p:grpSpPr bwMode="auto">
            <a:xfrm>
              <a:off x="4309" y="1003"/>
              <a:ext cx="1293" cy="1293"/>
              <a:chOff x="1655" y="3067"/>
              <a:chExt cx="975" cy="975"/>
            </a:xfrm>
          </p:grpSpPr>
          <p:sp>
            <p:nvSpPr>
              <p:cNvPr id="9" name="AutoShape 91"/>
              <p:cNvSpPr>
                <a:spLocks noChangeArrowheads="1"/>
              </p:cNvSpPr>
              <p:nvPr userDrawn="1"/>
            </p:nvSpPr>
            <p:spPr bwMode="auto">
              <a:xfrm>
                <a:off x="1655" y="3067"/>
                <a:ext cx="975" cy="975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Plastic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en-GB">
                  <a:ea typeface="+mn-ea"/>
                </a:endParaRPr>
              </a:p>
            </p:txBody>
          </p:sp>
          <p:sp>
            <p:nvSpPr>
              <p:cNvPr id="10" name="AutoShape 92"/>
              <p:cNvSpPr>
                <a:spLocks noChangeArrowheads="1"/>
              </p:cNvSpPr>
              <p:nvPr userDrawn="1"/>
            </p:nvSpPr>
            <p:spPr bwMode="auto">
              <a:xfrm>
                <a:off x="1868" y="3280"/>
                <a:ext cx="549" cy="557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Plastic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en-GB">
                  <a:ea typeface="+mn-ea"/>
                </a:endParaRPr>
              </a:p>
            </p:txBody>
          </p:sp>
        </p:grpSp>
      </p:grp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92163" y="1881188"/>
            <a:ext cx="5580062" cy="1655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500563" y="4689475"/>
            <a:ext cx="4319587" cy="1355725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05588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605588"/>
            <a:ext cx="2895600" cy="279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605588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9E1C8-FD61-E549-A44E-350190474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2E3EE-7AAE-334E-B42B-3B752AA87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188913"/>
            <a:ext cx="2071688" cy="5437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67425" cy="5437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03433-B382-0B4A-A329-BFBA52D29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1720C-E7B8-A24F-93D1-B03D4931D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A8459-21C5-E047-ABF1-D62B7DD05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68763" cy="3709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916113"/>
            <a:ext cx="4070350" cy="3709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671AD-F63B-0143-ACA1-03DBFE1D5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0A2A3-9E07-B248-A8B4-DA838F12A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B008B-FC19-2641-84B5-968F5B45D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5C9FF-F4B1-954C-A32D-3FA4337D9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54385-60CE-7143-A97A-40814060B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8B120-1E3A-434E-8BE5-3E5B954D4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Freeform 112"/>
          <p:cNvSpPr>
            <a:spLocks/>
          </p:cNvSpPr>
          <p:nvPr/>
        </p:nvSpPr>
        <p:spPr bwMode="auto">
          <a:xfrm>
            <a:off x="-17463" y="6223000"/>
            <a:ext cx="9172576" cy="661988"/>
          </a:xfrm>
          <a:custGeom>
            <a:avLst/>
            <a:gdLst/>
            <a:ahLst/>
            <a:cxnLst>
              <a:cxn ang="0">
                <a:pos x="5771" y="403"/>
              </a:cxn>
              <a:cxn ang="0">
                <a:pos x="4" y="417"/>
              </a:cxn>
              <a:cxn ang="0">
                <a:pos x="0" y="24"/>
              </a:cxn>
              <a:cxn ang="0">
                <a:pos x="2218" y="272"/>
              </a:cxn>
              <a:cxn ang="0">
                <a:pos x="5778" y="91"/>
              </a:cxn>
              <a:cxn ang="0">
                <a:pos x="5771" y="403"/>
              </a:cxn>
            </a:cxnLst>
            <a:rect l="0" t="0" r="r" b="b"/>
            <a:pathLst>
              <a:path w="5778" h="417">
                <a:moveTo>
                  <a:pt x="5771" y="403"/>
                </a:moveTo>
                <a:lnTo>
                  <a:pt x="4" y="417"/>
                </a:lnTo>
                <a:lnTo>
                  <a:pt x="0" y="24"/>
                </a:lnTo>
                <a:cubicBezTo>
                  <a:pt x="369" y="0"/>
                  <a:pt x="1255" y="261"/>
                  <a:pt x="2218" y="272"/>
                </a:cubicBezTo>
                <a:cubicBezTo>
                  <a:pt x="3181" y="283"/>
                  <a:pt x="5186" y="69"/>
                  <a:pt x="5778" y="91"/>
                </a:cubicBezTo>
                <a:lnTo>
                  <a:pt x="5771" y="40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1135" name="Freeform 111"/>
          <p:cNvSpPr>
            <a:spLocks/>
          </p:cNvSpPr>
          <p:nvPr/>
        </p:nvSpPr>
        <p:spPr bwMode="auto">
          <a:xfrm>
            <a:off x="-33338" y="-44450"/>
            <a:ext cx="9580563" cy="2173288"/>
          </a:xfrm>
          <a:custGeom>
            <a:avLst/>
            <a:gdLst/>
            <a:ahLst/>
            <a:cxnLst>
              <a:cxn ang="0">
                <a:pos x="5" y="7"/>
              </a:cxn>
              <a:cxn ang="0">
                <a:pos x="5816" y="0"/>
              </a:cxn>
              <a:cxn ang="0">
                <a:pos x="5816" y="1249"/>
              </a:cxn>
              <a:cxn ang="0">
                <a:pos x="5066" y="722"/>
              </a:cxn>
              <a:cxn ang="0">
                <a:pos x="0" y="951"/>
              </a:cxn>
              <a:cxn ang="0">
                <a:pos x="5" y="7"/>
              </a:cxn>
            </a:cxnLst>
            <a:rect l="0" t="0" r="r" b="b"/>
            <a:pathLst>
              <a:path w="6035" h="1369">
                <a:moveTo>
                  <a:pt x="5" y="7"/>
                </a:moveTo>
                <a:lnTo>
                  <a:pt x="5816" y="0"/>
                </a:lnTo>
                <a:lnTo>
                  <a:pt x="5816" y="1249"/>
                </a:lnTo>
                <a:cubicBezTo>
                  <a:pt x="5691" y="1369"/>
                  <a:pt x="6035" y="772"/>
                  <a:pt x="5066" y="722"/>
                </a:cubicBezTo>
                <a:cubicBezTo>
                  <a:pt x="4097" y="672"/>
                  <a:pt x="843" y="1070"/>
                  <a:pt x="0" y="951"/>
                </a:cubicBezTo>
                <a:lnTo>
                  <a:pt x="5" y="7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outerShdw dist="88900" dir="54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1105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7813" y="6497638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94500" y="6497638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EE7D7F0-169E-FD48-8F3C-6868435A6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122"/>
          <p:cNvGrpSpPr>
            <a:grpSpLocks/>
          </p:cNvGrpSpPr>
          <p:nvPr/>
        </p:nvGrpSpPr>
        <p:grpSpPr bwMode="auto">
          <a:xfrm>
            <a:off x="7696200" y="5192713"/>
            <a:ext cx="1236663" cy="1439862"/>
            <a:chOff x="3107" y="1003"/>
            <a:chExt cx="2495" cy="2903"/>
          </a:xfrm>
        </p:grpSpPr>
        <p:grpSp>
          <p:nvGrpSpPr>
            <p:cNvPr id="1033" name="Group 113"/>
            <p:cNvGrpSpPr>
              <a:grpSpLocks/>
            </p:cNvGrpSpPr>
            <p:nvPr userDrawn="1"/>
          </p:nvGrpSpPr>
          <p:grpSpPr bwMode="auto">
            <a:xfrm>
              <a:off x="3107" y="2001"/>
              <a:ext cx="1905" cy="1905"/>
              <a:chOff x="1655" y="3067"/>
              <a:chExt cx="975" cy="975"/>
            </a:xfrm>
          </p:grpSpPr>
          <p:sp>
            <p:nvSpPr>
              <p:cNvPr id="1138" name="AutoShape 114"/>
              <p:cNvSpPr>
                <a:spLocks noChangeArrowheads="1"/>
              </p:cNvSpPr>
              <p:nvPr userDrawn="1"/>
            </p:nvSpPr>
            <p:spPr bwMode="auto">
              <a:xfrm>
                <a:off x="1655" y="3067"/>
                <a:ext cx="975" cy="975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en-GB">
                  <a:ea typeface="+mn-ea"/>
                </a:endParaRPr>
              </a:p>
            </p:txBody>
          </p:sp>
          <p:sp>
            <p:nvSpPr>
              <p:cNvPr id="1139" name="AutoShape 115"/>
              <p:cNvSpPr>
                <a:spLocks noChangeArrowheads="1"/>
              </p:cNvSpPr>
              <p:nvPr userDrawn="1"/>
            </p:nvSpPr>
            <p:spPr bwMode="auto">
              <a:xfrm>
                <a:off x="1868" y="3280"/>
                <a:ext cx="549" cy="549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en-GB">
                  <a:ea typeface="+mn-ea"/>
                </a:endParaRPr>
              </a:p>
            </p:txBody>
          </p:sp>
        </p:grpSp>
        <p:grpSp>
          <p:nvGrpSpPr>
            <p:cNvPr id="1034" name="Group 116"/>
            <p:cNvGrpSpPr>
              <a:grpSpLocks/>
            </p:cNvGrpSpPr>
            <p:nvPr userDrawn="1"/>
          </p:nvGrpSpPr>
          <p:grpSpPr bwMode="auto">
            <a:xfrm>
              <a:off x="4921" y="2228"/>
              <a:ext cx="567" cy="567"/>
              <a:chOff x="1655" y="3067"/>
              <a:chExt cx="975" cy="975"/>
            </a:xfrm>
          </p:grpSpPr>
          <p:sp>
            <p:nvSpPr>
              <p:cNvPr id="1141" name="AutoShape 117"/>
              <p:cNvSpPr>
                <a:spLocks noChangeArrowheads="1"/>
              </p:cNvSpPr>
              <p:nvPr userDrawn="1"/>
            </p:nvSpPr>
            <p:spPr bwMode="auto">
              <a:xfrm>
                <a:off x="1653" y="3068"/>
                <a:ext cx="975" cy="974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en-GB">
                  <a:ea typeface="+mn-ea"/>
                </a:endParaRPr>
              </a:p>
            </p:txBody>
          </p:sp>
          <p:sp>
            <p:nvSpPr>
              <p:cNvPr id="1142" name="AutoShape 118"/>
              <p:cNvSpPr>
                <a:spLocks noChangeArrowheads="1"/>
              </p:cNvSpPr>
              <p:nvPr userDrawn="1"/>
            </p:nvSpPr>
            <p:spPr bwMode="auto">
              <a:xfrm>
                <a:off x="1868" y="3283"/>
                <a:ext cx="545" cy="545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619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en-GB">
                  <a:ea typeface="+mn-ea"/>
                </a:endParaRPr>
              </a:p>
            </p:txBody>
          </p:sp>
        </p:grpSp>
        <p:grpSp>
          <p:nvGrpSpPr>
            <p:cNvPr id="1035" name="Group 119"/>
            <p:cNvGrpSpPr>
              <a:grpSpLocks/>
            </p:cNvGrpSpPr>
            <p:nvPr userDrawn="1"/>
          </p:nvGrpSpPr>
          <p:grpSpPr bwMode="auto">
            <a:xfrm>
              <a:off x="4309" y="1003"/>
              <a:ext cx="1293" cy="1293"/>
              <a:chOff x="1655" y="3067"/>
              <a:chExt cx="975" cy="975"/>
            </a:xfrm>
          </p:grpSpPr>
          <p:sp>
            <p:nvSpPr>
              <p:cNvPr id="1144" name="AutoShape 120"/>
              <p:cNvSpPr>
                <a:spLocks noChangeArrowheads="1"/>
              </p:cNvSpPr>
              <p:nvPr userDrawn="1"/>
            </p:nvSpPr>
            <p:spPr bwMode="auto">
              <a:xfrm>
                <a:off x="1654" y="3067"/>
                <a:ext cx="976" cy="975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en-GB">
                  <a:ea typeface="+mn-ea"/>
                </a:endParaRPr>
              </a:p>
            </p:txBody>
          </p:sp>
          <p:sp>
            <p:nvSpPr>
              <p:cNvPr id="1145" name="AutoShape 121"/>
              <p:cNvSpPr>
                <a:spLocks noChangeArrowheads="1"/>
              </p:cNvSpPr>
              <p:nvPr userDrawn="1"/>
            </p:nvSpPr>
            <p:spPr bwMode="auto">
              <a:xfrm>
                <a:off x="1867" y="3279"/>
                <a:ext cx="551" cy="550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en-GB">
                  <a:ea typeface="+mn-ea"/>
                </a:endParaRPr>
              </a:p>
            </p:txBody>
          </p:sp>
        </p:grpSp>
      </p:grpSp>
      <p:sp>
        <p:nvSpPr>
          <p:cNvPr id="1032" name="AutoShap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91513" cy="3709987"/>
          </a:xfrm>
          <a:prstGeom prst="roundRect">
            <a:avLst>
              <a:gd name="adj" fmla="val 16667"/>
            </a:avLst>
          </a:prstGeom>
          <a:solidFill>
            <a:srgbClr val="453EA6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hyperlink" Target="http://maps.nationalgeographic.com/" TargetMode="External"/><Relationship Id="rId12" Type="http://schemas.openxmlformats.org/officeDocument/2006/relationships/hyperlink" Target="http://images.google.co.uk/" TargetMode="External"/><Relationship Id="rId13" Type="http://schemas.openxmlformats.org/officeDocument/2006/relationships/hyperlink" Target="http://www.flickr.com/" TargetMode="External"/><Relationship Id="rId14" Type="http://schemas.openxmlformats.org/officeDocument/2006/relationships/hyperlink" Target="http://www.youtube.com/" TargetMode="External"/><Relationship Id="rId15" Type="http://schemas.openxmlformats.org/officeDocument/2006/relationships/hyperlink" Target="http://www.findsounds.com/types.html" TargetMode="External"/><Relationship Id="rId16" Type="http://schemas.openxmlformats.org/officeDocument/2006/relationships/hyperlink" Target="http://www.soundsnap.com/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" TargetMode="External"/><Relationship Id="rId3" Type="http://schemas.openxmlformats.org/officeDocument/2006/relationships/hyperlink" Target="http://www.bing.com/" TargetMode="External"/><Relationship Id="rId4" Type="http://schemas.openxmlformats.org/officeDocument/2006/relationships/hyperlink" Target="http://www.ask.com/" TargetMode="External"/><Relationship Id="rId5" Type="http://schemas.openxmlformats.org/officeDocument/2006/relationships/hyperlink" Target="http://www.direct.gov.uk/en/index.htm" TargetMode="External"/><Relationship Id="rId6" Type="http://schemas.openxmlformats.org/officeDocument/2006/relationships/hyperlink" Target="http://news.google.com/" TargetMode="External"/><Relationship Id="rId7" Type="http://schemas.openxmlformats.org/officeDocument/2006/relationships/hyperlink" Target="http://www.newsnow.co.uk/" TargetMode="External"/><Relationship Id="rId8" Type="http://schemas.openxmlformats.org/officeDocument/2006/relationships/hyperlink" Target="http://www.noodletools.com/debbie/resources/math/stats.html" TargetMode="External"/><Relationship Id="rId9" Type="http://schemas.openxmlformats.org/officeDocument/2006/relationships/hyperlink" Target="http://education.yahoo.com/reference/" TargetMode="External"/><Relationship Id="rId10" Type="http://schemas.openxmlformats.org/officeDocument/2006/relationships/hyperlink" Target="http://maps.google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images.co.uk/" TargetMode="External"/><Relationship Id="rId4" Type="http://schemas.openxmlformats.org/officeDocument/2006/relationships/hyperlink" Target="http://www.coolclips.com/" TargetMode="External"/><Relationship Id="rId5" Type="http://schemas.openxmlformats.org/officeDocument/2006/relationships/hyperlink" Target="http://www.scran.ac.uk/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freedigitalphotos.net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rect.gov.uk/" TargetMode="External"/><Relationship Id="rId4" Type="http://schemas.openxmlformats.org/officeDocument/2006/relationships/hyperlink" Target="http://www.statistics.gov.uk/census/" TargetMode="External"/><Relationship Id="rId5" Type="http://schemas.openxmlformats.org/officeDocument/2006/relationships/hyperlink" Target="http://www.environment-agency.gov.uk/research/library/data/default.aspx" TargetMode="External"/><Relationship Id="rId6" Type="http://schemas.openxmlformats.org/officeDocument/2006/relationships/hyperlink" Target="http://www.food.gov.uk/" TargetMode="External"/><Relationship Id="rId7" Type="http://schemas.openxmlformats.org/officeDocument/2006/relationships/hyperlink" Target="http://www.dh.gov.uk/" TargetMode="External"/><Relationship Id="rId8" Type="http://schemas.openxmlformats.org/officeDocument/2006/relationships/hyperlink" Target="http://www.metoffice.gov.uk/" TargetMode="External"/><Relationship Id="rId9" Type="http://schemas.openxmlformats.org/officeDocument/2006/relationships/hyperlink" Target="http://www.visitbritain.com/research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statistics.gov.uk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.org/" TargetMode="External"/><Relationship Id="rId4" Type="http://schemas.openxmlformats.org/officeDocument/2006/relationships/hyperlink" Target="http://www.oxfam.org.co.uk/" TargetMode="External"/><Relationship Id="rId5" Type="http://schemas.openxmlformats.org/officeDocument/2006/relationships/hyperlink" Target="http://www.flintshire.gov.uk/" TargetMode="External"/><Relationship Id="rId6" Type="http://schemas.openxmlformats.org/officeDocument/2006/relationships/hyperlink" Target="http://www.bham.ac.uk/" TargetMode="External"/><Relationship Id="rId7" Type="http://schemas.openxmlformats.org/officeDocument/2006/relationships/hyperlink" Target="http://www.westberks.gov.uk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map%20about%20pregnancies&amp;source=images&amp;cd=&amp;cad=rja&amp;docid=bDMBwRfClPHvwM&amp;tbnid=GkxyEC_EFqdQPM:&amp;ved=0CAUQjRw&amp;url=http://www.guardian.co.uk/news/datablog/2011/feb/22/teenage-pregnancy-rates-england-wales-map&amp;ei=5_1GUarGD4ql0QWr2oGwAg&amp;psig=AFQjCNGV-J3-u5rqxrjbu0it6yNml0q9Mg&amp;ust=1363693399205378" TargetMode="External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.uk/url?sa=i&amp;source=images&amp;cd=&amp;cad=rja&amp;docid=bDMBwRfClPHvwM&amp;tbnid=GkxyEC_EFqdQPM:&amp;ved=0CAgQjRwwAA&amp;url=http://www.guardian.co.uk/news/datablog/2011/feb/22/teenage-pregnancy-rates-england-wales-map&amp;ei=cXM-UY2mKeKy7Abf_IHYCQ&amp;psig=AFQjCNHnx6aU878T6Zd7NrN4GSPi_OZj1w&amp;ust=136313368171432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.uk/url?sa=i&amp;rct=j&amp;q=trend+in+a+graph+pregnancies&amp;source=images&amp;cd=&amp;cad=rja&amp;docid=_X9SSMxGfSofWM&amp;tbnid=9v25zIRAr6xl3M:&amp;ved=0CAUQjRw&amp;url=http://fullfact.org/articles/underage_teenage_pregnancy_rates_are_they_really_soaring-27084&amp;ei=S_1AUfiGHuTK0AXj7IDoBw&amp;bvm=bv.43287494,d.d2k&amp;psig=AFQjCNG2ezRoBnzBTLUcp-W7JMdJoceA6w&amp;ust=1363300003154162" TargetMode="External"/><Relationship Id="rId3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7313" y="2928938"/>
            <a:ext cx="5580062" cy="1655762"/>
          </a:xfrm>
        </p:spPr>
        <p:txBody>
          <a:bodyPr/>
          <a:lstStyle/>
          <a:p>
            <a:pPr eaLnBrk="1" hangingPunct="1"/>
            <a:r>
              <a:rPr lang="en-GB"/>
              <a:t>O ble mae gwybodaeth yn dod? Pa wedd sydd arni? Sut y gallwn ni ei defnyddio?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1524000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342F61"/>
                </a:solidFill>
              </a:rPr>
              <a:t>Beth yw ffynhonnell y wybodaeth sy’n cael ei hystyried?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2895600"/>
            <a:ext cx="654044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342F61"/>
                </a:solidFill>
              </a:rPr>
              <a:t>Cyhoeddiad</a:t>
            </a:r>
          </a:p>
          <a:p>
            <a:endParaRPr lang="en-US">
              <a:solidFill>
                <a:srgbClr val="342F61"/>
              </a:solidFill>
            </a:endParaRPr>
          </a:p>
          <a:p>
            <a:r>
              <a:rPr lang="en-US">
                <a:solidFill>
                  <a:srgbClr val="342F61"/>
                </a:solidFill>
              </a:rPr>
              <a:t>• Dyddiad – a yw’r wybodaeth yn gyfoes, neu a oes angen iddi</a:t>
            </a:r>
            <a:br>
              <a:rPr lang="en-US">
                <a:solidFill>
                  <a:srgbClr val="342F61"/>
                </a:solidFill>
              </a:rPr>
            </a:br>
            <a:r>
              <a:rPr lang="en-US">
                <a:solidFill>
                  <a:srgbClr val="342F61"/>
                </a:solidFill>
              </a:rPr>
              <a:t>fod yn gyfoes?</a:t>
            </a:r>
          </a:p>
          <a:p>
            <a:endParaRPr lang="en-US">
              <a:solidFill>
                <a:srgbClr val="342F61"/>
              </a:solidFill>
            </a:endParaRPr>
          </a:p>
          <a:p>
            <a:r>
              <a:rPr lang="en-US">
                <a:solidFill>
                  <a:srgbClr val="342F61"/>
                </a:solidFill>
              </a:rPr>
              <a:t>• Enw da’r cyhoeddiad – a yw’r ffynhonnell yn adnabyddus</a:t>
            </a:r>
            <a:br>
              <a:rPr lang="en-US">
                <a:solidFill>
                  <a:srgbClr val="342F61"/>
                </a:solidFill>
              </a:rPr>
            </a:br>
            <a:r>
              <a:rPr lang="en-US">
                <a:solidFill>
                  <a:srgbClr val="342F61"/>
                </a:solidFill>
              </a:rPr>
              <a:t>ac yn ddibynadwy?</a:t>
            </a:r>
          </a:p>
          <a:p>
            <a:endParaRPr lang="en-US">
              <a:solidFill>
                <a:srgbClr val="342F61"/>
              </a:solidFill>
            </a:endParaRPr>
          </a:p>
          <a:p>
            <a:r>
              <a:rPr lang="en-US">
                <a:solidFill>
                  <a:srgbClr val="342F61"/>
                </a:solidFill>
              </a:rPr>
              <a:t>• Y math o gyhoeddiad – a yw’n adroddiad gwyddonol,</a:t>
            </a:r>
            <a:br>
              <a:rPr lang="en-US">
                <a:solidFill>
                  <a:srgbClr val="342F61"/>
                </a:solidFill>
              </a:rPr>
            </a:br>
            <a:r>
              <a:rPr lang="en-US">
                <a:solidFill>
                  <a:srgbClr val="342F61"/>
                </a:solidFill>
              </a:rPr>
              <a:t>yn ddisgrifiad gan lygad-dyst, yn ffuglen?</a:t>
            </a:r>
          </a:p>
          <a:p>
            <a:endParaRPr lang="en-US">
              <a:solidFill>
                <a:srgbClr val="342F61"/>
              </a:solidFill>
            </a:endParaRPr>
          </a:p>
          <a:p>
            <a:endParaRPr lang="en-US">
              <a:solidFill>
                <a:srgbClr val="342F61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16764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342F61"/>
                </a:solidFill>
              </a:rPr>
              <a:t>Awdur neu Siaradwr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438400"/>
            <a:ext cx="691201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342F61"/>
                </a:solidFill>
              </a:rPr>
              <a:t>• Cymwysterau – a yw’n arbenigwr yn ei faes?</a:t>
            </a:r>
          </a:p>
          <a:p>
            <a:r>
              <a:rPr lang="en-US" sz="2400">
                <a:solidFill>
                  <a:srgbClr val="342F61"/>
                </a:solidFill>
              </a:rPr>
              <a:t>• Tuedd – a yw ei safbwynt yn unochrog?</a:t>
            </a:r>
          </a:p>
          <a:p>
            <a:r>
              <a:rPr lang="en-US" sz="2400">
                <a:solidFill>
                  <a:srgbClr val="342F61"/>
                </a:solidFill>
              </a:rPr>
              <a:t>• Gwerthoedd – beth mae’r awdur yn ei weld</a:t>
            </a:r>
            <a:br>
              <a:rPr lang="en-US" sz="2400">
                <a:solidFill>
                  <a:srgbClr val="342F61"/>
                </a:solidFill>
              </a:rPr>
            </a:br>
            <a:r>
              <a:rPr lang="en-US" sz="2400">
                <a:solidFill>
                  <a:srgbClr val="342F61"/>
                </a:solidFill>
              </a:rPr>
              <a:t>yn werthfawr yn y pwnc?</a:t>
            </a:r>
          </a:p>
          <a:p>
            <a:r>
              <a:rPr lang="en-US" sz="2400">
                <a:solidFill>
                  <a:srgbClr val="342F61"/>
                </a:solidFill>
              </a:rPr>
              <a:t>• Cyfle i elwa’n bersonol – a yw’r awdur mewn lle</a:t>
            </a:r>
            <a:br>
              <a:rPr lang="en-US" sz="2400">
                <a:solidFill>
                  <a:srgbClr val="342F61"/>
                </a:solidFill>
              </a:rPr>
            </a:br>
            <a:r>
              <a:rPr lang="en-US" sz="2400">
                <a:solidFill>
                  <a:srgbClr val="342F61"/>
                </a:solidFill>
              </a:rPr>
              <a:t>i elwa o’i safbwynt?</a:t>
            </a: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17969" t="21529" r="43359" b="23611"/>
          <a:stretch>
            <a:fillRect/>
          </a:stretch>
        </p:blipFill>
        <p:spPr bwMode="auto">
          <a:xfrm>
            <a:off x="1071563" y="642938"/>
            <a:ext cx="7072312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191000" y="11430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Pa Mor Ddibynadwy?</a:t>
            </a: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18359" t="21529" r="42578" b="27777"/>
          <a:stretch>
            <a:fillRect/>
          </a:stretch>
        </p:blipFill>
        <p:spPr bwMode="auto">
          <a:xfrm>
            <a:off x="928688" y="785813"/>
            <a:ext cx="714375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http://cynicaljournalist.files.wordpress.com/2010/12/guardian-2-12-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214563"/>
            <a:ext cx="2298700" cy="349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http://www.newsworks.org.uk/write/MediaUploads/Facts%20and%20Figures/The%20Sun%20on%20Sunday/sun_26_02_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2500313"/>
            <a:ext cx="247173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8" descr="http://hub.tv-ark.org.uk/images/news/bbcworld/bbcworld_images/2008/bbcworld_2008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38" y="4071938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71600" y="13716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Pa Mor Ddibynadwy?</a:t>
            </a: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18932" t="21388" r="44739" b="25139"/>
          <a:stretch>
            <a:fillRect/>
          </a:stretch>
        </p:blipFill>
        <p:spPr bwMode="auto">
          <a:xfrm>
            <a:off x="1357313" y="714375"/>
            <a:ext cx="6643687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28800" y="12954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Pa Mor Ddibynadwy?</a:t>
            </a: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17969" t="25694" r="42578" b="25694"/>
          <a:stretch>
            <a:fillRect/>
          </a:stretch>
        </p:blipFill>
        <p:spPr bwMode="auto">
          <a:xfrm>
            <a:off x="1143000" y="714375"/>
            <a:ext cx="72151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00200" y="1219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Pa Mor Ddibynadwy?</a:t>
            </a: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17969" t="24306" r="41406" b="26389"/>
          <a:stretch>
            <a:fillRect/>
          </a:stretch>
        </p:blipFill>
        <p:spPr bwMode="auto">
          <a:xfrm>
            <a:off x="785813" y="857250"/>
            <a:ext cx="742950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47800" y="17526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Pa Mor Ddibynadwy?</a:t>
            </a: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67544" y="692696"/>
          <a:ext cx="8280920" cy="547260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00125" y="714375"/>
          <a:ext cx="7215188" cy="5907254"/>
        </p:xfrm>
        <a:graphic>
          <a:graphicData uri="http://schemas.openxmlformats.org/drawingml/2006/table">
            <a:tbl>
              <a:tblPr/>
              <a:tblGrid>
                <a:gridCol w="3608388"/>
                <a:gridCol w="3606800"/>
              </a:tblGrid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Math</a:t>
                      </a:r>
                    </a:p>
                  </a:txBody>
                  <a:tcPr marL="47925" marR="29953" marT="47925" marB="11981" horzOverflow="overflow">
                    <a:lnL>
                      <a:noFill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B1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Peiriant chwilio</a:t>
                      </a:r>
                    </a:p>
                  </a:txBody>
                  <a:tcPr marL="47925" marR="29953" marT="47925" marB="11981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B101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42F6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Cyffredinol</a:t>
                      </a:r>
                    </a:p>
                  </a:txBody>
                  <a:tcPr marL="47925" marR="29953" marT="47925" marB="11981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E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779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rId2"/>
                        </a:rPr>
                        <a:t>http://www.google.com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7925" marR="29953" marT="47925" marB="11981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EE2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42F6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7925" marR="29953" marT="47925" marB="11981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779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rId3"/>
                        </a:rPr>
                        <a:t>http://www.bing.com/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7925" marR="29953" marT="47925" marB="11981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FBD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42F6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7925" marR="29953" marT="47925" marB="11981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E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779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rId4"/>
                        </a:rPr>
                        <a:t>http://www.ask.com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7925" marR="29953" marT="47925" marB="11981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EE2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42F6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Llywodraeth</a:t>
                      </a:r>
                    </a:p>
                  </a:txBody>
                  <a:tcPr marL="47925" marR="29953" marT="47925" marB="11981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779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rId5"/>
                        </a:rPr>
                        <a:t>http://www.direct.gov.uk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7925" marR="29953" marT="47925" marB="11981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FBD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42F6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Newyddion</a:t>
                      </a:r>
                    </a:p>
                  </a:txBody>
                  <a:tcPr marL="47925" marR="29953" marT="47925" marB="11981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E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779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rId6"/>
                        </a:rPr>
                        <a:t>http://news.google.com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7925" marR="29953" marT="47925" marB="11981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EE2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42F6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7925" marR="29953" marT="47925" marB="11981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779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rId7"/>
                        </a:rPr>
                        <a:t>http://www.newsnow.co.uk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7925" marR="29953" marT="47925" marB="11981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FB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42F6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Data ystadegol</a:t>
                      </a:r>
                    </a:p>
                  </a:txBody>
                  <a:tcPr marL="47925" marR="29953" marT="47925" marB="11981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E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779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rId8"/>
                        </a:rPr>
                        <a:t>http://www.noodletools.com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7925" marR="29953" marT="47925" marB="11981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EE2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42F6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Diffiniadau</a:t>
                      </a:r>
                    </a:p>
                  </a:txBody>
                  <a:tcPr marL="47925" marR="29953" marT="47925" marB="11981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779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rId9"/>
                        </a:rPr>
                        <a:t>http://education.yahoo.com/reference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7925" marR="29953" marT="47925" marB="11981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FBD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42F6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Mapiau</a:t>
                      </a:r>
                    </a:p>
                  </a:txBody>
                  <a:tcPr marL="47925" marR="29953" marT="47925" marB="11981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E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779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rId10"/>
                        </a:rPr>
                        <a:t>http://maps.google.com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7925" marR="29953" marT="47925" marB="11981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EE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42F6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7925" marR="29953" marT="47925" marB="11981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779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rId11"/>
                        </a:rPr>
                        <a:t>http://maps.nationalgeographic.com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7925" marR="29953" marT="47925" marB="11981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FBD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42F6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Delweddau</a:t>
                      </a:r>
                    </a:p>
                  </a:txBody>
                  <a:tcPr marL="47925" marR="29953" marT="47925" marB="11981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E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779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rId12"/>
                        </a:rPr>
                        <a:t>http://images.google.co.uk/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7925" marR="29953" marT="47925" marB="11981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EE2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42F6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7925" marR="29953" marT="47925" marB="11981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779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rId13"/>
                        </a:rPr>
                        <a:t>http://www.flickr.com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7925" marR="29953" marT="47925" marB="11981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FBD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42F6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Fideo</a:t>
                      </a:r>
                    </a:p>
                  </a:txBody>
                  <a:tcPr marL="47925" marR="29953" marT="47925" marB="11981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E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779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rId14"/>
                        </a:rPr>
                        <a:t>http://www.youtube.com/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7925" marR="29953" marT="47925" marB="11981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EE2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42F6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Seiniau</a:t>
                      </a:r>
                    </a:p>
                  </a:txBody>
                  <a:tcPr marL="47925" marR="29953" marT="47925" marB="11981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779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rId15"/>
                        </a:rPr>
                        <a:t>http://www.findsounds.coml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7925" marR="29953" marT="47925" marB="11981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FB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7925" marR="29953" marT="47925" marB="11981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E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779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rId16"/>
                        </a:rPr>
                        <a:t>http://www.soundsnap.com/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7925" marR="29953" marT="47925" marB="11981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EE2"/>
                    </a:solidFill>
                  </a:tcPr>
                </a:tc>
              </a:tr>
            </a:tbl>
          </a:graphicData>
        </a:graphic>
      </p:graphicFrame>
      <p:sp>
        <p:nvSpPr>
          <p:cNvPr id="32823" name="TextBox 3"/>
          <p:cNvSpPr txBox="1">
            <a:spLocks noChangeArrowheads="1"/>
          </p:cNvSpPr>
          <p:nvPr/>
        </p:nvSpPr>
        <p:spPr bwMode="auto">
          <a:xfrm>
            <a:off x="1714500" y="357188"/>
            <a:ext cx="5357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latin typeface="Bookman Old Style" charset="0"/>
              </a:rPr>
              <a:t>Peiriannau Chwilio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285750" y="642845"/>
            <a:ext cx="8429625" cy="524370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88872" rIns="0" bIns="44436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000" b="1" u="sng">
                <a:solidFill>
                  <a:srgbClr val="333333"/>
                </a:solidFill>
                <a:latin typeface="Bookman Old Style" charset="0"/>
              </a:rPr>
              <a:t>Chwilio Effeithiol</a:t>
            </a:r>
          </a:p>
          <a:p>
            <a:pPr eaLnBrk="0" hangingPunct="0"/>
            <a:endParaRPr lang="en-US" sz="2000">
              <a:solidFill>
                <a:srgbClr val="333333"/>
              </a:solidFill>
              <a:latin typeface="Bookman Old Style" charset="0"/>
            </a:endParaRPr>
          </a:p>
          <a:p>
            <a:pPr eaLnBrk="0" hangingPunct="0"/>
            <a:r>
              <a:rPr lang="en-US" sz="2000">
                <a:solidFill>
                  <a:srgbClr val="333333"/>
                </a:solidFill>
                <a:latin typeface="Bookman Old Style" charset="0"/>
              </a:rPr>
              <a:t>Dilynwch y cynghorion isod i gael gwell canlyniadau o chwilio.</a:t>
            </a:r>
            <a:endParaRPr lang="en-US" sz="2000" b="1">
              <a:solidFill>
                <a:srgbClr val="F76100"/>
              </a:solidFill>
              <a:latin typeface="Bookman Old Style" charset="0"/>
            </a:endParaRPr>
          </a:p>
          <a:p>
            <a:pPr eaLnBrk="0" hangingPunct="0"/>
            <a:endParaRPr lang="en-US" sz="2000" b="1">
              <a:solidFill>
                <a:srgbClr val="F76100"/>
              </a:solidFill>
              <a:latin typeface="Bookman Old Style" charset="0"/>
            </a:endParaRPr>
          </a:p>
          <a:p>
            <a:pPr eaLnBrk="0" hangingPunct="0"/>
            <a:r>
              <a:rPr lang="en-US" sz="2000" b="1">
                <a:solidFill>
                  <a:srgbClr val="F76100"/>
                </a:solidFill>
                <a:latin typeface="Bookman Old Style" charset="0"/>
              </a:rPr>
              <a:t>Os byddwch chi’n rhoi ymadrodd neu eiriau gyda’i gilydd rhwng dyfyn-nodau, bydd y chwiliad yn fwy manwl ac yn dod o hyd i lai o wefannau ar hap. </a:t>
            </a:r>
          </a:p>
          <a:p>
            <a:pPr eaLnBrk="0" hangingPunct="0"/>
            <a:r>
              <a:rPr lang="en-US" sz="2000">
                <a:solidFill>
                  <a:srgbClr val="333333"/>
                </a:solidFill>
                <a:latin typeface="Bookman Old Style" charset="0"/>
              </a:rPr>
              <a:t>“beichiogrwydd yn yr arddegau”</a:t>
            </a:r>
          </a:p>
          <a:p>
            <a:pPr eaLnBrk="0" hangingPunct="0"/>
            <a:r>
              <a:rPr lang="en-US" sz="2000">
                <a:solidFill>
                  <a:srgbClr val="333333"/>
                </a:solidFill>
                <a:latin typeface="Bookman Old Style" charset="0"/>
              </a:rPr>
              <a:t>                                                                                                              </a:t>
            </a:r>
            <a:endParaRPr lang="en-US" sz="2000" b="1">
              <a:solidFill>
                <a:srgbClr val="F76100"/>
              </a:solidFill>
              <a:latin typeface="Bookman Old Style" charset="0"/>
            </a:endParaRPr>
          </a:p>
          <a:p>
            <a:pPr eaLnBrk="0" hangingPunct="0"/>
            <a:r>
              <a:rPr lang="en-US" sz="2000" b="1">
                <a:solidFill>
                  <a:srgbClr val="F76100"/>
                </a:solidFill>
                <a:latin typeface="Bookman Old Style" charset="0"/>
              </a:rPr>
              <a:t>Bydd ansawdd y chwiliad yn well os na fyddwch chi’n cynnwys geiriau diangen.</a:t>
            </a:r>
          </a:p>
          <a:p>
            <a:pPr eaLnBrk="0" hangingPunct="0"/>
            <a:endParaRPr lang="en-US" sz="2000">
              <a:solidFill>
                <a:srgbClr val="333333"/>
              </a:solidFill>
              <a:latin typeface="Bookman Old Style" charset="0"/>
            </a:endParaRPr>
          </a:p>
          <a:p>
            <a:pPr eaLnBrk="0" hangingPunct="0"/>
            <a:r>
              <a:rPr lang="en-US" sz="2000" i="1">
                <a:solidFill>
                  <a:srgbClr val="333333"/>
                </a:solidFill>
                <a:latin typeface="Bookman Old Style" charset="0"/>
              </a:rPr>
              <a:t>Yn lle</a:t>
            </a:r>
          </a:p>
          <a:p>
            <a:pPr eaLnBrk="0" hangingPunct="0"/>
            <a:r>
              <a:rPr lang="en-US" sz="2000">
                <a:solidFill>
                  <a:srgbClr val="333333"/>
                </a:solidFill>
                <a:latin typeface="Bookman Old Style" charset="0"/>
              </a:rPr>
              <a:t>Faint o bobl sy’n ddigartref yn Awstralia</a:t>
            </a:r>
          </a:p>
          <a:p>
            <a:pPr eaLnBrk="0" hangingPunct="0"/>
            <a:r>
              <a:rPr lang="en-US" sz="1600" i="1">
                <a:solidFill>
                  <a:srgbClr val="333333"/>
                </a:solidFill>
                <a:latin typeface="Bookman Old Style" charset="0"/>
              </a:rPr>
              <a:t>rhowch</a:t>
            </a:r>
          </a:p>
          <a:p>
            <a:pPr eaLnBrk="0" hangingPunct="0"/>
            <a:r>
              <a:rPr lang="en-US" sz="2000">
                <a:solidFill>
                  <a:srgbClr val="333333"/>
                </a:solidFill>
                <a:latin typeface="Bookman Old Style" charset="0"/>
              </a:rPr>
              <a:t>Nifer pobl digartref Awstralia </a:t>
            </a:r>
          </a:p>
          <a:p>
            <a:pPr eaLnBrk="0" hangingPunct="0"/>
            <a:r>
              <a:rPr lang="en-US" sz="1600">
                <a:solidFill>
                  <a:srgbClr val="333333"/>
                </a:solidFill>
                <a:latin typeface="Bookman Old Style" charset="0"/>
              </a:rPr>
              <a:t>  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33795" name="Picture 2" descr="search box with the term &quot;digital photography&quot; entered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8" y="71645463"/>
            <a:ext cx="4286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 descr="search box with names of museums in oxford&quot; enter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88" y="72878950"/>
            <a:ext cx="4286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4" descr="search box with &quot;oxford museums&quot; enter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88" y="73579038"/>
            <a:ext cx="4286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5" descr="search box with &quot;recycling+paper+cardiff&quot; entere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88" y="74676000"/>
            <a:ext cx="4286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6" descr="search box with &quot;tennis-wimbledon&quot; entere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88" y="75711050"/>
            <a:ext cx="4286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00125" y="4143375"/>
            <a:ext cx="5214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800"/>
              <a:t>I gael atebion i gwestiynau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00125" y="4786313"/>
            <a:ext cx="6000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800"/>
              <a:t>I ddeall mwy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00125" y="5429250"/>
            <a:ext cx="5214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800"/>
              <a:t>I ddysgu mwy am rywbeth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00124" y="1571625"/>
            <a:ext cx="738187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800"/>
              <a:t>Ceir </a:t>
            </a:r>
            <a:r>
              <a:rPr lang="en-GB" sz="2800" b="1"/>
              <a:t>gwybodaeth </a:t>
            </a:r>
            <a:r>
              <a:rPr lang="en-GB" sz="2800"/>
              <a:t>ar lawer o ffurfiau gwahanol. Ffeithiau, ffigurau, mapiau, dyfyniadau, delweddau, storïau newyddion ac ati – beth arall allwch chi feddwl amdano?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43125" y="714375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3200" u="sng"/>
              <a:t>Mathau o wybodaeth</a:t>
            </a:r>
            <a:endParaRPr lang="en-GB" sz="32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57312" y="3429000"/>
            <a:ext cx="740568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3200" u="sng"/>
              <a:t>Pam y mae arnom angen gwybodaeth?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285750" y="428625"/>
            <a:ext cx="8572500" cy="437042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1">
                <a:solidFill>
                  <a:srgbClr val="F76100"/>
                </a:solidFill>
                <a:latin typeface="Bookman Old Style" charset="0"/>
              </a:rPr>
              <a:t>Mwy nag un gair allweddol</a:t>
            </a:r>
          </a:p>
          <a:p>
            <a:pPr eaLnBrk="0" hangingPunct="0"/>
            <a:endParaRPr lang="en-US" sz="2000" b="1">
              <a:solidFill>
                <a:srgbClr val="F76100"/>
              </a:solidFill>
              <a:latin typeface="Bookman Old Style" charset="0"/>
            </a:endParaRPr>
          </a:p>
          <a:p>
            <a:pPr eaLnBrk="0" hangingPunct="0"/>
            <a:r>
              <a:rPr lang="en-US" sz="2000">
                <a:solidFill>
                  <a:srgbClr val="736BB7"/>
                </a:solidFill>
                <a:latin typeface="Bookman Old Style" charset="0"/>
              </a:rPr>
              <a:t>Rhowch arwydd </a:t>
            </a:r>
            <a:r>
              <a:rPr lang="en-US" sz="2000" b="1">
                <a:solidFill>
                  <a:srgbClr val="736BB7"/>
                </a:solidFill>
                <a:latin typeface="Bookman Old Style" charset="0"/>
              </a:rPr>
              <a:t>+</a:t>
            </a:r>
            <a:r>
              <a:rPr lang="en-US" sz="2000">
                <a:solidFill>
                  <a:srgbClr val="736BB7"/>
                </a:solidFill>
                <a:latin typeface="Bookman Old Style" charset="0"/>
              </a:rPr>
              <a:t> os ydych chi’n defnyddio mwy nag un gair allweddol i chwilio am dudalennau gwe. Trwy gynnwys arwydd plws yn eich chwiliad, bydd yr holl ganlyniadau’n cynnwys y geiriau allweddol. Er enghraifft, os ydych chi am gael gwybod am ailgylchu papur yng Nghaerdydd, gallwch chi chwilio’n well drwy deipio:</a:t>
            </a:r>
            <a:endParaRPr lang="en-US" sz="2000" b="1">
              <a:solidFill>
                <a:srgbClr val="736BB7"/>
              </a:solidFill>
              <a:latin typeface="Bookman Old Style" charset="0"/>
            </a:endParaRPr>
          </a:p>
          <a:p>
            <a:pPr eaLnBrk="0" hangingPunct="0"/>
            <a:r>
              <a:rPr lang="en-US" sz="2000">
                <a:latin typeface="Bookman Old Style" charset="0"/>
              </a:rPr>
              <a:t>		Recycling+Cardiff+paper</a:t>
            </a:r>
          </a:p>
          <a:p>
            <a:pPr eaLnBrk="0" hangingPunct="0"/>
            <a:endParaRPr lang="en-US" sz="2000" b="1">
              <a:solidFill>
                <a:srgbClr val="F76100"/>
              </a:solidFill>
              <a:latin typeface="Bookman Old Style" charset="0"/>
            </a:endParaRPr>
          </a:p>
          <a:p>
            <a:pPr eaLnBrk="0" hangingPunct="0"/>
            <a:r>
              <a:rPr lang="en-US" sz="2000" b="1">
                <a:solidFill>
                  <a:srgbClr val="F76100"/>
                </a:solidFill>
                <a:latin typeface="Bookman Old Style" charset="0"/>
              </a:rPr>
              <a:t>Dileu geiriau</a:t>
            </a:r>
          </a:p>
          <a:p>
            <a:pPr eaLnBrk="0" hangingPunct="0"/>
            <a:r>
              <a:rPr lang="en-US" sz="2000">
                <a:solidFill>
                  <a:srgbClr val="736BB7"/>
                </a:solidFill>
                <a:latin typeface="Bookman Old Style" charset="0"/>
              </a:rPr>
              <a:t>Rhowch arwydd - (minws) yn erbyn geiriau nad ydych chi am eu cynnwys yng nghanlyniadau’ch chwiliad.</a:t>
            </a:r>
          </a:p>
          <a:p>
            <a:endParaRPr lang="en-GB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500188" y="1000125"/>
            <a:ext cx="69580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b="1" u="sng">
                <a:latin typeface="Bookman Old Style" charset="0"/>
              </a:rPr>
              <a:t>Delweddau am ddim</a:t>
            </a:r>
          </a:p>
          <a:p>
            <a:endParaRPr lang="en-GB" sz="2400">
              <a:latin typeface="Bookman Old Style" charset="0"/>
            </a:endParaRPr>
          </a:p>
          <a:p>
            <a:r>
              <a:rPr lang="en-GB" sz="2400">
                <a:latin typeface="Bookman Old Style" charset="0"/>
              </a:rPr>
              <a:t>Gwefannau sy’n cynnig delweddau am ddim:</a:t>
            </a:r>
          </a:p>
          <a:p>
            <a:r>
              <a:rPr lang="en-GB" sz="2400" b="1">
                <a:latin typeface="Bookman Old Style" charset="0"/>
                <a:hlinkClick r:id="rId2"/>
              </a:rPr>
              <a:t>http://www.freedigitalphotos.net/</a:t>
            </a:r>
            <a:endParaRPr lang="en-GB" sz="2400">
              <a:latin typeface="Bookman Old Style" charset="0"/>
            </a:endParaRPr>
          </a:p>
          <a:p>
            <a:r>
              <a:rPr lang="en-GB" sz="2400" b="1">
                <a:latin typeface="Bookman Old Style" charset="0"/>
                <a:hlinkClick r:id="rId3"/>
              </a:rPr>
              <a:t>http://www.freeimages.co.uk/</a:t>
            </a:r>
            <a:endParaRPr lang="en-GB" sz="2400">
              <a:latin typeface="Bookman Old Style" charset="0"/>
            </a:endParaRPr>
          </a:p>
          <a:p>
            <a:r>
              <a:rPr lang="en-GB" sz="2400" b="1">
                <a:latin typeface="Bookman Old Style" charset="0"/>
                <a:hlinkClick r:id="rId4"/>
              </a:rPr>
              <a:t>http://www.coolclips.com/</a:t>
            </a:r>
            <a:endParaRPr lang="en-GB" sz="2400">
              <a:latin typeface="Bookman Old Style" charset="0"/>
            </a:endParaRPr>
          </a:p>
          <a:p>
            <a:r>
              <a:rPr lang="en-GB" sz="2400" b="1">
                <a:latin typeface="Bookman Old Style" charset="0"/>
                <a:hlinkClick r:id="rId5"/>
              </a:rPr>
              <a:t>http://www.scran.ac.uk/</a:t>
            </a:r>
            <a:endParaRPr lang="en-GB" sz="2400">
              <a:latin typeface="Bookman Old Style" charset="0"/>
            </a:endParaRPr>
          </a:p>
          <a:p>
            <a:endParaRPr lang="en-GB" sz="2400">
              <a:latin typeface="Bookman Old Style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152400" y="714375"/>
            <a:ext cx="8562975" cy="553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200" b="1" u="sng">
                <a:latin typeface="Bookman Old Style" charset="0"/>
              </a:rPr>
              <a:t>Ystadegau ar y We</a:t>
            </a:r>
          </a:p>
          <a:p>
            <a:endParaRPr lang="en-GB" sz="2200">
              <a:latin typeface="Bookman Old Style" charset="0"/>
            </a:endParaRPr>
          </a:p>
          <a:p>
            <a:r>
              <a:rPr lang="en-GB" sz="2200">
                <a:latin typeface="Bookman Old Style" charset="0"/>
              </a:rPr>
              <a:t>StatisticsWebsiteUK - ystadegau</a:t>
            </a:r>
            <a:r>
              <a:rPr lang="en-GB" sz="2200" b="1">
                <a:latin typeface="Bookman Old Style" charset="0"/>
                <a:hlinkClick r:id="rId2"/>
              </a:rPr>
              <a:t>://www.statistics.gov.uk/</a:t>
            </a:r>
            <a:endParaRPr lang="en-GB" sz="2200" b="1">
              <a:latin typeface="Bookman Old Style" charset="0"/>
            </a:endParaRPr>
          </a:p>
          <a:p>
            <a:r>
              <a:rPr lang="en-GB" sz="2200">
                <a:latin typeface="Bookman Old Style" charset="0"/>
              </a:rPr>
              <a:t>Ystadegau llywodraeth leol </a:t>
            </a:r>
            <a:r>
              <a:rPr lang="en-GB" sz="2200" b="1">
                <a:latin typeface="Bookman Old Style" charset="0"/>
                <a:hlinkClick r:id="rId3"/>
              </a:rPr>
              <a:t>http://www.direct.gov.uk/</a:t>
            </a:r>
            <a:endParaRPr lang="en-GB" sz="2200" b="1">
              <a:latin typeface="Bookman Old Style" charset="0"/>
            </a:endParaRPr>
          </a:p>
          <a:p>
            <a:r>
              <a:rPr lang="en-GB" sz="2200">
                <a:latin typeface="Bookman Old Style" charset="0"/>
              </a:rPr>
              <a:t>Ystadegau’r Cyfrifiad </a:t>
            </a:r>
            <a:r>
              <a:rPr lang="en-GB" sz="2200" b="1">
                <a:latin typeface="Bookman Old Style" charset="0"/>
                <a:hlinkClick r:id="rId4"/>
              </a:rPr>
              <a:t>http://www.statistics.gov.uk/census/</a:t>
            </a:r>
            <a:endParaRPr lang="en-GB" sz="2200" b="1">
              <a:latin typeface="Bookman Old Style" charset="0"/>
            </a:endParaRPr>
          </a:p>
          <a:p>
            <a:r>
              <a:rPr lang="en-GB" sz="2200">
                <a:latin typeface="Bookman Old Style" charset="0"/>
              </a:rPr>
              <a:t>Ystadegau amgylcheddol</a:t>
            </a:r>
            <a:r>
              <a:rPr lang="en-GB" sz="2200" b="1">
                <a:latin typeface="Bookman Old Style" charset="0"/>
                <a:hlinkClick r:id="rId5"/>
              </a:rPr>
              <a:t>http://www.environment-agency.gov.uk/</a:t>
            </a:r>
            <a:endParaRPr lang="en-GB" sz="2200" b="1">
              <a:latin typeface="Bookman Old Style" charset="0"/>
            </a:endParaRPr>
          </a:p>
          <a:p>
            <a:r>
              <a:rPr lang="en-GB" sz="2200">
                <a:latin typeface="Bookman Old Style" charset="0"/>
              </a:rPr>
              <a:t>Ystadegau am fwyd </a:t>
            </a:r>
            <a:r>
              <a:rPr lang="en-GB" sz="2200" b="1">
                <a:latin typeface="Bookman Old Style" charset="0"/>
                <a:hlinkClick r:id="rId6"/>
              </a:rPr>
              <a:t>http://www.food.gov.uk/</a:t>
            </a:r>
            <a:endParaRPr lang="en-GB" sz="2200" b="1">
              <a:latin typeface="Bookman Old Style" charset="0"/>
            </a:endParaRPr>
          </a:p>
          <a:p>
            <a:r>
              <a:rPr lang="en-GB" sz="2200">
                <a:latin typeface="Bookman Old Style" charset="0"/>
              </a:rPr>
              <a:t>Ystadegau am iechyd</a:t>
            </a:r>
            <a:r>
              <a:rPr lang="en-GB" sz="2200" b="1">
                <a:latin typeface="Bookman Old Style" charset="0"/>
                <a:hlinkClick r:id="rId7"/>
              </a:rPr>
              <a:t>http://www.dh.gov.uk/</a:t>
            </a:r>
            <a:endParaRPr lang="en-GB" sz="2200" b="1">
              <a:latin typeface="Bookman Old Style" charset="0"/>
            </a:endParaRPr>
          </a:p>
          <a:p>
            <a:r>
              <a:rPr lang="en-GB" sz="2200">
                <a:latin typeface="Bookman Old Style" charset="0"/>
              </a:rPr>
              <a:t>Ystadegau’r Swyddfa Dywydd </a:t>
            </a:r>
            <a:r>
              <a:rPr lang="en-GB" sz="2200" b="1">
                <a:latin typeface="Bookman Old Style" charset="0"/>
                <a:hlinkClick r:id="rId8"/>
              </a:rPr>
              <a:t>http://www.metoffice.gov.uk/</a:t>
            </a:r>
            <a:endParaRPr lang="en-GB" sz="2200" b="1">
              <a:latin typeface="Bookman Old Style" charset="0"/>
            </a:endParaRPr>
          </a:p>
          <a:p>
            <a:r>
              <a:rPr lang="en-GB" sz="2200">
                <a:latin typeface="Bookman Old Style" charset="0"/>
              </a:rPr>
              <a:t>Ystadegau am dwristiaeth</a:t>
            </a:r>
            <a:r>
              <a:rPr lang="en-GB" sz="2200" b="1">
                <a:latin typeface="Bookman Old Style" charset="0"/>
                <a:hlinkClick r:id="rId9"/>
              </a:rPr>
              <a:t>http://www.visitbritain.com/research</a:t>
            </a:r>
            <a:endParaRPr lang="en-GB" sz="2200" b="1">
              <a:latin typeface="Bookman Old Style" charset="0"/>
            </a:endParaRPr>
          </a:p>
          <a:p>
            <a:r>
              <a:rPr lang="en-GB" sz="2200" b="1">
                <a:latin typeface="Bookman Old Style" charset="0"/>
              </a:rPr>
              <a:t>Ystadegau am Gymru - </a:t>
            </a:r>
            <a:r>
              <a:rPr lang="en-GB" sz="2200">
                <a:solidFill>
                  <a:srgbClr val="8883B7"/>
                </a:solidFill>
                <a:latin typeface="Bookman Old Style" charset="0"/>
              </a:rPr>
              <a:t>https://</a:t>
            </a:r>
            <a:r>
              <a:rPr lang="en-GB" sz="2200" b="1">
                <a:solidFill>
                  <a:srgbClr val="8883B7"/>
                </a:solidFill>
                <a:latin typeface="Bookman Old Style" charset="0"/>
              </a:rPr>
              <a:t>statswales</a:t>
            </a:r>
            <a:r>
              <a:rPr lang="en-GB" sz="2200">
                <a:solidFill>
                  <a:srgbClr val="8883B7"/>
                </a:solidFill>
                <a:latin typeface="Bookman Old Style" charset="0"/>
              </a:rPr>
              <a:t>.</a:t>
            </a:r>
            <a:r>
              <a:rPr lang="en-GB" sz="2200" b="1">
                <a:solidFill>
                  <a:srgbClr val="8883B7"/>
                </a:solidFill>
                <a:latin typeface="Bookman Old Style" charset="0"/>
              </a:rPr>
              <a:t>wales</a:t>
            </a:r>
            <a:r>
              <a:rPr lang="en-GB" sz="2200">
                <a:solidFill>
                  <a:srgbClr val="8883B7"/>
                </a:solidFill>
                <a:latin typeface="Bookman Old Style" charset="0"/>
              </a:rPr>
              <a:t>.gov.uk/‎</a:t>
            </a:r>
          </a:p>
          <a:p>
            <a:r>
              <a:rPr lang="en-GB" sz="2400"/>
              <a:t>GIG Cymru - </a:t>
            </a:r>
            <a:r>
              <a:rPr lang="en-GB" sz="2400">
                <a:solidFill>
                  <a:srgbClr val="8883B7"/>
                </a:solidFill>
              </a:rPr>
              <a:t>www.</a:t>
            </a:r>
            <a:r>
              <a:rPr lang="en-GB" sz="2400" b="1">
                <a:solidFill>
                  <a:srgbClr val="8883B7"/>
                </a:solidFill>
              </a:rPr>
              <a:t>wales</a:t>
            </a:r>
            <a:r>
              <a:rPr lang="en-GB" sz="2400">
                <a:solidFill>
                  <a:srgbClr val="8883B7"/>
                </a:solidFill>
              </a:rPr>
              <a:t>.nhs.uk/</a:t>
            </a:r>
            <a:r>
              <a:rPr lang="en-GB" sz="2400" b="1">
                <a:solidFill>
                  <a:srgbClr val="8883B7"/>
                </a:solidFill>
              </a:rPr>
              <a:t>statistics</a:t>
            </a:r>
            <a:r>
              <a:rPr lang="en-GB" sz="2400">
                <a:solidFill>
                  <a:srgbClr val="8883B7"/>
                </a:solidFill>
              </a:rPr>
              <a:t>anddata</a:t>
            </a:r>
            <a:endParaRPr lang="en-GB" sz="2200">
              <a:solidFill>
                <a:srgbClr val="8883B7"/>
              </a:solidFill>
              <a:latin typeface="Bookman Old Style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b="1" u="sng">
                <a:latin typeface="Bookman Old Style" charset="0"/>
              </a:rPr>
              <a:t>Dibynadwy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GB" b="1" dirty="0" smtClean="0">
                <a:latin typeface="Bookman Old Style" pitchFamily="18" charset="0"/>
                <a:ea typeface="+mn-ea"/>
              </a:rPr>
              <a:t>Cyfeiriadau ac olddodiadau’r We</a:t>
            </a:r>
          </a:p>
          <a:p>
            <a:pPr>
              <a:defRPr/>
            </a:pPr>
            <a:r>
              <a:rPr lang="en-GB" dirty="0" smtClean="0">
                <a:latin typeface="Bookman Old Style" pitchFamily="18" charset="0"/>
                <a:ea typeface="+mn-ea"/>
              </a:rPr>
              <a:t>.com – Y diwedd “safonol” i gyfeiriadau gwe sy’n cael ei ddefnyddio’n aml gan sefydliadau masnachol</a:t>
            </a:r>
          </a:p>
          <a:p>
            <a:pPr>
              <a:defRPr/>
            </a:pPr>
            <a:r>
              <a:rPr lang="en-GB" b="1" dirty="0" smtClean="0">
                <a:latin typeface="Bookman Old Style" pitchFamily="18" charset="0"/>
                <a:ea typeface="+mn-ea"/>
                <a:hlinkClick r:id="rId3"/>
              </a:rPr>
              <a:t>http://www.microsoft.com</a:t>
            </a:r>
            <a:r>
              <a:rPr lang="en-GB" dirty="0" smtClean="0">
                <a:latin typeface="Bookman Old Style" pitchFamily="18" charset="0"/>
                <a:ea typeface="+mn-ea"/>
                <a:hlinkClick r:id="rId3"/>
              </a:rPr>
              <a:t>.org</a:t>
            </a:r>
            <a:r>
              <a:rPr lang="en-GB" dirty="0" smtClean="0">
                <a:latin typeface="Bookman Old Style" pitchFamily="18" charset="0"/>
                <a:ea typeface="+mn-ea"/>
              </a:rPr>
              <a:t> – Mae’n cael ei ddefnyddio fel arfer gan sefydliadau di-elw</a:t>
            </a:r>
          </a:p>
          <a:p>
            <a:pPr>
              <a:defRPr/>
            </a:pPr>
            <a:r>
              <a:rPr lang="en-GB" b="1" dirty="0" smtClean="0">
                <a:latin typeface="Bookman Old Style" pitchFamily="18" charset="0"/>
                <a:ea typeface="+mn-ea"/>
                <a:hlinkClick r:id="rId4"/>
              </a:rPr>
              <a:t>http://www.oxfam.org</a:t>
            </a:r>
            <a:r>
              <a:rPr lang="en-GB" dirty="0" smtClean="0">
                <a:latin typeface="Bookman Old Style" pitchFamily="18" charset="0"/>
                <a:ea typeface="+mn-ea"/>
                <a:hlinkClick r:id="rId4"/>
              </a:rPr>
              <a:t>.co.uk</a:t>
            </a:r>
            <a:r>
              <a:rPr lang="en-GB" dirty="0" smtClean="0">
                <a:latin typeface="Bookman Old Style" pitchFamily="18" charset="0"/>
                <a:ea typeface="+mn-ea"/>
              </a:rPr>
              <a:t> – Gwefan cwmni sydd wedi’i leoli yn y DU</a:t>
            </a:r>
          </a:p>
          <a:p>
            <a:pPr>
              <a:defRPr/>
            </a:pPr>
            <a:r>
              <a:rPr lang="en-GB" b="1" dirty="0" smtClean="0">
                <a:latin typeface="Bookman Old Style" pitchFamily="18" charset="0"/>
                <a:ea typeface="+mn-ea"/>
              </a:rPr>
              <a:t>http</a:t>
            </a:r>
            <a:r>
              <a:rPr lang="en-GB" b="1" smtClean="0">
                <a:latin typeface="Bookman Old Style" pitchFamily="18" charset="0"/>
                <a:ea typeface="+mn-ea"/>
              </a:rPr>
              <a:t>://www.bbc.co.uk.</a:t>
            </a:r>
            <a:r>
              <a:rPr lang="en-GB" smtClean="0">
                <a:latin typeface="Bookman Old Style" pitchFamily="18" charset="0"/>
                <a:ea typeface="+mn-ea"/>
              </a:rPr>
              <a:t> </a:t>
            </a:r>
            <a:r>
              <a:rPr lang="en-GB" dirty="0" smtClean="0">
                <a:latin typeface="Bookman Old Style" pitchFamily="18" charset="0"/>
                <a:ea typeface="+mn-ea"/>
              </a:rPr>
              <a:t>– Un o gyrff llywodraeth, e.e. y BBC</a:t>
            </a:r>
          </a:p>
          <a:p>
            <a:pPr>
              <a:defRPr/>
            </a:pPr>
            <a:r>
              <a:rPr lang="en-GB" b="1" dirty="0" smtClean="0">
                <a:latin typeface="Bookman Old Style" pitchFamily="18" charset="0"/>
                <a:ea typeface="+mn-ea"/>
                <a:hlinkClick r:id="rId5"/>
              </a:rPr>
              <a:t>http://www.flintshire.gov.uk</a:t>
            </a:r>
            <a:r>
              <a:rPr lang="en-GB" b="1" dirty="0" smtClean="0">
                <a:latin typeface="Bookman Old Style" pitchFamily="18" charset="0"/>
                <a:ea typeface="+mn-ea"/>
              </a:rPr>
              <a:t>  - gwefan llywodraeth leol</a:t>
            </a:r>
            <a:endParaRPr lang="en-GB" dirty="0" smtClean="0">
              <a:latin typeface="Bookman Old Style" pitchFamily="18" charset="0"/>
              <a:ea typeface="+mn-ea"/>
            </a:endParaRPr>
          </a:p>
          <a:p>
            <a:pPr>
              <a:defRPr/>
            </a:pPr>
            <a:r>
              <a:rPr lang="en-GB" b="1" dirty="0" smtClean="0">
                <a:latin typeface="Bookman Old Style" pitchFamily="18" charset="0"/>
                <a:ea typeface="+mn-ea"/>
                <a:hlinkClick r:id="rId6"/>
              </a:rPr>
              <a:t>http://www.bham.ac.uk/</a:t>
            </a:r>
            <a:r>
              <a:rPr lang="en-GB" b="1" dirty="0" smtClean="0">
                <a:latin typeface="Bookman Old Style" pitchFamily="18" charset="0"/>
                <a:ea typeface="+mn-ea"/>
              </a:rPr>
              <a:t> </a:t>
            </a:r>
            <a:r>
              <a:rPr lang="en-GB" b="1" dirty="0" smtClean="0">
                <a:latin typeface="Bookman Old Style" pitchFamily="18" charset="0"/>
                <a:ea typeface="+mn-ea"/>
                <a:hlinkClick r:id="rId7"/>
              </a:rPr>
              <a:t>/</a:t>
            </a:r>
            <a:r>
              <a:rPr lang="en-GB" dirty="0" smtClean="0">
                <a:latin typeface="Bookman Old Style" pitchFamily="18" charset="0"/>
                <a:ea typeface="+mn-ea"/>
              </a:rPr>
              <a:t>.</a:t>
            </a:r>
            <a:r>
              <a:rPr lang="en-GB" dirty="0" err="1" smtClean="0">
                <a:latin typeface="Bookman Old Style" pitchFamily="18" charset="0"/>
                <a:ea typeface="+mn-ea"/>
              </a:rPr>
              <a:t>ac.uk</a:t>
            </a:r>
            <a:r>
              <a:rPr lang="en-GB" dirty="0" smtClean="0">
                <a:latin typeface="Bookman Old Style" pitchFamily="18" charset="0"/>
                <a:ea typeface="+mn-ea"/>
              </a:rPr>
              <a:t> neu .sch.uk Prifysgolion, ysgolion a cholegau</a:t>
            </a:r>
            <a:endParaRPr lang="en-GB" dirty="0">
              <a:latin typeface="Bookman Old Style" pitchFamily="18" charset="0"/>
              <a:ea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b="1" u="sng">
                <a:latin typeface="Bookman Old Style" charset="0"/>
              </a:rPr>
              <a:t>Ffynonellau mwy dibynadwy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000125" y="1771650"/>
            <a:ext cx="9639300" cy="5221288"/>
          </a:xfrm>
        </p:spPr>
        <p:txBody>
          <a:bodyPr/>
          <a:lstStyle/>
          <a:p>
            <a:pPr eaLnBrk="1" hangingPunct="1"/>
            <a:r>
              <a:rPr lang="en-GB" sz="2800">
                <a:latin typeface="Bookman Old Style" charset="0"/>
              </a:rPr>
              <a:t>Daily Post</a:t>
            </a:r>
          </a:p>
          <a:p>
            <a:pPr eaLnBrk="1" hangingPunct="1"/>
            <a:r>
              <a:rPr lang="en-GB" sz="2800">
                <a:latin typeface="Bookman Old Style" charset="0"/>
              </a:rPr>
              <a:t>BBC</a:t>
            </a:r>
          </a:p>
          <a:p>
            <a:pPr eaLnBrk="1" hangingPunct="1"/>
            <a:r>
              <a:rPr lang="en-GB" sz="2800">
                <a:latin typeface="Bookman Old Style" charset="0"/>
              </a:rPr>
              <a:t>Wales Online</a:t>
            </a:r>
          </a:p>
          <a:p>
            <a:pPr eaLnBrk="1" hangingPunct="1"/>
            <a:r>
              <a:rPr lang="en-GB" sz="2800">
                <a:latin typeface="Bookman Old Style" charset="0"/>
              </a:rPr>
              <a:t>.GOV </a:t>
            </a:r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2"/>
          <a:srcRect l="19559" t="22266" r="42052" b="12766"/>
          <a:stretch>
            <a:fillRect/>
          </a:stretch>
        </p:blipFill>
        <p:spPr bwMode="auto">
          <a:xfrm>
            <a:off x="5410200" y="2209800"/>
            <a:ext cx="2952750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12915" t="22639" r="40575" b="8829"/>
          <a:stretch>
            <a:fillRect/>
          </a:stretch>
        </p:blipFill>
        <p:spPr bwMode="auto">
          <a:xfrm>
            <a:off x="6019800" y="2590800"/>
            <a:ext cx="338772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 l="11438" t="14391" r="39836" b="27531"/>
          <a:stretch>
            <a:fillRect/>
          </a:stretch>
        </p:blipFill>
        <p:spPr bwMode="auto">
          <a:xfrm>
            <a:off x="5791200" y="2819400"/>
            <a:ext cx="28987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 l="11438" t="13406" r="27286" b="24577"/>
          <a:stretch>
            <a:fillRect/>
          </a:stretch>
        </p:blipFill>
        <p:spPr bwMode="auto">
          <a:xfrm>
            <a:off x="5105400" y="2590800"/>
            <a:ext cx="3455988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>
                <a:latin typeface="Bookman Old Style" charset="0"/>
              </a:rPr>
              <a:t>Dibynadwy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>
                <a:latin typeface="Bookman Old Style" charset="0"/>
              </a:rPr>
              <a:t>Os nad ydych chi’n sicr a yw gwybodaeth yn ddibynadwy, gallwch chi ei gwirio mewn mannau eraill i weld a yw’r wybodaeth yn cyfateb.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u="sng">
                <a:latin typeface="Bookman Old Style" charset="0"/>
              </a:rPr>
              <a:t>Cyfoes</a:t>
            </a:r>
          </a:p>
        </p:txBody>
      </p:sp>
      <p:sp>
        <p:nvSpPr>
          <p:cNvPr id="43011" name="TextBox 6"/>
          <p:cNvSpPr txBox="1">
            <a:spLocks noChangeArrowheads="1"/>
          </p:cNvSpPr>
          <p:nvPr/>
        </p:nvSpPr>
        <p:spPr bwMode="auto">
          <a:xfrm>
            <a:off x="755650" y="1916113"/>
            <a:ext cx="72009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3200">
                <a:latin typeface="Bookman Old Style" charset="0"/>
              </a:rPr>
              <a:t>Ni ddylai gwybodaeth fod yn fwy na 3 blwydd oed.</a:t>
            </a:r>
          </a:p>
          <a:p>
            <a:endParaRPr lang="en-GB" sz="3200">
              <a:latin typeface="Bookman Old Style" charset="0"/>
            </a:endParaRPr>
          </a:p>
          <a:p>
            <a:r>
              <a:rPr lang="en-GB" sz="3200" i="1">
                <a:latin typeface="Bookman Old Style" charset="0"/>
              </a:rPr>
              <a:t>Oni bai </a:t>
            </a:r>
            <a:r>
              <a:rPr lang="en-GB" sz="3200">
                <a:latin typeface="Bookman Old Style" charset="0"/>
              </a:rPr>
              <a:t>eich bod am ddangos tuedd dros amser e.e. newid mewn beichiogrwydd yn yr arddegau dros yr 20 mlynedd diwethaf.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u="sng">
                <a:latin typeface="Bookman Old Style" charset="0"/>
              </a:rPr>
              <a:t>Perthnasol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Bookman Old Style" charset="0"/>
              </a:rPr>
              <a:t>Cadwch at y meysydd rydych chi’n canolbwyntio arnynt wrth ymchwilio.  (Edrychwch ar eich taflenni cynllunio ymchwil.)</a:t>
            </a:r>
          </a:p>
          <a:p>
            <a:pPr eaLnBrk="1" hangingPunct="1"/>
            <a:endParaRPr lang="en-GB">
              <a:latin typeface="Bookman Old Style" charset="0"/>
            </a:endParaRPr>
          </a:p>
          <a:p>
            <a:pPr eaLnBrk="1" hangingPunct="1"/>
            <a:r>
              <a:rPr lang="en-GB">
                <a:latin typeface="Bookman Old Style" charset="0"/>
              </a:rPr>
              <a:t>Gofalwch fod y wybodaeth yn gysylltiedig â’r teitl.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u="sng">
                <a:latin typeface="Bookman Old Style" charset="0"/>
              </a:rPr>
              <a:t>Defnyddiol</a:t>
            </a:r>
          </a:p>
        </p:txBody>
      </p:sp>
      <p:sp>
        <p:nvSpPr>
          <p:cNvPr id="45059" name="TextBox 4"/>
          <p:cNvSpPr txBox="1">
            <a:spLocks noChangeArrowheads="1"/>
          </p:cNvSpPr>
          <p:nvPr/>
        </p:nvSpPr>
        <p:spPr bwMode="auto">
          <a:xfrm>
            <a:off x="684213" y="1412875"/>
            <a:ext cx="7416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800">
                <a:latin typeface="Bookman Old Style" charset="0"/>
              </a:rPr>
              <a:t>Chwiliwch am wybodaeth y gallwch chi ei darllen a’i deall.</a:t>
            </a:r>
          </a:p>
          <a:p>
            <a:endParaRPr lang="en-GB" sz="2800">
              <a:latin typeface="Bookman Old Style" charset="0"/>
            </a:endParaRPr>
          </a:p>
          <a:p>
            <a:r>
              <a:rPr lang="en-GB" sz="2800">
                <a:latin typeface="Bookman Old Style" charset="0"/>
              </a:rPr>
              <a:t>Holwch eich athro os yw gwybodaeth yn ymddangos yn rhy gymhleth – efallai y bydd yn gallu’ch helpu i edrych arni mewn ffordd wahanol.</a:t>
            </a:r>
          </a:p>
          <a:p>
            <a:endParaRPr lang="en-GB" sz="2800">
              <a:latin typeface="Bookman Old Style" charset="0"/>
            </a:endParaRPr>
          </a:p>
          <a:p>
            <a:r>
              <a:rPr lang="en-GB" sz="2800">
                <a:latin typeface="Bookman Old Style" charset="0"/>
              </a:rPr>
              <a:t>Sicrhewch fod yr ymchwil yn cyfrannu at y stori rydych chi am ei dweud!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u="sng">
                <a:latin typeface="Bookman Old Style" charset="0"/>
              </a:rPr>
              <a:t>Defnyddiol</a:t>
            </a:r>
          </a:p>
        </p:txBody>
      </p:sp>
      <p:sp>
        <p:nvSpPr>
          <p:cNvPr id="46083" name="TextBox 3"/>
          <p:cNvSpPr txBox="1">
            <a:spLocks noChangeArrowheads="1"/>
          </p:cNvSpPr>
          <p:nvPr/>
        </p:nvSpPr>
        <p:spPr bwMode="auto">
          <a:xfrm>
            <a:off x="468313" y="1557338"/>
            <a:ext cx="79914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3600">
                <a:latin typeface="Bookman Old Style" charset="0"/>
              </a:rPr>
              <a:t>Ceir gwybodaeth o bob math a maint</a:t>
            </a:r>
          </a:p>
        </p:txBody>
      </p:sp>
      <p:sp>
        <p:nvSpPr>
          <p:cNvPr id="46084" name="Picture 2" descr="http://static.guim.co.uk/sys-images/Guardian/Pix/photobylines/2011/2/22/1298388345046/Teenage-pregnancies-2009--008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11188" y="2924175"/>
            <a:ext cx="3384550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085" name="TextBox 5"/>
          <p:cNvSpPr txBox="1">
            <a:spLocks noChangeArrowheads="1"/>
          </p:cNvSpPr>
          <p:nvPr/>
        </p:nvSpPr>
        <p:spPr bwMode="auto">
          <a:xfrm>
            <a:off x="4787900" y="3141663"/>
            <a:ext cx="3024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3200"/>
              <a:t>Mapiau</a:t>
            </a:r>
          </a:p>
        </p:txBody>
      </p:sp>
      <p:sp>
        <p:nvSpPr>
          <p:cNvPr id="46086" name="TextBox 6"/>
          <p:cNvSpPr txBox="1">
            <a:spLocks noChangeArrowheads="1"/>
          </p:cNvSpPr>
          <p:nvPr/>
        </p:nvSpPr>
        <p:spPr bwMode="auto">
          <a:xfrm>
            <a:off x="4859338" y="4076700"/>
            <a:ext cx="34575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/>
              <a:t>Ffynhonnell:</a:t>
            </a:r>
          </a:p>
          <a:p>
            <a:endParaRPr lang="en-GB"/>
          </a:p>
          <a:p>
            <a:r>
              <a:rPr lang="en-GB"/>
              <a:t>WWW.Guardian.co.uk</a:t>
            </a:r>
          </a:p>
        </p:txBody>
      </p:sp>
      <p:pic>
        <p:nvPicPr>
          <p:cNvPr id="46087" name="Picture 8" descr="http://static.guim.co.uk/sys-images/Guardian/Pix/photobylines/2011/2/22/1298388345046/Teenage-pregnancies-2009--008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42610" r="44063" b="18054"/>
          <a:stretch>
            <a:fillRect/>
          </a:stretch>
        </p:blipFill>
        <p:spPr bwMode="auto">
          <a:xfrm>
            <a:off x="827088" y="2852738"/>
            <a:ext cx="3384550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43438" y="1928813"/>
            <a:ext cx="3786187" cy="3000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/>
              <a:t>Mae gwybodaeth yn ein helpu i wneud synnwyr o’r byd o’n cwmpas.</a:t>
            </a:r>
          </a:p>
        </p:txBody>
      </p:sp>
      <p:pic>
        <p:nvPicPr>
          <p:cNvPr id="17411" name="Picture 4" descr="http://www.careerhubblog.com/.a/6a00d834516a5769e20168e7e2eb2a970c-p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2286000"/>
            <a:ext cx="33051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loud Callout 5"/>
          <p:cNvSpPr/>
          <p:nvPr/>
        </p:nvSpPr>
        <p:spPr>
          <a:xfrm>
            <a:off x="0" y="428625"/>
            <a:ext cx="3714750" cy="1785938"/>
          </a:xfrm>
          <a:prstGeom prst="cloudCallout">
            <a:avLst>
              <a:gd name="adj1" fmla="val 31907"/>
              <a:gd name="adj2" fmla="val 987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/>
              <a:t>Beth mae’r holl wybodaeth ’ma yn ei olygu?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u="sng">
                <a:latin typeface="Bookman Old Style" charset="0"/>
              </a:rPr>
              <a:t>Defnyddiol</a:t>
            </a:r>
          </a:p>
        </p:txBody>
      </p:sp>
      <p:sp>
        <p:nvSpPr>
          <p:cNvPr id="47107" name="TextBox 4"/>
          <p:cNvSpPr txBox="1">
            <a:spLocks noChangeArrowheads="1"/>
          </p:cNvSpPr>
          <p:nvPr/>
        </p:nvSpPr>
        <p:spPr bwMode="auto">
          <a:xfrm>
            <a:off x="5003800" y="2492375"/>
            <a:ext cx="38877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3200">
                <a:latin typeface="Bookman Old Style" charset="0"/>
              </a:rPr>
              <a:t>Tueddiadau</a:t>
            </a:r>
            <a:br>
              <a:rPr lang="en-GB" sz="3200">
                <a:latin typeface="Bookman Old Style" charset="0"/>
              </a:rPr>
            </a:br>
            <a:r>
              <a:rPr lang="en-GB" sz="3200">
                <a:latin typeface="Bookman Old Style" charset="0"/>
              </a:rPr>
              <a:t>dros amser</a:t>
            </a:r>
          </a:p>
        </p:txBody>
      </p:sp>
      <p:sp>
        <p:nvSpPr>
          <p:cNvPr id="47108" name="TextBox 5"/>
          <p:cNvSpPr txBox="1">
            <a:spLocks noChangeArrowheads="1"/>
          </p:cNvSpPr>
          <p:nvPr/>
        </p:nvSpPr>
        <p:spPr bwMode="auto">
          <a:xfrm>
            <a:off x="5003800" y="3657599"/>
            <a:ext cx="360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400"/>
              <a:t>Ffynhonnell: http://fullfact.org/articles/underage_teenage_pregnancy_rates</a:t>
            </a:r>
          </a:p>
        </p:txBody>
      </p:sp>
      <p:sp>
        <p:nvSpPr>
          <p:cNvPr id="47109" name="Picture 7" descr="http://fullfact.org/sites/fullfact.org/files/styles/large/public/Conception%20rate%20per%201,000%20Under%2016s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0" y="2492375"/>
            <a:ext cx="43529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19700" y="4724400"/>
            <a:ext cx="22320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/>
              <a:t>Mae’n bwysig iawn cadw cofnod o ble cawsoch chi’r wybodaeth</a:t>
            </a:r>
          </a:p>
        </p:txBody>
      </p:sp>
      <p:pic>
        <p:nvPicPr>
          <p:cNvPr id="47111" name="Picture 8" descr="http://fullfact.org/sites/fullfact.org/files/styles/large/public/Total%20Conceptions%20Under%2016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492375"/>
            <a:ext cx="45720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u="sng">
                <a:latin typeface="Bookman Old Style" charset="0"/>
              </a:rPr>
              <a:t>Defnyddiol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12915" t="22639" r="40575" b="8829"/>
          <a:stretch>
            <a:fillRect/>
          </a:stretch>
        </p:blipFill>
        <p:spPr bwMode="auto">
          <a:xfrm>
            <a:off x="684213" y="1916113"/>
            <a:ext cx="338772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4500563" y="1989138"/>
            <a:ext cx="36004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3200"/>
              <a:t>Storïau papur newydd</a:t>
            </a:r>
          </a:p>
        </p:txBody>
      </p:sp>
      <p:sp>
        <p:nvSpPr>
          <p:cNvPr id="48133" name="TextBox 4"/>
          <p:cNvSpPr txBox="1">
            <a:spLocks noChangeArrowheads="1"/>
          </p:cNvSpPr>
          <p:nvPr/>
        </p:nvSpPr>
        <p:spPr bwMode="auto">
          <a:xfrm>
            <a:off x="4572000" y="3357563"/>
            <a:ext cx="2520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/>
              <a:t>Ffynhonnell: Papur newydd y Daily Post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u="sng">
                <a:latin typeface="Bookman Old Style" charset="0"/>
              </a:rPr>
              <a:t>Defnyddiol</a:t>
            </a:r>
          </a:p>
        </p:txBody>
      </p:sp>
      <p:sp>
        <p:nvSpPr>
          <p:cNvPr id="49155" name="TextBox 4"/>
          <p:cNvSpPr txBox="1">
            <a:spLocks noChangeArrowheads="1"/>
          </p:cNvSpPr>
          <p:nvPr/>
        </p:nvSpPr>
        <p:spPr bwMode="auto">
          <a:xfrm>
            <a:off x="5429250" y="2000250"/>
            <a:ext cx="3384550" cy="292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4000">
                <a:latin typeface="Bookman Old Style" charset="0"/>
              </a:rPr>
              <a:t>Adroddiadau</a:t>
            </a:r>
          </a:p>
          <a:p>
            <a:endParaRPr lang="en-GB">
              <a:latin typeface="Bookman Old Style" charset="0"/>
            </a:endParaRPr>
          </a:p>
          <a:p>
            <a:endParaRPr lang="en-GB">
              <a:latin typeface="Bookman Old Style" charset="0"/>
            </a:endParaRPr>
          </a:p>
          <a:p>
            <a:endParaRPr lang="en-GB">
              <a:latin typeface="Bookman Old Style" charset="0"/>
            </a:endParaRPr>
          </a:p>
          <a:p>
            <a:endParaRPr lang="en-GB">
              <a:latin typeface="Bookman Old Style" charset="0"/>
            </a:endParaRPr>
          </a:p>
          <a:p>
            <a:endParaRPr lang="en-GB">
              <a:latin typeface="Bookman Old Style" charset="0"/>
            </a:endParaRPr>
          </a:p>
          <a:p>
            <a:r>
              <a:rPr lang="en-GB">
                <a:latin typeface="Bookman Old Style" charset="0"/>
              </a:rPr>
              <a:t>Ffynhonnell: http://www.ons.gov.uk/ons/dcp171766_300029.pdf</a:t>
            </a:r>
          </a:p>
        </p:txBody>
      </p:sp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2"/>
          <a:srcRect l="28641" t="13008" r="25000" b="12427"/>
          <a:stretch>
            <a:fillRect/>
          </a:stretch>
        </p:blipFill>
        <p:spPr bwMode="auto">
          <a:xfrm>
            <a:off x="1714500" y="1571625"/>
            <a:ext cx="352583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ChangeArrowheads="1"/>
          </p:cNvSpPr>
          <p:nvPr/>
        </p:nvSpPr>
        <p:spPr bwMode="auto">
          <a:xfrm>
            <a:off x="1285875" y="387085"/>
            <a:ext cx="5986463" cy="6229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88872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b="1" u="sng">
                <a:solidFill>
                  <a:srgbClr val="F76100"/>
                </a:solidFill>
                <a:latin typeface="Bookman Old Style" charset="0"/>
              </a:rPr>
              <a:t>Ffefrynnau</a:t>
            </a:r>
          </a:p>
          <a:p>
            <a:pPr eaLnBrk="0" hangingPunct="0"/>
            <a:r>
              <a:rPr lang="en-US" sz="2400">
                <a:solidFill>
                  <a:srgbClr val="333333"/>
                </a:solidFill>
                <a:latin typeface="Bookman Old Style" charset="0"/>
              </a:rPr>
              <a:t>Os byddwch chi’n dod o hyd i wefan ddefnyddiol iawn, peidiwch â cholli ei chyfeiriad gwe. Ychwanegwch ef at eich rhestr o ffefrynnau. Dyma sut i wneud hynny:</a:t>
            </a:r>
            <a:endParaRPr lang="en-US" sz="2400">
              <a:latin typeface="Bookman Old Style" charset="0"/>
            </a:endParaRPr>
          </a:p>
          <a:p>
            <a:pPr eaLnBrk="0" hangingPunct="0">
              <a:buFontTx/>
              <a:buChar char="•"/>
            </a:pPr>
            <a:r>
              <a:rPr lang="en-US" sz="2400">
                <a:solidFill>
                  <a:srgbClr val="333333"/>
                </a:solidFill>
                <a:latin typeface="Bookman Old Style" charset="0"/>
              </a:rPr>
              <a:t>clicio ar y botwm </a:t>
            </a:r>
            <a:r>
              <a:rPr lang="en-US" sz="2400" b="1">
                <a:solidFill>
                  <a:srgbClr val="333333"/>
                </a:solidFill>
                <a:latin typeface="Bookman Old Style" charset="0"/>
              </a:rPr>
              <a:t>Favourites</a:t>
            </a:r>
            <a:r>
              <a:rPr lang="en-US" sz="2400">
                <a:solidFill>
                  <a:srgbClr val="333333"/>
                </a:solidFill>
                <a:latin typeface="Bookman Old Style" charset="0"/>
              </a:rPr>
              <a:t> ym mhen uchaf y porwr</a:t>
            </a:r>
          </a:p>
          <a:p>
            <a:pPr eaLnBrk="0" hangingPunct="0">
              <a:buFontTx/>
              <a:buChar char="•"/>
            </a:pPr>
            <a:r>
              <a:rPr lang="en-US" sz="2400">
                <a:solidFill>
                  <a:srgbClr val="333333"/>
                </a:solidFill>
                <a:latin typeface="Bookman Old Style" charset="0"/>
              </a:rPr>
              <a:t>dewis </a:t>
            </a:r>
            <a:r>
              <a:rPr lang="en-US" sz="2400" b="1">
                <a:solidFill>
                  <a:srgbClr val="333333"/>
                </a:solidFill>
                <a:latin typeface="Bookman Old Style" charset="0"/>
              </a:rPr>
              <a:t>Add to favourites</a:t>
            </a:r>
            <a:endParaRPr lang="en-US" sz="2400">
              <a:solidFill>
                <a:srgbClr val="333333"/>
              </a:solidFill>
              <a:latin typeface="Bookman Old Style" charset="0"/>
            </a:endParaRPr>
          </a:p>
          <a:p>
            <a:pPr eaLnBrk="0" hangingPunct="0">
              <a:buFontTx/>
              <a:buChar char="•"/>
            </a:pPr>
            <a:r>
              <a:rPr lang="en-US" sz="2400">
                <a:solidFill>
                  <a:srgbClr val="333333"/>
                </a:solidFill>
                <a:latin typeface="Bookman Old Style" charset="0"/>
              </a:rPr>
              <a:t>dewis y ffolder rydych chi am gadw’r dudalen ynddo</a:t>
            </a:r>
          </a:p>
          <a:p>
            <a:pPr eaLnBrk="0" hangingPunct="0"/>
            <a:r>
              <a:rPr lang="en-US" sz="900">
                <a:solidFill>
                  <a:srgbClr val="333333"/>
                </a:solidFill>
                <a:latin typeface="Verdana" charset="0"/>
              </a:rPr>
              <a:t>  </a:t>
            </a:r>
            <a:r>
              <a:rPr lang="en-US" sz="11700">
                <a:solidFill>
                  <a:srgbClr val="333333"/>
                </a:solidFill>
                <a:latin typeface="Verdana" charset="0"/>
              </a:rPr>
              <a:t> </a:t>
            </a:r>
            <a:r>
              <a:rPr lang="en-US" sz="900">
                <a:solidFill>
                  <a:srgbClr val="333333"/>
                </a:solidFill>
                <a:latin typeface="Verdana" charset="0"/>
              </a:rPr>
              <a:t>                                                                                                           </a:t>
            </a:r>
            <a:endParaRPr lang="en-US" sz="1100"/>
          </a:p>
          <a:p>
            <a:pPr eaLnBrk="0" hangingPunct="0"/>
            <a:r>
              <a:rPr lang="en-US" sz="900">
                <a:solidFill>
                  <a:srgbClr val="333333"/>
                </a:solidFill>
                <a:latin typeface="Verdana" charset="0"/>
              </a:rPr>
              <a:t/>
            </a:r>
            <a:br>
              <a:rPr lang="en-US" sz="900">
                <a:solidFill>
                  <a:srgbClr val="333333"/>
                </a:solidFill>
                <a:latin typeface="Verdana" charset="0"/>
              </a:rPr>
            </a:br>
            <a:endParaRPr lang="en-US" sz="900">
              <a:solidFill>
                <a:srgbClr val="333333"/>
              </a:solidFill>
              <a:latin typeface="Verdana" charset="0"/>
            </a:endParaRPr>
          </a:p>
        </p:txBody>
      </p:sp>
      <p:pic>
        <p:nvPicPr>
          <p:cNvPr id="50179" name="Picture 2" descr="favourites drop down menu in a brows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4357688"/>
            <a:ext cx="4286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17526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2"/>
                </a:solidFill>
              </a:rPr>
              <a:t>Ffynonellau sy’n </a:t>
            </a:r>
            <a:r>
              <a:rPr lang="en-US" sz="3600" b="1">
                <a:solidFill>
                  <a:schemeClr val="bg2"/>
                </a:solidFill>
              </a:rPr>
              <a:t>ddibynadwy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30480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Sut y gallwch chi wybod a fydd ffynhonnell yn ddibynadwy?</a:t>
            </a: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838200"/>
            <a:ext cx="38801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2"/>
                </a:solidFill>
              </a:rPr>
              <a:t>Ffynonellau cynradd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1981200"/>
            <a:ext cx="38397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342F61"/>
                </a:solidFill>
              </a:rPr>
              <a:t>Mae </a:t>
            </a:r>
            <a:r>
              <a:rPr lang="en-US" sz="2400" b="1">
                <a:solidFill>
                  <a:srgbClr val="342F61"/>
                </a:solidFill>
              </a:rPr>
              <a:t>ffynhonnell gynradd </a:t>
            </a:r>
            <a:br>
              <a:rPr lang="en-US" sz="2400" b="1">
                <a:solidFill>
                  <a:srgbClr val="342F61"/>
                </a:solidFill>
              </a:rPr>
            </a:br>
            <a:r>
              <a:rPr lang="en-US" sz="2400">
                <a:solidFill>
                  <a:srgbClr val="342F61"/>
                </a:solidFill>
              </a:rPr>
              <a:t>yn wrthrych neu ddogfen </a:t>
            </a:r>
            <a:br>
              <a:rPr lang="en-US" sz="2400">
                <a:solidFill>
                  <a:srgbClr val="342F61"/>
                </a:solidFill>
              </a:rPr>
            </a:br>
            <a:r>
              <a:rPr lang="en-US" sz="2400">
                <a:solidFill>
                  <a:srgbClr val="342F61"/>
                </a:solidFill>
              </a:rPr>
              <a:t>wreiddiol – y deunydd crai </a:t>
            </a:r>
            <a:br>
              <a:rPr lang="en-US" sz="2400">
                <a:solidFill>
                  <a:srgbClr val="342F61"/>
                </a:solidFill>
              </a:rPr>
            </a:br>
            <a:r>
              <a:rPr lang="en-US" sz="2400">
                <a:solidFill>
                  <a:srgbClr val="342F61"/>
                </a:solidFill>
              </a:rPr>
              <a:t>neu wybodaeth </a:t>
            </a:r>
            <a:br>
              <a:rPr lang="en-US" sz="2400">
                <a:solidFill>
                  <a:srgbClr val="342F61"/>
                </a:solidFill>
              </a:rPr>
            </a:br>
            <a:r>
              <a:rPr lang="en-US" sz="2400">
                <a:solidFill>
                  <a:srgbClr val="342F61"/>
                </a:solidFill>
              </a:rPr>
              <a:t>o lygad y ffynnon</a:t>
            </a: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609600"/>
            <a:ext cx="6477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342F61"/>
                </a:solidFill>
              </a:rPr>
              <a:t>Mae </a:t>
            </a:r>
            <a:r>
              <a:rPr lang="en-US" sz="2400" b="1">
                <a:solidFill>
                  <a:srgbClr val="342F61"/>
                </a:solidFill>
              </a:rPr>
              <a:t>ffynhonnell gynradd </a:t>
            </a:r>
            <a:r>
              <a:rPr lang="en-US" sz="2400">
                <a:solidFill>
                  <a:srgbClr val="342F61"/>
                </a:solidFill>
              </a:rPr>
              <a:t>yn wrthrych neu ddogfen wreiddiol – y deunydd crai neu wybodaeth o lygad y ffynnon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2362200"/>
            <a:ext cx="402563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342F61"/>
                </a:solidFill>
              </a:rPr>
              <a:t>• dogfennau hanesyddol a chyfreithiol</a:t>
            </a:r>
          </a:p>
          <a:p>
            <a:endParaRPr lang="en-US">
              <a:solidFill>
                <a:srgbClr val="342F61"/>
              </a:solidFill>
            </a:endParaRPr>
          </a:p>
          <a:p>
            <a:r>
              <a:rPr lang="en-US">
                <a:solidFill>
                  <a:srgbClr val="342F61"/>
                </a:solidFill>
              </a:rPr>
              <a:t>• canlyniadau arbrawf</a:t>
            </a:r>
          </a:p>
          <a:p>
            <a:endParaRPr lang="en-US">
              <a:solidFill>
                <a:srgbClr val="342F61"/>
              </a:solidFill>
            </a:endParaRPr>
          </a:p>
          <a:p>
            <a:r>
              <a:rPr lang="en-US">
                <a:solidFill>
                  <a:srgbClr val="342F61"/>
                </a:solidFill>
              </a:rPr>
              <a:t>• data ystadegol</a:t>
            </a:r>
          </a:p>
          <a:p>
            <a:endParaRPr lang="en-US">
              <a:solidFill>
                <a:srgbClr val="342F61"/>
              </a:solidFill>
            </a:endParaRPr>
          </a:p>
          <a:p>
            <a:r>
              <a:rPr lang="en-US">
                <a:solidFill>
                  <a:srgbClr val="342F61"/>
                </a:solidFill>
              </a:rPr>
              <a:t>• darn o ysgrifennu creadigol</a:t>
            </a:r>
          </a:p>
          <a:p>
            <a:endParaRPr lang="en-US">
              <a:solidFill>
                <a:srgbClr val="342F61"/>
              </a:solidFill>
            </a:endParaRPr>
          </a:p>
          <a:p>
            <a:r>
              <a:rPr lang="en-US">
                <a:solidFill>
                  <a:srgbClr val="342F61"/>
                </a:solidFill>
              </a:rPr>
              <a:t>• gwrthrychau celfyddydol</a:t>
            </a:r>
          </a:p>
          <a:p>
            <a:endParaRPr lang="en-US">
              <a:solidFill>
                <a:srgbClr val="342F61"/>
              </a:solidFill>
            </a:endParaRPr>
          </a:p>
          <a:p>
            <a:r>
              <a:rPr lang="en-US">
                <a:solidFill>
                  <a:srgbClr val="342F61"/>
                </a:solidFill>
              </a:rPr>
              <a:t>• disgrifiadau gan lygad-dyst</a:t>
            </a: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914400"/>
            <a:ext cx="39012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342F61"/>
                </a:solidFill>
              </a:rPr>
              <a:t>Ffynonellau eilaidd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1981200"/>
            <a:ext cx="709225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342F61"/>
                </a:solidFill>
              </a:rPr>
              <a:t>• Mae </a:t>
            </a:r>
            <a:r>
              <a:rPr lang="en-US" sz="2400" b="1">
                <a:solidFill>
                  <a:srgbClr val="342F61"/>
                </a:solidFill>
              </a:rPr>
              <a:t>ffynhonnell eilaidd </a:t>
            </a:r>
            <a:r>
              <a:rPr lang="en-US" sz="2400">
                <a:solidFill>
                  <a:srgbClr val="342F61"/>
                </a:solidFill>
              </a:rPr>
              <a:t>yn rhywbeth </a:t>
            </a:r>
            <a:br>
              <a:rPr lang="en-US" sz="2400">
                <a:solidFill>
                  <a:srgbClr val="342F61"/>
                </a:solidFill>
              </a:rPr>
            </a:br>
            <a:r>
              <a:rPr lang="en-US" sz="2400">
                <a:solidFill>
                  <a:srgbClr val="342F61"/>
                </a:solidFill>
              </a:rPr>
              <a:t>sydd wedi’i ysgrifennu am ffynhonnell gynradd.</a:t>
            </a:r>
          </a:p>
          <a:p>
            <a:endParaRPr lang="en-US" sz="2400">
              <a:solidFill>
                <a:srgbClr val="342F61"/>
              </a:solidFill>
            </a:endParaRPr>
          </a:p>
          <a:p>
            <a:r>
              <a:rPr lang="en-US" sz="2400">
                <a:solidFill>
                  <a:srgbClr val="342F61"/>
                </a:solidFill>
              </a:rPr>
              <a:t>• Gallwch chi feddwl am ffynonellau eilaidd fel</a:t>
            </a:r>
            <a:br>
              <a:rPr lang="en-US" sz="2400">
                <a:solidFill>
                  <a:srgbClr val="342F61"/>
                </a:solidFill>
              </a:rPr>
            </a:br>
            <a:r>
              <a:rPr lang="en-US" sz="2400">
                <a:solidFill>
                  <a:srgbClr val="342F61"/>
                </a:solidFill>
              </a:rPr>
              <a:t>gwybodaeth ail-law. Os byddaf i’n dweud rhywbeth </a:t>
            </a:r>
            <a:br>
              <a:rPr lang="en-US" sz="2400">
                <a:solidFill>
                  <a:srgbClr val="342F61"/>
                </a:solidFill>
              </a:rPr>
            </a:br>
            <a:r>
              <a:rPr lang="en-US" sz="2400">
                <a:solidFill>
                  <a:srgbClr val="342F61"/>
                </a:solidFill>
              </a:rPr>
              <a:t>wrthych, yna fi yw’r ffynhonnell gynradd. </a:t>
            </a:r>
            <a:br>
              <a:rPr lang="en-US" sz="2400">
                <a:solidFill>
                  <a:srgbClr val="342F61"/>
                </a:solidFill>
              </a:rPr>
            </a:br>
            <a:r>
              <a:rPr lang="en-US" sz="2400">
                <a:solidFill>
                  <a:srgbClr val="342F61"/>
                </a:solidFill>
              </a:rPr>
              <a:t>Os byddwch chi’n dweud beth a ddywedais </a:t>
            </a:r>
            <a:br>
              <a:rPr lang="en-US" sz="2400">
                <a:solidFill>
                  <a:srgbClr val="342F61"/>
                </a:solidFill>
              </a:rPr>
            </a:br>
            <a:r>
              <a:rPr lang="en-US" sz="2400">
                <a:solidFill>
                  <a:srgbClr val="342F61"/>
                </a:solidFill>
              </a:rPr>
              <a:t>i wrthych chi wrth rywun arall, yna chi yw’r</a:t>
            </a:r>
            <a:br>
              <a:rPr lang="en-US" sz="2400">
                <a:solidFill>
                  <a:srgbClr val="342F61"/>
                </a:solidFill>
              </a:rPr>
            </a:br>
            <a:r>
              <a:rPr lang="en-US" sz="2400">
                <a:solidFill>
                  <a:srgbClr val="342F61"/>
                </a:solidFill>
              </a:rPr>
              <a:t>ffynhonnell ail-law.</a:t>
            </a:r>
          </a:p>
          <a:p>
            <a:endParaRPr lang="en-US">
              <a:solidFill>
                <a:srgbClr val="342F61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1371600"/>
            <a:ext cx="4724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342F61"/>
                </a:solidFill>
              </a:rPr>
              <a:t>Ffynonellau eilaidd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438400"/>
            <a:ext cx="563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342F61"/>
                </a:solidFill>
              </a:rPr>
              <a:t>Mae ffynonellau eilaidd yn cynnwys:</a:t>
            </a:r>
          </a:p>
          <a:p>
            <a:r>
              <a:rPr lang="en-US" sz="2400">
                <a:solidFill>
                  <a:srgbClr val="342F61"/>
                </a:solidFill>
              </a:rPr>
              <a:t>• sylwadau am...</a:t>
            </a:r>
          </a:p>
          <a:p>
            <a:r>
              <a:rPr lang="en-US" sz="2400">
                <a:solidFill>
                  <a:srgbClr val="342F61"/>
                </a:solidFill>
              </a:rPr>
              <a:t>• dehongliadau o...</a:t>
            </a:r>
          </a:p>
          <a:p>
            <a:r>
              <a:rPr lang="en-US" sz="2400">
                <a:solidFill>
                  <a:srgbClr val="342F61"/>
                </a:solidFill>
              </a:rPr>
              <a:t>• trafodaethau am...</a:t>
            </a:r>
          </a:p>
          <a:p>
            <a:r>
              <a:rPr lang="en-US" sz="2400">
                <a:solidFill>
                  <a:srgbClr val="342F61"/>
                </a:solidFill>
              </a:rPr>
              <a:t>y deunydd gwreiddiol</a:t>
            </a: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1447800"/>
            <a:ext cx="5029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342F61"/>
                </a:solidFill>
              </a:rPr>
              <a:t>Ffynonellau eilaidd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743200"/>
            <a:ext cx="613924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342F61"/>
                </a:solidFill>
              </a:rPr>
              <a:t>Gall deunyddiau ffynhonnell eilaidd fod ar ffurf:</a:t>
            </a:r>
          </a:p>
          <a:p>
            <a:r>
              <a:rPr lang="en-US" sz="2000" b="1">
                <a:solidFill>
                  <a:srgbClr val="342F61"/>
                </a:solidFill>
              </a:rPr>
              <a:t>• erthyglau mewn papurau newydd</a:t>
            </a:r>
          </a:p>
          <a:p>
            <a:r>
              <a:rPr lang="en-US" sz="2000" b="1">
                <a:solidFill>
                  <a:srgbClr val="342F61"/>
                </a:solidFill>
              </a:rPr>
              <a:t>• cylchgronau poblogaidd</a:t>
            </a:r>
          </a:p>
          <a:p>
            <a:r>
              <a:rPr lang="en-US" sz="2000" b="1">
                <a:solidFill>
                  <a:srgbClr val="342F61"/>
                </a:solidFill>
              </a:rPr>
              <a:t>• adolygiadau o lyfrau neu ffilmiau</a:t>
            </a:r>
          </a:p>
          <a:p>
            <a:r>
              <a:rPr lang="en-US" sz="2000" b="1">
                <a:solidFill>
                  <a:srgbClr val="342F61"/>
                </a:solidFill>
              </a:rPr>
              <a:t>• erthyglau mewn cyfnodolion ysgolheigaidd </a:t>
            </a:r>
            <a:br>
              <a:rPr lang="en-US" sz="2000" b="1">
                <a:solidFill>
                  <a:srgbClr val="342F61"/>
                </a:solidFill>
              </a:rPr>
            </a:br>
            <a:r>
              <a:rPr lang="en-US" sz="2000" b="1">
                <a:solidFill>
                  <a:srgbClr val="342F61"/>
                </a:solidFill>
              </a:rPr>
              <a:t>sy’n gwerthuso neu’n beirniadu </a:t>
            </a:r>
            <a:br>
              <a:rPr lang="en-US" sz="2000" b="1">
                <a:solidFill>
                  <a:srgbClr val="342F61"/>
                </a:solidFill>
              </a:rPr>
            </a:br>
            <a:r>
              <a:rPr lang="en-US" sz="2000" b="1">
                <a:solidFill>
                  <a:srgbClr val="342F61"/>
                </a:solidFill>
              </a:rPr>
              <a:t>ymchwil gwreiddiol gan rywun arall</a:t>
            </a: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circles">
  <a:themeElements>
    <a:clrScheme name="circles 2">
      <a:dk1>
        <a:srgbClr val="342F61"/>
      </a:dk1>
      <a:lt1>
        <a:srgbClr val="FFFFFF"/>
      </a:lt1>
      <a:dk2>
        <a:srgbClr val="8794D5"/>
      </a:dk2>
      <a:lt2>
        <a:srgbClr val="FFFFFF"/>
      </a:lt2>
      <a:accent1>
        <a:srgbClr val="504D80"/>
      </a:accent1>
      <a:accent2>
        <a:srgbClr val="9791CA"/>
      </a:accent2>
      <a:accent3>
        <a:srgbClr val="C3C8E7"/>
      </a:accent3>
      <a:accent4>
        <a:srgbClr val="DADADA"/>
      </a:accent4>
      <a:accent5>
        <a:srgbClr val="B3B2C0"/>
      </a:accent5>
      <a:accent6>
        <a:srgbClr val="8883B7"/>
      </a:accent6>
      <a:hlink>
        <a:srgbClr val="322D5A"/>
      </a:hlink>
      <a:folHlink>
        <a:srgbClr val="544C9E"/>
      </a:folHlink>
    </a:clrScheme>
    <a:fontScheme name="circ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rcles 1">
        <a:dk1>
          <a:srgbClr val="005A58"/>
        </a:dk1>
        <a:lt1>
          <a:srgbClr val="FFFFFF"/>
        </a:lt1>
        <a:dk2>
          <a:srgbClr val="008080"/>
        </a:dk2>
        <a:lt2>
          <a:srgbClr val="FFFFCD"/>
        </a:lt2>
        <a:accent1>
          <a:srgbClr val="006462"/>
        </a:accent1>
        <a:accent2>
          <a:srgbClr val="008080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007373"/>
        </a:accent6>
        <a:hlink>
          <a:srgbClr val="00ACA8"/>
        </a:hlink>
        <a:folHlink>
          <a:srgbClr val="00444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2">
        <a:dk1>
          <a:srgbClr val="342F61"/>
        </a:dk1>
        <a:lt1>
          <a:srgbClr val="FFFFFF"/>
        </a:lt1>
        <a:dk2>
          <a:srgbClr val="8794D5"/>
        </a:dk2>
        <a:lt2>
          <a:srgbClr val="FFFFFF"/>
        </a:lt2>
        <a:accent1>
          <a:srgbClr val="504D80"/>
        </a:accent1>
        <a:accent2>
          <a:srgbClr val="9791CA"/>
        </a:accent2>
        <a:accent3>
          <a:srgbClr val="C3C8E7"/>
        </a:accent3>
        <a:accent4>
          <a:srgbClr val="DADADA"/>
        </a:accent4>
        <a:accent5>
          <a:srgbClr val="B3B2C0"/>
        </a:accent5>
        <a:accent6>
          <a:srgbClr val="8883B7"/>
        </a:accent6>
        <a:hlink>
          <a:srgbClr val="322D5A"/>
        </a:hlink>
        <a:folHlink>
          <a:srgbClr val="544C9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3">
        <a:dk1>
          <a:srgbClr val="000000"/>
        </a:dk1>
        <a:lt1>
          <a:srgbClr val="FFDBA6"/>
        </a:lt1>
        <a:dk2>
          <a:srgbClr val="FFFFFF"/>
        </a:dk2>
        <a:lt2>
          <a:srgbClr val="FFAC31"/>
        </a:lt2>
        <a:accent1>
          <a:srgbClr val="FF9900"/>
        </a:accent1>
        <a:accent2>
          <a:srgbClr val="FFCC80"/>
        </a:accent2>
        <a:accent3>
          <a:srgbClr val="FFEAD0"/>
        </a:accent3>
        <a:accent4>
          <a:srgbClr val="000000"/>
        </a:accent4>
        <a:accent5>
          <a:srgbClr val="FFCAAA"/>
        </a:accent5>
        <a:accent6>
          <a:srgbClr val="E7B973"/>
        </a:accent6>
        <a:hlink>
          <a:srgbClr val="E68A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s 4">
        <a:dk1>
          <a:srgbClr val="66CCCC"/>
        </a:dk1>
        <a:lt1>
          <a:srgbClr val="FFFFFF"/>
        </a:lt1>
        <a:dk2>
          <a:srgbClr val="2E6B6B"/>
        </a:dk2>
        <a:lt2>
          <a:srgbClr val="2E6B6B"/>
        </a:lt2>
        <a:accent1>
          <a:srgbClr val="45A3A1"/>
        </a:accent1>
        <a:accent2>
          <a:srgbClr val="9ADEDC"/>
        </a:accent2>
        <a:accent3>
          <a:srgbClr val="ADBABA"/>
        </a:accent3>
        <a:accent4>
          <a:srgbClr val="DADADA"/>
        </a:accent4>
        <a:accent5>
          <a:srgbClr val="B0CECD"/>
        </a:accent5>
        <a:accent6>
          <a:srgbClr val="8BC9C7"/>
        </a:accent6>
        <a:hlink>
          <a:srgbClr val="B3E6E6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5">
        <a:dk1>
          <a:srgbClr val="B3CCE6"/>
        </a:dk1>
        <a:lt1>
          <a:srgbClr val="FFFFFF"/>
        </a:lt1>
        <a:dk2>
          <a:srgbClr val="6698CC"/>
        </a:dk2>
        <a:lt2>
          <a:srgbClr val="FFFFFF"/>
        </a:lt2>
        <a:accent1>
          <a:srgbClr val="336599"/>
        </a:accent1>
        <a:accent2>
          <a:srgbClr val="2E4C6B"/>
        </a:accent2>
        <a:accent3>
          <a:srgbClr val="B8CAE2"/>
        </a:accent3>
        <a:accent4>
          <a:srgbClr val="DADADA"/>
        </a:accent4>
        <a:accent5>
          <a:srgbClr val="ADB8CA"/>
        </a:accent5>
        <a:accent6>
          <a:srgbClr val="294460"/>
        </a:accent6>
        <a:hlink>
          <a:srgbClr val="0B54A3"/>
        </a:hlink>
        <a:folHlink>
          <a:srgbClr val="0B7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6">
        <a:dk1>
          <a:srgbClr val="496B2E"/>
        </a:dk1>
        <a:lt1>
          <a:srgbClr val="CCE3B5"/>
        </a:lt1>
        <a:dk2>
          <a:srgbClr val="619933"/>
        </a:dk2>
        <a:lt2>
          <a:srgbClr val="F2F8ED"/>
        </a:lt2>
        <a:accent1>
          <a:srgbClr val="94CC66"/>
        </a:accent1>
        <a:accent2>
          <a:srgbClr val="FFFFFF"/>
        </a:accent2>
        <a:accent3>
          <a:srgbClr val="E2EFD7"/>
        </a:accent3>
        <a:accent4>
          <a:srgbClr val="3D5A26"/>
        </a:accent4>
        <a:accent5>
          <a:srgbClr val="C8E2B8"/>
        </a:accent5>
        <a:accent6>
          <a:srgbClr val="E7E7E7"/>
        </a:accent6>
        <a:hlink>
          <a:srgbClr val="4891EA"/>
        </a:hlink>
        <a:folHlink>
          <a:srgbClr val="7AAF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</TotalTime>
  <Words>1782</Words>
  <Application>Microsoft Macintosh PowerPoint</Application>
  <PresentationFormat>On-screen Show (4:3)</PresentationFormat>
  <Paragraphs>211</Paragraphs>
  <Slides>33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circles</vt:lpstr>
      <vt:lpstr>O ble mae gwybodaeth yn dod? Pa wedd sydd arni? Sut y gallwn ni ei defnyddio?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Dibynadwy</vt:lpstr>
      <vt:lpstr>Ffynonellau mwy dibynadwy</vt:lpstr>
      <vt:lpstr>Dibynadwy</vt:lpstr>
      <vt:lpstr>Cyfoes</vt:lpstr>
      <vt:lpstr>Perthnasol</vt:lpstr>
      <vt:lpstr>Defnyddiol</vt:lpstr>
      <vt:lpstr>Defnyddiol</vt:lpstr>
      <vt:lpstr>Defnyddiol</vt:lpstr>
      <vt:lpstr>Defnyddiol</vt:lpstr>
      <vt:lpstr>Defnyddiol</vt:lpstr>
      <vt:lpstr>Slide 33</vt:lpstr>
    </vt:vector>
  </TitlesOfParts>
  <Manager/>
  <Company>Clearly Presented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Circles Purple template</dc:title>
  <dc:subject/>
  <dc:creator>Presentation Helper</dc:creator>
  <cp:keywords/>
  <dc:description/>
  <cp:lastModifiedBy>Cris Jones</cp:lastModifiedBy>
  <cp:revision>88</cp:revision>
  <cp:lastPrinted>2015-04-24T14:30:20Z</cp:lastPrinted>
  <dcterms:created xsi:type="dcterms:W3CDTF">2015-04-30T08:56:11Z</dcterms:created>
  <dcterms:modified xsi:type="dcterms:W3CDTF">2015-04-30T09:13:30Z</dcterms:modified>
  <cp:category/>
</cp:coreProperties>
</file>