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Default Extension="gif" ContentType="image/gif"/>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302" r:id="rId11"/>
    <p:sldId id="265" r:id="rId12"/>
    <p:sldId id="266" r:id="rId13"/>
    <p:sldId id="267" r:id="rId14"/>
    <p:sldId id="268" r:id="rId15"/>
    <p:sldId id="269" r:id="rId16"/>
    <p:sldId id="270" r:id="rId17"/>
    <p:sldId id="305" r:id="rId18"/>
    <p:sldId id="304" r:id="rId19"/>
    <p:sldId id="278" r:id="rId20"/>
    <p:sldId id="272" r:id="rId21"/>
    <p:sldId id="273" r:id="rId22"/>
    <p:sldId id="274" r:id="rId23"/>
    <p:sldId id="275" r:id="rId24"/>
    <p:sldId id="276" r:id="rId25"/>
    <p:sldId id="306" r:id="rId26"/>
    <p:sldId id="307" r:id="rId27"/>
    <p:sldId id="280" r:id="rId28"/>
    <p:sldId id="279" r:id="rId29"/>
    <p:sldId id="281" r:id="rId30"/>
    <p:sldId id="282" r:id="rId31"/>
    <p:sldId id="283" r:id="rId32"/>
    <p:sldId id="284" r:id="rId33"/>
    <p:sldId id="308" r:id="rId34"/>
    <p:sldId id="309" r:id="rId35"/>
    <p:sldId id="286" r:id="rId36"/>
    <p:sldId id="287" r:id="rId37"/>
    <p:sldId id="288" r:id="rId38"/>
    <p:sldId id="290" r:id="rId39"/>
    <p:sldId id="291" r:id="rId40"/>
    <p:sldId id="292" r:id="rId41"/>
    <p:sldId id="310" r:id="rId42"/>
    <p:sldId id="311" r:id="rId43"/>
    <p:sldId id="296" r:id="rId44"/>
    <p:sldId id="294" r:id="rId45"/>
    <p:sldId id="289" r:id="rId46"/>
    <p:sldId id="297" r:id="rId47"/>
    <p:sldId id="298" r:id="rId48"/>
    <p:sldId id="299" r:id="rId49"/>
    <p:sldId id="312" r:id="rId50"/>
    <p:sldId id="313" r:id="rId51"/>
    <p:sldId id="301" r:id="rId52"/>
  </p:sldIdLst>
  <p:sldSz cx="6858000" cy="9144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200" d="100"/>
          <a:sy n="200" d="100"/>
        </p:scale>
        <p:origin x="-496" y="5632"/>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5C4A39A-DBA1-491B-826E-2CC704388F71}" type="datetimeFigureOut">
              <a:rPr lang="en-GB"/>
              <a:pPr>
                <a:defRPr/>
              </a:pPr>
              <a:t>4/29/15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1499206-F928-4E76-8EB8-7456D4E05CD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CF8078C-6EE0-4F1A-9D6B-22D2757F219F}" type="datetimeFigureOut">
              <a:rPr lang="en-GB"/>
              <a:pPr>
                <a:defRPr/>
              </a:pPr>
              <a:t>4/29/15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DE545-9A96-4C1C-AD70-8C8D7E7B569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AFAB507-EF9F-4452-A8FB-F02F7DD6D430}" type="datetimeFigureOut">
              <a:rPr lang="en-GB"/>
              <a:pPr>
                <a:defRPr/>
              </a:pPr>
              <a:t>4/29/15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EC60765-AC68-48CA-AE28-0FE7E4467F2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7A022F-145C-4A9A-9990-C5825FB051B9}" type="datetimeFigureOut">
              <a:rPr lang="en-GB"/>
              <a:pPr>
                <a:defRPr/>
              </a:pPr>
              <a:t>4/29/15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DFADE64-E18C-4082-B566-66CBE0FA87C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139D31-1958-4C3B-B13F-30D7C92E935D}" type="datetimeFigureOut">
              <a:rPr lang="en-GB"/>
              <a:pPr>
                <a:defRPr/>
              </a:pPr>
              <a:t>4/29/15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C39BA6E-094C-43CC-A1E4-5D9929F1D02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16CA560-C365-4837-B278-DA4354CE37D3}" type="datetimeFigureOut">
              <a:rPr lang="en-GB"/>
              <a:pPr>
                <a:defRPr/>
              </a:pPr>
              <a:t>4/29/15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1578C05-FA6C-41DD-B5C7-41ADFE34A4B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DC6E9439-F765-477D-83C6-88A7A0A7378D}" type="datetimeFigureOut">
              <a:rPr lang="en-GB"/>
              <a:pPr>
                <a:defRPr/>
              </a:pPr>
              <a:t>4/29/15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D655995-2078-4A62-BD7F-2EF61CB6FBF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D54C119-6479-47FF-A42C-BF2ECFD23CB6}" type="datetimeFigureOut">
              <a:rPr lang="en-GB"/>
              <a:pPr>
                <a:defRPr/>
              </a:pPr>
              <a:t>4/29/15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9981A09-6379-4BCF-A017-190E5772588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4FBA3F-6F9E-4D83-BF99-6808C273A5D7}" type="datetimeFigureOut">
              <a:rPr lang="en-GB"/>
              <a:pPr>
                <a:defRPr/>
              </a:pPr>
              <a:t>4/29/15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E8BEC1A-0106-4C37-834A-477A3EC9899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DEA231-D856-416D-BC1F-2380416329FD}" type="datetimeFigureOut">
              <a:rPr lang="en-GB"/>
              <a:pPr>
                <a:defRPr/>
              </a:pPr>
              <a:t>4/29/15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E84244A-ECD5-4319-A1B8-1127D75989A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35F5B0-110B-4771-8764-40912193B5A8}" type="datetimeFigureOut">
              <a:rPr lang="en-GB"/>
              <a:pPr>
                <a:defRPr/>
              </a:pPr>
              <a:t>4/29/15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BE4CC52-5E74-4265-906B-209F1B44078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24885E5-292B-4C1B-980F-DBE3EB2B95CB}" type="datetimeFigureOut">
              <a:rPr lang="en-GB"/>
              <a:pPr>
                <a:defRPr/>
              </a:pPr>
              <a:t>4/29/15</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1103B3-3198-4E26-8D19-0FF9C7C70DF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google.co.uk/url?q=http://rt.com/news/155072-chernobyl-images-now-then/&amp;sa=U&amp;ei=95KzVLLpJce0UZGKgpAN&amp;ved=0CBoQ9QEwAg&amp;usg=AFQjCNEP9KDCyz_cvviLKnmvHf4ezVnToA" TargetMode="External"/><Relationship Id="rId5" Type="http://schemas.openxmlformats.org/officeDocument/2006/relationships/image" Target="../media/image2.jpeg"/><Relationship Id="rId6" Type="http://schemas.openxmlformats.org/officeDocument/2006/relationships/hyperlink" Target="http://www.google.co.uk/url?q=http://www.huffingtonpost.com/2013/04/13/2013-hurricane-forecast_n_3077254.html&amp;sa=U&amp;ei=45OzVKbcN8WqUfLDgaAH&amp;ved=0CDwQ9QEwEw&amp;usg=AFQjCNH0JSzAK0ZN3Vcw7oSuLkk1Ys1VKA" TargetMode="External"/><Relationship Id="rId7" Type="http://schemas.openxmlformats.org/officeDocument/2006/relationships/image" Target="../media/image3.jpeg"/><Relationship Id="rId8" Type="http://schemas.openxmlformats.org/officeDocument/2006/relationships/hyperlink" Target="http://www.google.co.uk/url?q=http://www.harunyahya.com/en/Books/1001/the-truth-of-the-life/chapter/2677&amp;sa=U&amp;ei=ppWzVOm-Ksa7UeKig6AJ&amp;ved=0CBgQ9QEwAQ&amp;usg=AFQjCNGUpUrHMCTBMfzYTHLfxXYl9JHIIQ" TargetMode="External"/><Relationship Id="rId9" Type="http://schemas.openxmlformats.org/officeDocument/2006/relationships/image" Target="../media/image4.jpeg"/><Relationship Id="rId10"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hyperlink" Target="http://www.google.co.uk/url?q=http://indianapublicmedia.org/amomentofscience/vestmannaeyjar-town-fought-volcano-won/&amp;sa=U&amp;ei=NpKzVNrbGMHpUqqWhOAC&amp;ved=0CCwQ9QEwCw&amp;usg=AFQjCNERDLste03cWBroxUHEwrWMHV9h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hyperlink" Target="http://www.google.co.uk/url?q=http://www.japantimes.co.jp/news/2011/04/01/national/tsunami-hit-towns-face-dire-future/&amp;sa=U&amp;ei=egi1VLqDLIzcaq_EgLgM&amp;ved=0CBwQ9QEwAw&amp;usg=AFQjCNEfWZX7OnIPuYROm403G8eKJWxeYA" TargetMode="External"/><Relationship Id="rId5" Type="http://schemas.openxmlformats.org/officeDocument/2006/relationships/image" Target="../media/image14.jpeg"/><Relationship Id="rId6" Type="http://schemas.openxmlformats.org/officeDocument/2006/relationships/hyperlink" Target="http://www.google.co.uk/url?q=https://urbantimes.co/2011/03/days-shook-world/image-3-for-japan-tsunami-aftermath-gallery-487025981/&amp;sa=U&amp;ei=egi1VLqDLIzcaq_EgLgM&amp;ved=0CCIQ9QEwBg&amp;usg=AFQjCNE_cbd0zrmIqUm-QoOEWP-7Hx87iQ" TargetMode="External"/><Relationship Id="rId7" Type="http://schemas.openxmlformats.org/officeDocument/2006/relationships/image" Target="../media/image15.jpeg"/><Relationship Id="rId8" Type="http://schemas.openxmlformats.org/officeDocument/2006/relationships/hyperlink" Target="http://www.google.co.uk/url?q=http://www.nbcnews.com/id/33961053/?q=Search%20and%20rescue&amp;sa=U&amp;ei=egi1VLqDLIzcaq_EgLgM&amp;ved=0CCgQ9QEwCQ&amp;usg=AFQjCNFReEf367slY3wZn4K_PKErlWBX9w" TargetMode="External"/><Relationship Id="rId9"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hyperlink" Target="http://www.google.co.uk/url?q=http://en.wikipedia.org/wiki/Slum&amp;sa=U&amp;ei=VQi1VPOeHMz7UPqsgLgD&amp;ved=0CBYQ9QEwAA&amp;usg=AFQjCNE8i4iPg0eNkiG487H5TTh1_1cKC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ildfund.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ildfund.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www.google.co.uk/url?q=http://hurricane.atmos.colostate.edu/forecasts/2007/april2007/&amp;sa=U&amp;ei=sgm1VMv9A9DOaOafgZAB&amp;ved=0CCoQ9QEwCQ&amp;usg=AFQjCNFikO6Wij3tSuliPKbHYHKcGQTpAw" TargetMode="External"/><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hyperlink" Target="http://www.google.co.uk/t-Predict----Quitting-Because-It-Does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hyperlink" Target="http://www.google.co.uk/url?q=http://www.safety-shield.co.uk/healthandsafetypolicy.html&amp;sa=U&amp;ei=5Cq1VLvMDsT8UvOyhLAN&amp;ved=0CCgQ9QEwCQ&amp;usg=AFQjCNF8rBOPUhrihPyXOfySc-1nRNrneQ" TargetMode="External"/><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hyperlink" Target="http://www.google.co.uk/url?q=http://www.peepsltd.co.uk/legislation.html&amp;sa=U&amp;ei=wCq1VN-aL8Oxafz6gZgH&amp;ved=0CBYQ9QEwAA&amp;usg=AFQjCNGbAP-43QpJkxKTvKdqVDu_wj-T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hyperlink" Target="http://www.google.co.uk/url?q=http://www.egu.eu/medialibrary/image/14/karymsky-volcano-2004/&amp;sa=U&amp;ei=Dh62VNDWNcuvU9iNgegD&amp;ved=0CCAQ9QEwBQ&amp;usg=AFQjCNH_K_DOd85UjN5rtl0W366jL_M4wg" TargetMode="External"/><Relationship Id="rId5" Type="http://schemas.openxmlformats.org/officeDocument/2006/relationships/image" Target="../media/image23.jpeg"/><Relationship Id="rId6" Type="http://schemas.openxmlformats.org/officeDocument/2006/relationships/hyperlink" Target="http://www.google.co.uk/url?q=http://www.businessinsider.com/china-water-pollution-photos-2014-7?op=1&amp;sa=U&amp;ei=Kx62VIGcOM3raOjlgZAO&amp;ved=0CDwQ9QEwEw&amp;usg=AFQjCNFxO9FUbXO6IpnsuEBB9dNGuJy_OA" TargetMode="External"/><Relationship Id="rId7"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hyperlink" Target="http://www.google.co.uk/url?q=http://en.wikipedia.org/wiki/Air_pollution&amp;sa=U&amp;ei=7x22VJaXJ5PZatCpgNAB&amp;ved=0CCAQ9QEwBQ&amp;usg=AFQjCNF06eejc6M6rvHThMLRK-qTpwg1Xw"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reenfacts.or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3" name="Picture 3" descr="http://t1.gstatic.com/images?q=tbn:ANd9GcStCzIlct1RQaHEwnDfBPq3deI6GhSx032S2qVRE2oiDfykD-OXylJGYTE">
            <a:hlinkClick r:id="rId2"/>
          </p:cNvPr>
          <p:cNvPicPr>
            <a:picLocks noChangeAspect="1" noChangeArrowheads="1"/>
          </p:cNvPicPr>
          <p:nvPr/>
        </p:nvPicPr>
        <p:blipFill>
          <a:blip r:embed="rId3"/>
          <a:srcRect/>
          <a:stretch>
            <a:fillRect/>
          </a:stretch>
        </p:blipFill>
        <p:spPr bwMode="auto">
          <a:xfrm>
            <a:off x="687388" y="827088"/>
            <a:ext cx="1819275" cy="1584325"/>
          </a:xfrm>
          <a:prstGeom prst="rect">
            <a:avLst/>
          </a:prstGeom>
          <a:noFill/>
          <a:ln w="9525">
            <a:noFill/>
            <a:miter lim="800000"/>
            <a:headEnd/>
            <a:tailEnd/>
          </a:ln>
        </p:spPr>
      </p:pic>
      <p:pic>
        <p:nvPicPr>
          <p:cNvPr id="13314" name="Picture 5" descr="http://t1.gstatic.com/images?q=tbn:ANd9GcSJJzFlBoOgEcw2xHEdRXzAycA5XtLRAqPKaVyUxS5WKKek2pBpli1AiF86">
            <a:hlinkClick r:id="rId4"/>
          </p:cNvPr>
          <p:cNvPicPr>
            <a:picLocks noChangeAspect="1" noChangeArrowheads="1"/>
          </p:cNvPicPr>
          <p:nvPr/>
        </p:nvPicPr>
        <p:blipFill>
          <a:blip r:embed="rId5"/>
          <a:srcRect/>
          <a:stretch>
            <a:fillRect/>
          </a:stretch>
        </p:blipFill>
        <p:spPr bwMode="auto">
          <a:xfrm>
            <a:off x="2498725" y="827088"/>
            <a:ext cx="1924050" cy="1593850"/>
          </a:xfrm>
          <a:prstGeom prst="rect">
            <a:avLst/>
          </a:prstGeom>
          <a:noFill/>
          <a:ln w="9525">
            <a:noFill/>
            <a:miter lim="800000"/>
            <a:headEnd/>
            <a:tailEnd/>
          </a:ln>
        </p:spPr>
      </p:pic>
      <p:sp>
        <p:nvSpPr>
          <p:cNvPr id="13315" name="TextBox 6"/>
          <p:cNvSpPr txBox="1">
            <a:spLocks noChangeArrowheads="1"/>
          </p:cNvSpPr>
          <p:nvPr/>
        </p:nvSpPr>
        <p:spPr bwMode="auto">
          <a:xfrm>
            <a:off x="473075" y="282575"/>
            <a:ext cx="5814412" cy="307777"/>
          </a:xfrm>
          <a:prstGeom prst="rect">
            <a:avLst/>
          </a:prstGeom>
          <a:noFill/>
          <a:ln w="9525">
            <a:noFill/>
            <a:miter lim="800000"/>
            <a:headEnd/>
            <a:tailEnd/>
          </a:ln>
        </p:spPr>
        <p:txBody>
          <a:bodyPr wrap="none">
            <a:spAutoFit/>
          </a:bodyPr>
          <a:lstStyle/>
          <a:p>
            <a:r>
              <a:rPr lang="en-GB" sz="1400">
                <a:latin typeface="Calibri" pitchFamily="34" charset="0"/>
              </a:rPr>
              <a:t>Gwleidyddol Economaidd Cymdeithasol Technolegol Cyfreithiol Amgylcheddol</a:t>
            </a:r>
          </a:p>
        </p:txBody>
      </p:sp>
      <p:sp>
        <p:nvSpPr>
          <p:cNvPr id="13316" name="TextBox 7"/>
          <p:cNvSpPr txBox="1">
            <a:spLocks noChangeArrowheads="1"/>
          </p:cNvSpPr>
          <p:nvPr/>
        </p:nvSpPr>
        <p:spPr bwMode="auto">
          <a:xfrm>
            <a:off x="744538" y="2624138"/>
            <a:ext cx="5559425" cy="584200"/>
          </a:xfrm>
          <a:prstGeom prst="rect">
            <a:avLst/>
          </a:prstGeom>
          <a:noFill/>
          <a:ln w="9525">
            <a:noFill/>
            <a:miter lim="800000"/>
            <a:headEnd/>
            <a:tailEnd/>
          </a:ln>
        </p:spPr>
        <p:txBody>
          <a:bodyPr>
            <a:spAutoFit/>
          </a:bodyPr>
          <a:lstStyle/>
          <a:p>
            <a:pPr algn="ctr"/>
            <a:r>
              <a:rPr lang="en-GB" sz="3200">
                <a:latin typeface="Calibri" pitchFamily="34" charset="0"/>
              </a:rPr>
              <a:t>Argyfyngau Naturiol a Dynol</a:t>
            </a:r>
          </a:p>
        </p:txBody>
      </p:sp>
      <p:pic>
        <p:nvPicPr>
          <p:cNvPr id="13317" name="Picture 2" descr="http://t1.gstatic.com/images?q=tbn:ANd9GcSmALyhLes2dhSKsBzngvM5IPF2P8wdhXpnBJVFPN6IZ679kRqTugfrTZw">
            <a:hlinkClick r:id="rId6"/>
          </p:cNvPr>
          <p:cNvPicPr>
            <a:picLocks noChangeAspect="1" noChangeArrowheads="1"/>
          </p:cNvPicPr>
          <p:nvPr/>
        </p:nvPicPr>
        <p:blipFill>
          <a:blip r:embed="rId7"/>
          <a:srcRect/>
          <a:stretch>
            <a:fillRect/>
          </a:stretch>
        </p:blipFill>
        <p:spPr bwMode="auto">
          <a:xfrm>
            <a:off x="4422775" y="827088"/>
            <a:ext cx="1825625" cy="1593850"/>
          </a:xfrm>
          <a:prstGeom prst="rect">
            <a:avLst/>
          </a:prstGeom>
          <a:noFill/>
          <a:ln w="9525">
            <a:noFill/>
            <a:miter lim="800000"/>
            <a:headEnd/>
            <a:tailEnd/>
          </a:ln>
        </p:spPr>
      </p:pic>
      <p:sp>
        <p:nvSpPr>
          <p:cNvPr id="13318" name="TextBox 8"/>
          <p:cNvSpPr txBox="1">
            <a:spLocks noChangeArrowheads="1"/>
          </p:cNvSpPr>
          <p:nvPr/>
        </p:nvSpPr>
        <p:spPr bwMode="auto">
          <a:xfrm>
            <a:off x="438097" y="8605838"/>
            <a:ext cx="6059622" cy="369332"/>
          </a:xfrm>
          <a:prstGeom prst="rect">
            <a:avLst/>
          </a:prstGeom>
          <a:noFill/>
          <a:ln w="9525">
            <a:noFill/>
            <a:miter lim="800000"/>
            <a:headEnd/>
            <a:tailEnd/>
          </a:ln>
        </p:spPr>
        <p:txBody>
          <a:bodyPr wrap="none">
            <a:spAutoFit/>
          </a:bodyPr>
          <a:lstStyle/>
          <a:p>
            <a:pPr algn="ctr"/>
            <a:r>
              <a:rPr lang="en-GB" b="1">
                <a:latin typeface="Calibri" pitchFamily="34" charset="0"/>
              </a:rPr>
              <a:t>Her Dinasyddiaeth Fyd-eang Bagloriaeth Genedlaethol Cymru</a:t>
            </a:r>
          </a:p>
        </p:txBody>
      </p:sp>
      <p:sp>
        <p:nvSpPr>
          <p:cNvPr id="10" name="Quad Arrow Callout 9"/>
          <p:cNvSpPr/>
          <p:nvPr/>
        </p:nvSpPr>
        <p:spPr>
          <a:xfrm>
            <a:off x="1597025" y="4140200"/>
            <a:ext cx="3738563" cy="2879725"/>
          </a:xfrm>
          <a:prstGeom prst="quadArrowCallou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20" name="TextBox 10"/>
          <p:cNvSpPr txBox="1">
            <a:spLocks noChangeArrowheads="1"/>
          </p:cNvSpPr>
          <p:nvPr/>
        </p:nvSpPr>
        <p:spPr bwMode="auto">
          <a:xfrm>
            <a:off x="2174875" y="3579813"/>
            <a:ext cx="3336069" cy="369332"/>
          </a:xfrm>
          <a:prstGeom prst="rect">
            <a:avLst/>
          </a:prstGeom>
          <a:noFill/>
          <a:ln w="9525">
            <a:noFill/>
            <a:miter lim="800000"/>
            <a:headEnd/>
            <a:tailEnd/>
          </a:ln>
        </p:spPr>
        <p:txBody>
          <a:bodyPr wrap="none">
            <a:spAutoFit/>
          </a:bodyPr>
          <a:lstStyle/>
          <a:p>
            <a:r>
              <a:rPr lang="en-GB">
                <a:latin typeface="Calibri" pitchFamily="34" charset="0"/>
              </a:rPr>
              <a:t>Beth yw’r Newid yn yr Hinsawdd?</a:t>
            </a:r>
          </a:p>
        </p:txBody>
      </p:sp>
      <p:sp>
        <p:nvSpPr>
          <p:cNvPr id="13321" name="TextBox 11"/>
          <p:cNvSpPr txBox="1">
            <a:spLocks noChangeArrowheads="1"/>
          </p:cNvSpPr>
          <p:nvPr/>
        </p:nvSpPr>
        <p:spPr bwMode="auto">
          <a:xfrm>
            <a:off x="1825625" y="7308850"/>
            <a:ext cx="3583032" cy="369332"/>
          </a:xfrm>
          <a:prstGeom prst="rect">
            <a:avLst/>
          </a:prstGeom>
          <a:noFill/>
          <a:ln w="9525">
            <a:noFill/>
            <a:miter lim="800000"/>
            <a:headEnd/>
            <a:tailEnd/>
          </a:ln>
        </p:spPr>
        <p:txBody>
          <a:bodyPr wrap="none">
            <a:spAutoFit/>
          </a:bodyPr>
          <a:lstStyle/>
          <a:p>
            <a:r>
              <a:rPr lang="en-GB">
                <a:latin typeface="Calibri" pitchFamily="34" charset="0"/>
              </a:rPr>
              <a:t>Sut y gallwn ni fyw’n fwy “Gwyrdd”?</a:t>
            </a:r>
          </a:p>
        </p:txBody>
      </p:sp>
      <p:sp>
        <p:nvSpPr>
          <p:cNvPr id="13322" name="TextBox 12"/>
          <p:cNvSpPr txBox="1">
            <a:spLocks noChangeArrowheads="1"/>
          </p:cNvSpPr>
          <p:nvPr/>
        </p:nvSpPr>
        <p:spPr bwMode="auto">
          <a:xfrm>
            <a:off x="5335588" y="5013325"/>
            <a:ext cx="1243362" cy="1200329"/>
          </a:xfrm>
          <a:prstGeom prst="rect">
            <a:avLst/>
          </a:prstGeom>
          <a:noFill/>
          <a:ln w="9525">
            <a:noFill/>
            <a:miter lim="800000"/>
            <a:headEnd/>
            <a:tailEnd/>
          </a:ln>
        </p:spPr>
        <p:txBody>
          <a:bodyPr wrap="none">
            <a:spAutoFit/>
          </a:bodyPr>
          <a:lstStyle/>
          <a:p>
            <a:r>
              <a:rPr lang="en-GB">
                <a:latin typeface="Calibri" pitchFamily="34" charset="0"/>
              </a:rPr>
              <a:t>Beth sy’n </a:t>
            </a:r>
            <a:br>
              <a:rPr lang="en-GB">
                <a:latin typeface="Calibri" pitchFamily="34" charset="0"/>
              </a:rPr>
            </a:br>
            <a:r>
              <a:rPr lang="en-GB">
                <a:latin typeface="Calibri" pitchFamily="34" charset="0"/>
              </a:rPr>
              <a:t>achosi </a:t>
            </a:r>
            <a:br>
              <a:rPr lang="en-GB">
                <a:latin typeface="Calibri" pitchFamily="34" charset="0"/>
              </a:rPr>
            </a:br>
            <a:r>
              <a:rPr lang="en-GB">
                <a:latin typeface="Calibri" pitchFamily="34" charset="0"/>
              </a:rPr>
              <a:t>Argyfyngau </a:t>
            </a:r>
            <a:br>
              <a:rPr lang="en-GB">
                <a:latin typeface="Calibri" pitchFamily="34" charset="0"/>
              </a:rPr>
            </a:br>
            <a:r>
              <a:rPr lang="en-GB">
                <a:latin typeface="Calibri" pitchFamily="34" charset="0"/>
              </a:rPr>
              <a:t>Dynol?</a:t>
            </a:r>
          </a:p>
        </p:txBody>
      </p:sp>
      <p:sp>
        <p:nvSpPr>
          <p:cNvPr id="13323" name="TextBox 13"/>
          <p:cNvSpPr txBox="1">
            <a:spLocks noChangeArrowheads="1"/>
          </p:cNvSpPr>
          <p:nvPr/>
        </p:nvSpPr>
        <p:spPr bwMode="auto">
          <a:xfrm>
            <a:off x="80963" y="5187950"/>
            <a:ext cx="1270638" cy="923330"/>
          </a:xfrm>
          <a:prstGeom prst="rect">
            <a:avLst/>
          </a:prstGeom>
          <a:noFill/>
          <a:ln w="9525">
            <a:noFill/>
            <a:miter lim="800000"/>
            <a:headEnd/>
            <a:tailEnd/>
          </a:ln>
        </p:spPr>
        <p:txBody>
          <a:bodyPr wrap="none">
            <a:spAutoFit/>
          </a:bodyPr>
          <a:lstStyle/>
          <a:p>
            <a:r>
              <a:rPr lang="en-GB">
                <a:latin typeface="Calibri" pitchFamily="34" charset="0"/>
              </a:rPr>
              <a:t>A ellir osgoi </a:t>
            </a:r>
            <a:br>
              <a:rPr lang="en-GB">
                <a:latin typeface="Calibri" pitchFamily="34" charset="0"/>
              </a:rPr>
            </a:br>
            <a:r>
              <a:rPr lang="en-GB">
                <a:latin typeface="Calibri" pitchFamily="34" charset="0"/>
              </a:rPr>
              <a:t>Argyfyngau </a:t>
            </a:r>
            <a:br>
              <a:rPr lang="en-GB">
                <a:latin typeface="Calibri" pitchFamily="34" charset="0"/>
              </a:rPr>
            </a:br>
            <a:r>
              <a:rPr lang="en-GB">
                <a:latin typeface="Calibri" pitchFamily="34" charset="0"/>
              </a:rPr>
              <a:t>Naturiol?</a:t>
            </a:r>
          </a:p>
        </p:txBody>
      </p:sp>
      <p:pic>
        <p:nvPicPr>
          <p:cNvPr id="13324" name="Picture 4" descr="http://t3.gstatic.com/images?q=tbn:ANd9GcRniMgECjQ8lUPF-3suQ_ZRSM4UfyEXC4yuaLqI6c0TZrSth-ZTQcfCBvw">
            <a:hlinkClick r:id="rId8"/>
          </p:cNvPr>
          <p:cNvPicPr>
            <a:picLocks noChangeAspect="1" noChangeArrowheads="1"/>
          </p:cNvPicPr>
          <p:nvPr/>
        </p:nvPicPr>
        <p:blipFill>
          <a:blip r:embed="rId9"/>
          <a:srcRect/>
          <a:stretch>
            <a:fillRect/>
          </a:stretch>
        </p:blipFill>
        <p:spPr bwMode="auto">
          <a:xfrm>
            <a:off x="2544763" y="4859338"/>
            <a:ext cx="1878012" cy="1411287"/>
          </a:xfrm>
          <a:prstGeom prst="rect">
            <a:avLst/>
          </a:prstGeom>
          <a:noFill/>
          <a:ln w="9525">
            <a:noFill/>
            <a:miter lim="800000"/>
            <a:headEnd/>
            <a:tailEnd/>
          </a:ln>
        </p:spPr>
      </p:pic>
      <p:sp>
        <p:nvSpPr>
          <p:cNvPr id="13325" name="TextBox 14"/>
          <p:cNvSpPr txBox="1">
            <a:spLocks noChangeArrowheads="1"/>
          </p:cNvSpPr>
          <p:nvPr/>
        </p:nvSpPr>
        <p:spPr bwMode="auto">
          <a:xfrm>
            <a:off x="333375" y="7740650"/>
            <a:ext cx="5521313" cy="369332"/>
          </a:xfrm>
          <a:prstGeom prst="rect">
            <a:avLst/>
          </a:prstGeom>
          <a:noFill/>
          <a:ln w="9525">
            <a:noFill/>
            <a:miter lim="800000"/>
            <a:headEnd/>
            <a:tailEnd/>
          </a:ln>
        </p:spPr>
        <p:txBody>
          <a:bodyPr wrap="none">
            <a:spAutoFit/>
          </a:bodyPr>
          <a:lstStyle/>
          <a:p>
            <a:r>
              <a:rPr lang="en-GB">
                <a:latin typeface="Calibri" pitchFamily="34" charset="0"/>
              </a:rPr>
              <a:t>Enw...................................... ................. Gr</a:t>
            </a:r>
            <a:r>
              <a:rPr lang="cy-GB">
                <a:latin typeface="+mj-lt"/>
              </a:rPr>
              <a:t>ŵ</a:t>
            </a:r>
            <a:r>
              <a:rPr lang="en-GB">
                <a:latin typeface="Calibri" pitchFamily="34" charset="0"/>
              </a:rPr>
              <a:t>p tiwtor........</a:t>
            </a:r>
          </a:p>
        </p:txBody>
      </p:sp>
      <p:pic>
        <p:nvPicPr>
          <p:cNvPr id="13327" name="Picture 15" descr="GwE Logo CMYK 2"/>
          <p:cNvPicPr>
            <a:picLocks noChangeAspect="1" noChangeArrowheads="1"/>
          </p:cNvPicPr>
          <p:nvPr/>
        </p:nvPicPr>
        <p:blipFill>
          <a:blip r:embed="rId10"/>
          <a:srcRect/>
          <a:stretch>
            <a:fillRect/>
          </a:stretch>
        </p:blipFill>
        <p:spPr bwMode="auto">
          <a:xfrm>
            <a:off x="3141663" y="8027988"/>
            <a:ext cx="627062" cy="54133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260350" y="179388"/>
            <a:ext cx="6192838" cy="1200329"/>
          </a:xfrm>
          <a:prstGeom prst="rect">
            <a:avLst/>
          </a:prstGeom>
          <a:noFill/>
          <a:ln w="9525">
            <a:noFill/>
            <a:miter lim="800000"/>
            <a:headEnd/>
            <a:tailEnd/>
          </a:ln>
        </p:spPr>
        <p:txBody>
          <a:bodyPr>
            <a:spAutoFit/>
          </a:bodyPr>
          <a:lstStyle/>
          <a:p>
            <a:r>
              <a:rPr lang="en-GB">
                <a:latin typeface="Calibri" pitchFamily="34" charset="0"/>
              </a:rPr>
              <a:t>Rydych chi’n mynd i lunio poster i geisio cyfleu’ch barn CHI am effaith Tanwyddau Ffosil ar yr amgylchedd. Dylech chi chwilio am ystadegau addas a’u cofnodi yn y blwch isod ac wedyn llunio’ch poster.</a:t>
            </a:r>
          </a:p>
        </p:txBody>
      </p:sp>
      <p:sp>
        <p:nvSpPr>
          <p:cNvPr id="5" name="Rectangle 4"/>
          <p:cNvSpPr/>
          <p:nvPr/>
        </p:nvSpPr>
        <p:spPr>
          <a:xfrm>
            <a:off x="349250" y="1711325"/>
            <a:ext cx="6192838" cy="3024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531" name="TextBox 5"/>
          <p:cNvSpPr txBox="1">
            <a:spLocks noChangeArrowheads="1"/>
          </p:cNvSpPr>
          <p:nvPr/>
        </p:nvSpPr>
        <p:spPr bwMode="auto">
          <a:xfrm>
            <a:off x="260350" y="5219700"/>
            <a:ext cx="6381524" cy="646331"/>
          </a:xfrm>
          <a:prstGeom prst="rect">
            <a:avLst/>
          </a:prstGeom>
          <a:noFill/>
          <a:ln w="9525">
            <a:noFill/>
            <a:miter lim="800000"/>
            <a:headEnd/>
            <a:tailEnd/>
          </a:ln>
        </p:spPr>
        <p:txBody>
          <a:bodyPr wrap="none">
            <a:spAutoFit/>
          </a:bodyPr>
          <a:lstStyle/>
          <a:p>
            <a:r>
              <a:rPr lang="en-GB">
                <a:latin typeface="Calibri" pitchFamily="34" charset="0"/>
              </a:rPr>
              <a:t>Nawr dylech chi fyfyrio ar Gryfderau a Gwendidau’ch poster</a:t>
            </a:r>
            <a:br>
              <a:rPr lang="en-GB">
                <a:latin typeface="Calibri" pitchFamily="34" charset="0"/>
              </a:rPr>
            </a:br>
            <a:r>
              <a:rPr lang="en-GB">
                <a:latin typeface="Calibri" pitchFamily="34" charset="0"/>
              </a:rPr>
              <a:t>o ran codi ymwybyddiaeth o Wleidyddiaeth a’r Cynhesu Byd-eang.</a:t>
            </a:r>
          </a:p>
        </p:txBody>
      </p:sp>
      <p:graphicFrame>
        <p:nvGraphicFramePr>
          <p:cNvPr id="8" name="Table 7"/>
          <p:cNvGraphicFramePr>
            <a:graphicFrameLocks noGrp="1"/>
          </p:cNvGraphicFramePr>
          <p:nvPr/>
        </p:nvGraphicFramePr>
        <p:xfrm>
          <a:off x="260350" y="6156325"/>
          <a:ext cx="6192688" cy="2382519"/>
        </p:xfrm>
        <a:graphic>
          <a:graphicData uri="http://schemas.openxmlformats.org/drawingml/2006/table">
            <a:tbl>
              <a:tblPr firstRow="1" bandRow="1">
                <a:tableStyleId>{5940675A-B579-460E-94D1-54222C63F5DA}</a:tableStyleId>
              </a:tblPr>
              <a:tblGrid>
                <a:gridCol w="3096344"/>
                <a:gridCol w="3096344"/>
              </a:tblGrid>
              <a:tr h="370840">
                <a:tc>
                  <a:txBody>
                    <a:bodyPr/>
                    <a:lstStyle/>
                    <a:p>
                      <a:r>
                        <a:rPr lang="en-GB" dirty="0" smtClean="0"/>
                        <a:t>Cryfderau</a:t>
                      </a:r>
                      <a:endParaRPr lang="en-GB" dirty="0"/>
                    </a:p>
                  </a:txBody>
                  <a:tcPr/>
                </a:tc>
                <a:tc>
                  <a:txBody>
                    <a:bodyPr/>
                    <a:lstStyle/>
                    <a:p>
                      <a:r>
                        <a:rPr lang="en-GB" dirty="0" smtClean="0"/>
                        <a:t>Gwendidau</a:t>
                      </a:r>
                      <a:endParaRPr lang="en-GB" dirty="0"/>
                    </a:p>
                  </a:txBody>
                  <a:tcPr/>
                </a:tc>
              </a:tr>
              <a:tr h="370840">
                <a:tc>
                  <a:txBody>
                    <a:bodyPr/>
                    <a:lstStyle/>
                    <a:p>
                      <a:endParaRPr lang="en-GB"/>
                    </a:p>
                  </a:txBody>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tc>
              </a:tr>
            </a:tbl>
          </a:graphicData>
        </a:graphic>
      </p:graphicFrame>
      <p:sp>
        <p:nvSpPr>
          <p:cNvPr id="22543" name="Rectangle 8"/>
          <p:cNvSpPr>
            <a:spLocks noChangeArrowheads="1"/>
          </p:cNvSpPr>
          <p:nvPr/>
        </p:nvSpPr>
        <p:spPr bwMode="auto">
          <a:xfrm>
            <a:off x="5402263" y="4429125"/>
            <a:ext cx="1120775" cy="306388"/>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3" name="Picture 3" descr="Description: https://golearngeo.files.wordpress.com/2011/07/medc.jpg"/>
          <p:cNvPicPr>
            <a:picLocks noChangeAspect="1" noChangeArrowheads="1"/>
          </p:cNvPicPr>
          <p:nvPr/>
        </p:nvPicPr>
        <p:blipFill>
          <a:blip r:embed="rId2"/>
          <a:srcRect/>
          <a:stretch>
            <a:fillRect/>
          </a:stretch>
        </p:blipFill>
        <p:spPr bwMode="auto">
          <a:xfrm>
            <a:off x="665163" y="1203325"/>
            <a:ext cx="5414962" cy="2247900"/>
          </a:xfrm>
          <a:prstGeom prst="rect">
            <a:avLst/>
          </a:prstGeom>
          <a:noFill/>
          <a:ln w="9525">
            <a:noFill/>
            <a:miter lim="800000"/>
            <a:headEnd/>
            <a:tailEnd/>
          </a:ln>
        </p:spPr>
      </p:pic>
      <p:pic>
        <p:nvPicPr>
          <p:cNvPr id="23554" name="Picture 6" descr="Description: http://conservationmagazine.org/wordpress/wp-content/uploads/2010/08/CORN-dreamstime_5073883.jpg"/>
          <p:cNvPicPr>
            <a:picLocks noChangeAspect="1" noChangeArrowheads="1"/>
          </p:cNvPicPr>
          <p:nvPr/>
        </p:nvPicPr>
        <p:blipFill>
          <a:blip r:embed="rId3"/>
          <a:srcRect/>
          <a:stretch>
            <a:fillRect/>
          </a:stretch>
        </p:blipFill>
        <p:spPr bwMode="auto">
          <a:xfrm>
            <a:off x="777875" y="3600450"/>
            <a:ext cx="5302250" cy="2060575"/>
          </a:xfrm>
          <a:prstGeom prst="rect">
            <a:avLst/>
          </a:prstGeom>
          <a:noFill/>
          <a:ln w="9525">
            <a:noFill/>
            <a:miter lim="800000"/>
            <a:headEnd/>
            <a:tailEnd/>
          </a:ln>
        </p:spPr>
      </p:pic>
      <p:sp>
        <p:nvSpPr>
          <p:cNvPr id="23555" name="Rectangle 7"/>
          <p:cNvSpPr>
            <a:spLocks noChangeArrowheads="1"/>
          </p:cNvSpPr>
          <p:nvPr/>
        </p:nvSpPr>
        <p:spPr bwMode="auto">
          <a:xfrm>
            <a:off x="620713" y="-19050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6" name="Rectangle 8"/>
          <p:cNvSpPr>
            <a:spLocks noChangeArrowheads="1"/>
          </p:cNvSpPr>
          <p:nvPr/>
        </p:nvSpPr>
        <p:spPr bwMode="auto">
          <a:xfrm>
            <a:off x="2166677" y="123379"/>
            <a:ext cx="2524649" cy="1077218"/>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algn="ctr">
              <a:defRPr/>
            </a:pPr>
            <a:r>
              <a:rPr lang="en-GB" sz="1600" u="sng" dirty="0">
                <a:latin typeface="+mj-lt"/>
                <a:ea typeface="Calibri" pitchFamily="34" charset="0"/>
                <a:cs typeface="Times New Roman" pitchFamily="18" charset="0"/>
              </a:rPr>
              <a:t>Materion Economaidd</a:t>
            </a:r>
            <a:endParaRPr lang="en-GB" sz="1600" dirty="0">
              <a:latin typeface="+mj-lt"/>
              <a:cs typeface="Arial" pitchFamily="34" charset="0"/>
            </a:endParaRPr>
          </a:p>
          <a:p>
            <a:pPr algn="ctr" eaLnBrk="0" hangingPunct="0">
              <a:defRPr/>
            </a:pPr>
            <a:r>
              <a:rPr lang="en-GB" sz="1600" u="sng" dirty="0">
                <a:latin typeface="+mj-lt"/>
                <a:ea typeface="Calibri" pitchFamily="34" charset="0"/>
                <a:cs typeface="Times New Roman" pitchFamily="18" charset="0"/>
              </a:rPr>
              <a:t>ac</a:t>
            </a:r>
            <a:endParaRPr lang="en-GB" sz="1600" dirty="0">
              <a:latin typeface="+mj-lt"/>
              <a:cs typeface="Arial" pitchFamily="34" charset="0"/>
            </a:endParaRPr>
          </a:p>
          <a:p>
            <a:pPr algn="ctr" eaLnBrk="0" hangingPunct="0">
              <a:defRPr/>
            </a:pPr>
            <a:r>
              <a:rPr lang="en-GB" sz="1600" u="sng" dirty="0">
                <a:latin typeface="+mj-lt"/>
                <a:cs typeface="Arial" pitchFamily="34" charset="0"/>
              </a:rPr>
              <a:t>Argyfyngau Naturiol a Dynol</a:t>
            </a:r>
          </a:p>
          <a:p>
            <a:pPr algn="ctr" eaLnBrk="0" hangingPunct="0">
              <a:defRPr/>
            </a:pPr>
            <a:endParaRPr lang="en-GB" sz="1600" dirty="0">
              <a:latin typeface="+mj-lt"/>
              <a:cs typeface="Arial" pitchFamily="34" charset="0"/>
            </a:endParaRPr>
          </a:p>
        </p:txBody>
      </p:sp>
      <p:sp>
        <p:nvSpPr>
          <p:cNvPr id="23557" name="Rectangle 9"/>
          <p:cNvSpPr>
            <a:spLocks noChangeArrowheads="1"/>
          </p:cNvSpPr>
          <p:nvPr/>
        </p:nvSpPr>
        <p:spPr bwMode="auto">
          <a:xfrm>
            <a:off x="0" y="91440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23558" name="Rectangle 10"/>
          <p:cNvSpPr>
            <a:spLocks noChangeArrowheads="1"/>
          </p:cNvSpPr>
          <p:nvPr/>
        </p:nvSpPr>
        <p:spPr bwMode="auto">
          <a:xfrm>
            <a:off x="0" y="268605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23559" name="Rectangle 11"/>
          <p:cNvSpPr>
            <a:spLocks noChangeArrowheads="1"/>
          </p:cNvSpPr>
          <p:nvPr/>
        </p:nvSpPr>
        <p:spPr bwMode="auto">
          <a:xfrm>
            <a:off x="0" y="3143250"/>
            <a:ext cx="6858000" cy="0"/>
          </a:xfrm>
          <a:prstGeom prst="rect">
            <a:avLst/>
          </a:prstGeom>
          <a:noFill/>
          <a:ln w="9525">
            <a:noFill/>
            <a:miter lim="800000"/>
            <a:headEnd/>
            <a:tailEnd/>
          </a:ln>
        </p:spPr>
        <p:txBody>
          <a:bodyPr wrap="none" anchor="ctr">
            <a:spAutoFit/>
          </a:bodyPr>
          <a:lstStyle/>
          <a:p>
            <a:r>
              <a:rPr lang="en-GB" sz="1200">
                <a:latin typeface="Bookman Old Style" pitchFamily="18" charset="0"/>
                <a:ea typeface="Calibri" pitchFamily="34" charset="0"/>
                <a:cs typeface="Times New Roman" pitchFamily="18" charset="0"/>
              </a:rPr>
              <a:t> </a:t>
            </a:r>
            <a:endParaRPr lang="en-GB" sz="600">
              <a:ea typeface="Calibri" pitchFamily="34" charset="0"/>
              <a:cs typeface="Arial" charset="0"/>
            </a:endParaRPr>
          </a:p>
          <a:p>
            <a:pPr eaLnBrk="0" hangingPunct="0"/>
            <a:endParaRPr lang="en-GB">
              <a:ea typeface="Calibri" pitchFamily="34" charset="0"/>
              <a:cs typeface="Arial" charset="0"/>
            </a:endParaRPr>
          </a:p>
        </p:txBody>
      </p:sp>
      <p:sp>
        <p:nvSpPr>
          <p:cNvPr id="23560" name="Rectangle 12"/>
          <p:cNvSpPr>
            <a:spLocks noChangeArrowheads="1"/>
          </p:cNvSpPr>
          <p:nvPr/>
        </p:nvSpPr>
        <p:spPr bwMode="auto">
          <a:xfrm>
            <a:off x="0" y="314325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23561" name="Rectangle 13"/>
          <p:cNvSpPr>
            <a:spLocks noChangeArrowheads="1"/>
          </p:cNvSpPr>
          <p:nvPr/>
        </p:nvSpPr>
        <p:spPr bwMode="auto">
          <a:xfrm>
            <a:off x="0" y="360045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pic>
        <p:nvPicPr>
          <p:cNvPr id="23562" name="Picture 15" descr="Bhopal_Plant_5"/>
          <p:cNvPicPr>
            <a:picLocks noChangeAspect="1" noChangeArrowheads="1"/>
          </p:cNvPicPr>
          <p:nvPr/>
        </p:nvPicPr>
        <p:blipFill>
          <a:blip r:embed="rId4"/>
          <a:srcRect/>
          <a:stretch>
            <a:fillRect/>
          </a:stretch>
        </p:blipFill>
        <p:spPr bwMode="auto">
          <a:xfrm>
            <a:off x="777875" y="5927725"/>
            <a:ext cx="5302250" cy="289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134938" y="1285875"/>
            <a:ext cx="6145212" cy="2970213"/>
          </a:xfrm>
          <a:prstGeom prst="rect">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5" name="Text Box 1"/>
          <p:cNvSpPr txBox="1">
            <a:spLocks noChangeArrowheads="1"/>
          </p:cNvSpPr>
          <p:nvPr/>
        </p:nvSpPr>
        <p:spPr bwMode="auto">
          <a:xfrm>
            <a:off x="258763" y="5621338"/>
            <a:ext cx="5892800" cy="3071812"/>
          </a:xfrm>
          <a:prstGeom prst="rect">
            <a:avLst/>
          </a:prstGeom>
          <a:solidFill>
            <a:srgbClr val="FFFFFF"/>
          </a:solidFill>
          <a:ln w="9525">
            <a:solidFill>
              <a:srgbClr val="000000"/>
            </a:solidFill>
            <a:miter lim="800000"/>
            <a:headEnd/>
            <a:tailEnd/>
          </a:ln>
        </p:spPr>
        <p:txBody>
          <a:bodyPr/>
          <a:lstStyle/>
          <a:p>
            <a:pPr>
              <a:defRPr/>
            </a:pPr>
            <a:r>
              <a:rPr lang="en-GB" sz="1200" dirty="0">
                <a:latin typeface="+mj-lt"/>
                <a:cs typeface="Times New Roman" pitchFamily="18" charset="0"/>
              </a:rPr>
              <a:t>Gwefan Greenpeace</a:t>
            </a:r>
          </a:p>
          <a:p>
            <a:pPr>
              <a:defRPr/>
            </a:pPr>
            <a:endParaRPr lang="en-GB" sz="1200" dirty="0">
              <a:latin typeface="Bookman Old Style" pitchFamily="18" charset="0"/>
              <a:cs typeface="Times New Roman" pitchFamily="18" charset="0"/>
            </a:endParaRPr>
          </a:p>
          <a:p>
            <a:pPr>
              <a:defRPr/>
            </a:pPr>
            <a:endParaRPr lang="en-GB" sz="1200" dirty="0">
              <a:latin typeface="Bookman Old Style" pitchFamily="18" charset="0"/>
              <a:cs typeface="Times New Roman" pitchFamily="18" charset="0"/>
            </a:endParaRPr>
          </a:p>
          <a:p>
            <a:pPr>
              <a:defRPr/>
            </a:pPr>
            <a:endParaRPr lang="en-GB" sz="1200" dirty="0">
              <a:latin typeface="Bookman Old Style" pitchFamily="18" charset="0"/>
              <a:cs typeface="Times New Roman" pitchFamily="18" charset="0"/>
            </a:endParaRPr>
          </a:p>
          <a:p>
            <a:pPr>
              <a:defRPr/>
            </a:pPr>
            <a:endParaRPr lang="en-GB" sz="1200" dirty="0">
              <a:latin typeface="Bookman Old Style" pitchFamily="18" charset="0"/>
              <a:cs typeface="Times New Roman" pitchFamily="18" charset="0"/>
            </a:endParaRPr>
          </a:p>
          <a:p>
            <a:pPr>
              <a:defRPr/>
            </a:pPr>
            <a:endParaRPr lang="en-GB" sz="1200" dirty="0">
              <a:latin typeface="Bookman Old Style" pitchFamily="18" charset="0"/>
              <a:cs typeface="Times New Roman" pitchFamily="18" charset="0"/>
            </a:endParaRPr>
          </a:p>
          <a:p>
            <a:pPr>
              <a:defRPr/>
            </a:pPr>
            <a:endParaRPr lang="en-GB" sz="1200" dirty="0">
              <a:latin typeface="Bookman Old Style" pitchFamily="18" charset="0"/>
              <a:cs typeface="Times New Roman" pitchFamily="18" charset="0"/>
            </a:endParaRPr>
          </a:p>
          <a:p>
            <a:pPr>
              <a:defRPr/>
            </a:pPr>
            <a:endParaRPr lang="en-GB" sz="600" dirty="0">
              <a:latin typeface="Arial" pitchFamily="34" charset="0"/>
              <a:cs typeface="Arial" pitchFamily="34" charset="0"/>
            </a:endParaRPr>
          </a:p>
          <a:p>
            <a:pPr eaLnBrk="0" hangingPunct="0">
              <a:defRPr/>
            </a:pPr>
            <a:r>
              <a:rPr lang="en-GB" sz="1200" dirty="0">
                <a:latin typeface="+mn-lt"/>
                <a:cs typeface="Arial" pitchFamily="34" charset="0"/>
              </a:rPr>
              <a:t>BBC News</a:t>
            </a:r>
          </a:p>
        </p:txBody>
      </p:sp>
      <p:sp>
        <p:nvSpPr>
          <p:cNvPr id="24579" name="Rectangle 4"/>
          <p:cNvSpPr>
            <a:spLocks noChangeArrowheads="1"/>
          </p:cNvSpPr>
          <p:nvPr/>
        </p:nvSpPr>
        <p:spPr bwMode="auto">
          <a:xfrm>
            <a:off x="0" y="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24580" name="Rectangle 5"/>
          <p:cNvSpPr>
            <a:spLocks noChangeArrowheads="1"/>
          </p:cNvSpPr>
          <p:nvPr/>
        </p:nvSpPr>
        <p:spPr bwMode="auto">
          <a:xfrm>
            <a:off x="0" y="85635"/>
            <a:ext cx="6494085" cy="1200329"/>
          </a:xfrm>
          <a:prstGeom prst="rect">
            <a:avLst/>
          </a:prstGeom>
          <a:noFill/>
          <a:ln w="9525">
            <a:noFill/>
            <a:miter lim="800000"/>
            <a:headEnd/>
            <a:tailEnd/>
          </a:ln>
        </p:spPr>
        <p:txBody>
          <a:bodyPr wrap="none" anchor="ctr">
            <a:spAutoFit/>
          </a:bodyPr>
          <a:lstStyle/>
          <a:p>
            <a:r>
              <a:rPr lang="en-GB" sz="1200" b="1" u="sng">
                <a:latin typeface="Calibri" pitchFamily="34" charset="0"/>
                <a:ea typeface="Calibri" pitchFamily="34" charset="0"/>
                <a:cs typeface="Times New Roman" pitchFamily="18" charset="0"/>
              </a:rPr>
              <a:t>Sut y mae MATERION ECONOMAIDD yn gallu effeithio ar</a:t>
            </a:r>
            <a:br>
              <a:rPr lang="en-GB" sz="1200" b="1" u="sng">
                <a:latin typeface="Calibri" pitchFamily="34" charset="0"/>
                <a:ea typeface="Calibri" pitchFamily="34" charset="0"/>
                <a:cs typeface="Times New Roman" pitchFamily="18" charset="0"/>
              </a:rPr>
            </a:br>
            <a:r>
              <a:rPr lang="en-GB" sz="1200" b="1" u="sng">
                <a:latin typeface="Calibri" pitchFamily="34" charset="0"/>
                <a:ea typeface="Calibri" pitchFamily="34" charset="0"/>
                <a:cs typeface="Times New Roman" pitchFamily="18" charset="0"/>
              </a:rPr>
              <a:t>argyfyngau Naturiol a Dynol yng Nghymru, Ewrop a’r Byd?</a:t>
            </a:r>
          </a:p>
          <a:p>
            <a:pPr eaLnBrk="0" hangingPunct="0"/>
            <a:endParaRPr lang="en-GB" sz="1200">
              <a:latin typeface="Calibri" pitchFamily="34" charset="0"/>
              <a:cs typeface="Arial" charset="0"/>
            </a:endParaRPr>
          </a:p>
          <a:p>
            <a:pPr eaLnBrk="0" hangingPunct="0"/>
            <a:r>
              <a:rPr lang="en-GB" sz="1200">
                <a:latin typeface="Calibri" pitchFamily="34" charset="0"/>
              </a:rPr>
              <a:t>Beth rydyn ni’n ei olygu wrth faterion economaidd? Gwrandewch ar eich athro’n trafod hyn yn gyntaf</a:t>
            </a:r>
            <a:br>
              <a:rPr lang="en-GB" sz="1200">
                <a:latin typeface="Calibri" pitchFamily="34" charset="0"/>
              </a:rPr>
            </a:br>
            <a:r>
              <a:rPr lang="en-GB" sz="1200">
                <a:latin typeface="Calibri" pitchFamily="34" charset="0"/>
              </a:rPr>
              <a:t>ac wedyn gwnewch nodiadau yma:</a:t>
            </a:r>
            <a:endParaRPr lang="en-GB" sz="1200">
              <a:latin typeface="Calibri" pitchFamily="34" charset="0"/>
              <a:cs typeface="Arial" charset="0"/>
            </a:endParaRPr>
          </a:p>
          <a:p>
            <a:pPr eaLnBrk="0" hangingPunct="0"/>
            <a:endParaRPr lang="en-GB" sz="1200">
              <a:latin typeface="Calibri" pitchFamily="34" charset="0"/>
              <a:cs typeface="Arial" charset="0"/>
            </a:endParaRPr>
          </a:p>
        </p:txBody>
      </p:sp>
      <p:sp>
        <p:nvSpPr>
          <p:cNvPr id="9" name="Rectangle 6"/>
          <p:cNvSpPr>
            <a:spLocks noChangeArrowheads="1"/>
          </p:cNvSpPr>
          <p:nvPr/>
        </p:nvSpPr>
        <p:spPr bwMode="auto">
          <a:xfrm>
            <a:off x="307975" y="4143693"/>
            <a:ext cx="4634602" cy="1477328"/>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indent="457200">
              <a:defRPr/>
            </a:pPr>
            <a:endParaRPr lang="en-GB" dirty="0">
              <a:latin typeface="Arial" pitchFamily="34" charset="0"/>
              <a:cs typeface="Arial" pitchFamily="34" charset="0"/>
            </a:endParaRPr>
          </a:p>
          <a:p>
            <a:pPr indent="457200">
              <a:defRPr/>
            </a:pPr>
            <a:r>
              <a:rPr lang="en-GB" dirty="0">
                <a:latin typeface="Arial" pitchFamily="34" charset="0"/>
                <a:cs typeface="Arial" pitchFamily="34" charset="0"/>
              </a:rPr>
              <a:t/>
            </a:r>
            <a:br>
              <a:rPr lang="en-GB" dirty="0">
                <a:latin typeface="Arial" pitchFamily="34" charset="0"/>
                <a:cs typeface="Arial" pitchFamily="34" charset="0"/>
              </a:rPr>
            </a:br>
            <a:r>
              <a:rPr lang="en-GB" sz="1200" dirty="0">
                <a:latin typeface="+mn-lt"/>
                <a:ea typeface="Calibri" pitchFamily="34" charset="0"/>
                <a:cs typeface="Times New Roman" pitchFamily="18" charset="0"/>
              </a:rPr>
              <a:t>Mae </a:t>
            </a:r>
            <a:r>
              <a:rPr lang="en-GB" sz="1200" b="1" dirty="0">
                <a:latin typeface="+mn-lt"/>
                <a:ea typeface="Calibri" pitchFamily="34" charset="0"/>
                <a:cs typeface="Times New Roman" pitchFamily="18" charset="0"/>
              </a:rPr>
              <a:t>dwy erthygl </a:t>
            </a:r>
            <a:r>
              <a:rPr lang="en-GB" sz="1200" dirty="0">
                <a:latin typeface="+mn-lt"/>
                <a:ea typeface="Calibri" pitchFamily="34" charset="0"/>
                <a:cs typeface="Times New Roman" pitchFamily="18" charset="0"/>
              </a:rPr>
              <a:t>ar y tudalennau nesaf am argyfwng Bhopal yn India.  </a:t>
            </a:r>
          </a:p>
          <a:p>
            <a:pPr eaLnBrk="0" hangingPunct="0">
              <a:defRPr/>
            </a:pPr>
            <a:r>
              <a:rPr lang="en-GB" sz="1200" dirty="0">
                <a:latin typeface="+mn-lt"/>
                <a:ea typeface="Calibri" pitchFamily="34" charset="0"/>
                <a:cs typeface="Times New Roman" pitchFamily="18" charset="0"/>
              </a:rPr>
              <a:t> Mae’r gyntaf wedi dod o wefan Greenpeace ac mae’r ail gan BBC News.</a:t>
            </a:r>
            <a:endParaRPr lang="en-GB" sz="600" dirty="0">
              <a:latin typeface="+mn-lt"/>
              <a:cs typeface="Arial" pitchFamily="34" charset="0"/>
            </a:endParaRPr>
          </a:p>
          <a:p>
            <a:pPr eaLnBrk="0" hangingPunct="0">
              <a:defRPr/>
            </a:pPr>
            <a:r>
              <a:rPr lang="en-GB" sz="1200" dirty="0">
                <a:latin typeface="+mn-lt"/>
                <a:ea typeface="Calibri" pitchFamily="34" charset="0"/>
                <a:cs typeface="Times New Roman" pitchFamily="18" charset="0"/>
              </a:rPr>
              <a:t>  A yw’r ffynonellau gwybodaeth hyn </a:t>
            </a:r>
            <a:r>
              <a:rPr lang="en-GB" sz="1200" b="1" dirty="0">
                <a:latin typeface="+mn-lt"/>
                <a:ea typeface="Calibri" pitchFamily="34" charset="0"/>
                <a:cs typeface="Times New Roman" pitchFamily="18" charset="0"/>
              </a:rPr>
              <a:t>yn ddibynadwy</a:t>
            </a:r>
            <a:r>
              <a:rPr lang="en-GB" sz="1200" dirty="0">
                <a:latin typeface="+mn-lt"/>
                <a:ea typeface="Calibri" pitchFamily="34" charset="0"/>
                <a:cs typeface="Times New Roman" pitchFamily="18" charset="0"/>
              </a:rPr>
              <a:t>?</a:t>
            </a:r>
            <a:endParaRPr lang="en-GB" sz="600" dirty="0">
              <a:latin typeface="+mn-lt"/>
              <a:cs typeface="Arial" pitchFamily="34" charset="0"/>
            </a:endParaRPr>
          </a:p>
          <a:p>
            <a:pPr indent="457200" eaLnBrk="0" hangingPunct="0">
              <a:defRPr/>
            </a:pPr>
            <a:endParaRPr lang="en-GB" dirty="0">
              <a:latin typeface="Arial" pitchFamily="34" charset="0"/>
              <a:cs typeface="Arial" pitchFamily="34" charset="0"/>
            </a:endParaRPr>
          </a:p>
        </p:txBody>
      </p:sp>
      <p:sp>
        <p:nvSpPr>
          <p:cNvPr id="24582" name="Rectangle 1"/>
          <p:cNvSpPr>
            <a:spLocks noChangeArrowheads="1"/>
          </p:cNvSpPr>
          <p:nvPr/>
        </p:nvSpPr>
        <p:spPr bwMode="auto">
          <a:xfrm>
            <a:off x="5395913" y="3903663"/>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24583" name="Rectangle 2"/>
          <p:cNvSpPr>
            <a:spLocks noChangeArrowheads="1"/>
          </p:cNvSpPr>
          <p:nvPr/>
        </p:nvSpPr>
        <p:spPr bwMode="auto">
          <a:xfrm>
            <a:off x="5356225" y="8401050"/>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3"/>
          <p:cNvSpPr>
            <a:spLocks noChangeArrowheads="1"/>
          </p:cNvSpPr>
          <p:nvPr/>
        </p:nvSpPr>
        <p:spPr bwMode="auto">
          <a:xfrm>
            <a:off x="296863" y="395288"/>
            <a:ext cx="5689600" cy="7478973"/>
          </a:xfrm>
          <a:prstGeom prst="rect">
            <a:avLst/>
          </a:prstGeom>
          <a:noFill/>
          <a:ln w="9525">
            <a:noFill/>
            <a:miter lim="800000"/>
            <a:headEnd/>
            <a:tailEnd/>
          </a:ln>
        </p:spPr>
        <p:txBody>
          <a:bodyPr>
            <a:spAutoFit/>
          </a:bodyPr>
          <a:lstStyle/>
          <a:p>
            <a:r>
              <a:rPr lang="en-GB" sz="1600" b="1">
                <a:latin typeface="Calibri" pitchFamily="34" charset="0"/>
              </a:rPr>
              <a:t>Argyfwng Bhopal (Gwefan Greenpeace)</a:t>
            </a:r>
          </a:p>
          <a:p>
            <a:endParaRPr lang="en-GB" sz="1600" b="1">
              <a:latin typeface="Calibri" pitchFamily="34" charset="0"/>
            </a:endParaRPr>
          </a:p>
          <a:p>
            <a:r>
              <a:rPr lang="en-GB" sz="1600">
                <a:latin typeface="Calibri" pitchFamily="34" charset="0"/>
              </a:rPr>
              <a:t>Ers 1984, mae 20,000 o bobl wedi colli eu bywydau yn Bhopal, India ar ôl colli nwy cemegol o ffatri plaleiddiaid. Roedd mwy na 40 o dunelli o methyl isocyante (MIC) wedi creu cwmwl tew uwchben poblogaeth breswyl o fwy na hanner miliwn o bobl.</a:t>
            </a:r>
          </a:p>
          <a:p>
            <a:r>
              <a:rPr lang="en-GB" sz="1600">
                <a:latin typeface="Calibri" pitchFamily="34" charset="0"/>
              </a:rPr>
              <a:t>Deffrodd pobl yn eu cartrefi mewn pyliau o besychu, a’u hysgyfaint yn llenwi â d</a:t>
            </a:r>
            <a:r>
              <a:rPr lang="cy-GB" sz="1600">
                <a:latin typeface="+mn-lt"/>
              </a:rPr>
              <a:t>ŵ</a:t>
            </a:r>
            <a:r>
              <a:rPr lang="en-GB" sz="1600">
                <a:latin typeface="Calibri" pitchFamily="34" charset="0"/>
              </a:rPr>
              <a:t>r.  Lladdwyd mwy nag 8,000 o bobl yn y diwrnodau cyntaf ar ôl gollwng y nwy, o ganlyniad i ataliad ar y galon a’r system resbiradol yn bennaf.</a:t>
            </a:r>
          </a:p>
          <a:p>
            <a:r>
              <a:rPr lang="en-GB" sz="1600">
                <a:latin typeface="Calibri" pitchFamily="34" charset="0"/>
              </a:rPr>
              <a:t>Roedd y ffatri gemegol a oedd yn gyfrifol am y drychineb hon yn eiddo i Union Carbide, a oedd wedi negodi setliad â Llywodraeth India ym 1989 am $470 miliwn – cyfanswm o ddim ond $370 i $533 am bob dioddefwr – swm a oedd yn rhy fach i dalu am y rhan fwyaf o’r biliau meddygol. Ym 1987, mewn Llys Rhanbarth yn Bhopa, cyhuddwyd swyddogion Union Carbide, gan gynnwys y prif weithredwr ar y pryd Warren Anderson, o ddynladdiad, ymosod difrifol a throseddau difrifol eraill. Ym 1992, codwyd gwarant i arestio Anderson.</a:t>
            </a:r>
          </a:p>
          <a:p>
            <a:r>
              <a:rPr lang="en-GB" sz="1600">
                <a:latin typeface="Calibri" pitchFamily="34" charset="0"/>
              </a:rPr>
              <a:t>Ond nid yw pobl Bhopal wedi gweld cyfiawnder am fwy nag 20 mlynedd. Mae Dow, ers uno ag Union Carbide, yn gwrthod derbyn yr atebolrwydd hwn yn India – na glanhau’r gwenwynau sydd wedi’u gadael.</a:t>
            </a:r>
          </a:p>
          <a:p>
            <a:r>
              <a:rPr lang="en-GB" sz="1600">
                <a:latin typeface="Calibri" pitchFamily="34" charset="0"/>
              </a:rPr>
              <a:t>Mae mwy nag 20,000 o bobl yn byw yng nghyffiniau’r ffatri o hyd ac maen nhw’n agored i effeithiau cemegion gwenwynig am fod y d</a:t>
            </a:r>
            <a:r>
              <a:rPr lang="cy-GB" sz="1600">
                <a:latin typeface="+mn-lt"/>
              </a:rPr>
              <a:t>ŵ</a:t>
            </a:r>
            <a:r>
              <a:rPr lang="en-GB" sz="1600">
                <a:latin typeface="Calibri" pitchFamily="34" charset="0"/>
              </a:rPr>
              <a:t>r daear a’r pridd wedi’u halogi. Mae’r genhedlaeth newydd yn profi salwch hefyd, gan gynnwys pob dim o ganser a namau geni i’r effeithiau pob dydd o boenau, brechau, twymynau, cornwydydd, pen tost, cyfog, diffyg archwaeth, y bendro, a gorludded parhaus.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5" name="Picture 2" descr="http://news.bbc.co.uk/shared/img/o.gif"/>
          <p:cNvPicPr>
            <a:picLocks noChangeAspect="1" noChangeArrowheads="1"/>
          </p:cNvPicPr>
          <p:nvPr/>
        </p:nvPicPr>
        <p:blipFill>
          <a:blip r:embed="rId2"/>
          <a:srcRect/>
          <a:stretch>
            <a:fillRect/>
          </a:stretch>
        </p:blipFill>
        <p:spPr bwMode="auto">
          <a:xfrm>
            <a:off x="3479800" y="1189038"/>
            <a:ext cx="190500" cy="57150"/>
          </a:xfrm>
          <a:prstGeom prst="rect">
            <a:avLst/>
          </a:prstGeom>
          <a:noFill/>
          <a:ln w="9525">
            <a:noFill/>
            <a:miter lim="800000"/>
            <a:headEnd/>
            <a:tailEnd/>
          </a:ln>
        </p:spPr>
      </p:pic>
      <p:pic>
        <p:nvPicPr>
          <p:cNvPr id="26626" name="Picture 3" descr="http://news.bbc.co.uk/shared/img/o.gif"/>
          <p:cNvPicPr>
            <a:picLocks noChangeAspect="1" noChangeArrowheads="1"/>
          </p:cNvPicPr>
          <p:nvPr/>
        </p:nvPicPr>
        <p:blipFill>
          <a:blip r:embed="rId2"/>
          <a:srcRect/>
          <a:stretch>
            <a:fillRect/>
          </a:stretch>
        </p:blipFill>
        <p:spPr bwMode="auto">
          <a:xfrm>
            <a:off x="3622675" y="1189038"/>
            <a:ext cx="1790700" cy="9525"/>
          </a:xfrm>
          <a:prstGeom prst="rect">
            <a:avLst/>
          </a:prstGeom>
          <a:noFill/>
          <a:ln w="9525">
            <a:noFill/>
            <a:miter lim="800000"/>
            <a:headEnd/>
            <a:tailEnd/>
          </a:ln>
        </p:spPr>
      </p:pic>
      <p:pic>
        <p:nvPicPr>
          <p:cNvPr id="26627" name="Picture 4" descr="http://news.bbc.co.uk/shared/img/o.gif"/>
          <p:cNvPicPr>
            <a:picLocks noChangeAspect="1" noChangeArrowheads="1"/>
          </p:cNvPicPr>
          <p:nvPr/>
        </p:nvPicPr>
        <p:blipFill>
          <a:blip r:embed="rId2"/>
          <a:srcRect/>
          <a:stretch>
            <a:fillRect/>
          </a:stretch>
        </p:blipFill>
        <p:spPr bwMode="auto">
          <a:xfrm>
            <a:off x="7064375" y="1189038"/>
            <a:ext cx="190500" cy="9525"/>
          </a:xfrm>
          <a:prstGeom prst="rect">
            <a:avLst/>
          </a:prstGeom>
          <a:noFill/>
          <a:ln w="9525">
            <a:noFill/>
            <a:miter lim="800000"/>
            <a:headEnd/>
            <a:tailEnd/>
          </a:ln>
        </p:spPr>
      </p:pic>
      <p:pic>
        <p:nvPicPr>
          <p:cNvPr id="26628" name="Picture 5" descr="http://news.bbc.co.uk/onthisday/img/t_quo.gif"/>
          <p:cNvPicPr>
            <a:picLocks noChangeAspect="1" noChangeArrowheads="1"/>
          </p:cNvPicPr>
          <p:nvPr/>
        </p:nvPicPr>
        <p:blipFill>
          <a:blip r:embed="rId3"/>
          <a:srcRect/>
          <a:stretch>
            <a:fillRect/>
          </a:stretch>
        </p:blipFill>
        <p:spPr bwMode="auto">
          <a:xfrm>
            <a:off x="7350125" y="1189038"/>
            <a:ext cx="142875" cy="114300"/>
          </a:xfrm>
          <a:prstGeom prst="rect">
            <a:avLst/>
          </a:prstGeom>
          <a:noFill/>
          <a:ln w="9525">
            <a:noFill/>
            <a:miter lim="800000"/>
            <a:headEnd/>
            <a:tailEnd/>
          </a:ln>
        </p:spPr>
      </p:pic>
      <p:pic>
        <p:nvPicPr>
          <p:cNvPr id="26629" name="Picture 6" descr="http://news.bbc.co.uk/onthisday/img/b_quo.gif"/>
          <p:cNvPicPr>
            <a:picLocks noChangeAspect="1" noChangeArrowheads="1"/>
          </p:cNvPicPr>
          <p:nvPr/>
        </p:nvPicPr>
        <p:blipFill>
          <a:blip r:embed="rId4"/>
          <a:srcRect/>
          <a:stretch>
            <a:fillRect/>
          </a:stretch>
        </p:blipFill>
        <p:spPr bwMode="auto">
          <a:xfrm>
            <a:off x="7667625" y="1189038"/>
            <a:ext cx="142875" cy="114300"/>
          </a:xfrm>
          <a:prstGeom prst="rect">
            <a:avLst/>
          </a:prstGeom>
          <a:noFill/>
          <a:ln w="9525">
            <a:noFill/>
            <a:miter lim="800000"/>
            <a:headEnd/>
            <a:tailEnd/>
          </a:ln>
        </p:spPr>
      </p:pic>
      <p:pic>
        <p:nvPicPr>
          <p:cNvPr id="26630" name="Picture 7" descr="http://news.bbc.co.uk/shared/img/o.gif"/>
          <p:cNvPicPr>
            <a:picLocks noChangeAspect="1" noChangeArrowheads="1"/>
          </p:cNvPicPr>
          <p:nvPr/>
        </p:nvPicPr>
        <p:blipFill>
          <a:blip r:embed="rId2"/>
          <a:srcRect/>
          <a:stretch>
            <a:fillRect/>
          </a:stretch>
        </p:blipFill>
        <p:spPr bwMode="auto">
          <a:xfrm>
            <a:off x="7985125" y="1189038"/>
            <a:ext cx="9525" cy="142875"/>
          </a:xfrm>
          <a:prstGeom prst="rect">
            <a:avLst/>
          </a:prstGeom>
          <a:noFill/>
          <a:ln w="9525">
            <a:noFill/>
            <a:miter lim="800000"/>
            <a:headEnd/>
            <a:tailEnd/>
          </a:ln>
        </p:spPr>
      </p:pic>
      <p:sp>
        <p:nvSpPr>
          <p:cNvPr id="26631" name="Rectangle 5"/>
          <p:cNvSpPr>
            <a:spLocks noChangeArrowheads="1"/>
          </p:cNvSpPr>
          <p:nvPr/>
        </p:nvSpPr>
        <p:spPr bwMode="auto">
          <a:xfrm>
            <a:off x="0" y="419100"/>
            <a:ext cx="6597650" cy="8340744"/>
          </a:xfrm>
          <a:prstGeom prst="rect">
            <a:avLst/>
          </a:prstGeom>
          <a:noFill/>
          <a:ln w="9525">
            <a:noFill/>
            <a:miter lim="800000"/>
            <a:headEnd/>
            <a:tailEnd/>
          </a:ln>
        </p:spPr>
        <p:txBody>
          <a:bodyPr>
            <a:spAutoFit/>
          </a:bodyPr>
          <a:lstStyle/>
          <a:p>
            <a:r>
              <a:rPr lang="en-GB" sz="1400" b="1">
                <a:latin typeface="Calibri" pitchFamily="34" charset="0"/>
              </a:rPr>
              <a:t>1984: Cannoedd yn marw mewn damwain gemegol yn Bhopal – BBC NEWS</a:t>
            </a:r>
          </a:p>
          <a:p>
            <a:endParaRPr lang="en-GB">
              <a:latin typeface="Calibri" pitchFamily="34" charset="0"/>
            </a:endParaRPr>
          </a:p>
          <a:p>
            <a:r>
              <a:rPr lang="en-GB">
                <a:latin typeface="Calibri" pitchFamily="34" charset="0"/>
              </a:rPr>
              <a:t>Mae cannoedd o bobl wedi marw o effeithiau nwyon gwenwynig a oedd wedi gollwng o ffatri gemegion ger dinas Bhopal yng nghanolbarth India. </a:t>
            </a:r>
          </a:p>
          <a:p>
            <a:r>
              <a:rPr lang="en-GB">
                <a:latin typeface="Calibri" pitchFamily="34" charset="0"/>
              </a:rPr>
              <a:t>Digwyddodd y ddamwain yn oriau mân y bore yng ngwaith plaleiddiaid Union Carbide sy’n eiddo i gwmni Americanaidd ac sy’n dair milltir (4.8 km) o Bhopal. </a:t>
            </a:r>
          </a:p>
          <a:p>
            <a:r>
              <a:rPr lang="en-GB">
                <a:latin typeface="Calibri" pitchFamily="34" charset="0"/>
              </a:rPr>
              <a:t>Dywedodd Mr Y P Gokhale, rheolwr gyfarwyddwr Union Carbide yn India, fod nwy methyl isocyanad (MIC) wedi dianc pan dorrodd falf o dan bwysau mewn tanc storio tanddaearol yn y gwaith. O ganlyniad i hyn, roedd cwmwl marwol o nwy wedi codi o’r ffatri uwchben Bhopal, sy’n gartref i fwy na 900,000 o bobl – llawer ohonynt yn byw mewn slymiau. </a:t>
            </a:r>
          </a:p>
          <a:p>
            <a:r>
              <a:rPr lang="en-GB">
                <a:latin typeface="Calibri" pitchFamily="34" charset="0"/>
              </a:rPr>
              <a:t>Roedd braw ac anhrefn wedi codi yn y ddinas a’r ardaloedd cyfagos wrth i ddegau o filoedd o bobl geisio dianc. </a:t>
            </a:r>
          </a:p>
          <a:p>
            <a:r>
              <a:rPr lang="en-GB">
                <a:latin typeface="Calibri" pitchFamily="34" charset="0"/>
              </a:rPr>
              <a:t>Roedd angen triniaeth mewn ysbyty ar fwy nag 20,000 o bobl am symptomau a oedd yn cynnwys chwydd yn y llygaid, ewynboer yn y geg ac anawsterau anadlu. </a:t>
            </a:r>
          </a:p>
          <a:p>
            <a:r>
              <a:rPr lang="en-GB">
                <a:latin typeface="Calibri" pitchFamily="34" charset="0"/>
              </a:rPr>
              <a:t>Mae miloedd o gathod, c</a:t>
            </a:r>
            <a:r>
              <a:rPr lang="cy-GB">
                <a:latin typeface="+mn-lt"/>
              </a:rPr>
              <a:t>ŵ</a:t>
            </a:r>
            <a:r>
              <a:rPr lang="en-GB">
                <a:latin typeface="Calibri" pitchFamily="34" charset="0"/>
              </a:rPr>
              <a:t>n, gwartheg ac adar marw ar hyd y strydoedd ac mae corffdai’r ddinas yn prysur lenwi. </a:t>
            </a:r>
          </a:p>
          <a:p>
            <a:r>
              <a:rPr lang="en-GB">
                <a:latin typeface="Calibri" pitchFamily="34" charset="0"/>
              </a:rPr>
              <a:t>Meddai un o breswylwyr Bhopal, Ahmed Khan: ”Roedden ni’n tagu ac roedd ein llygaid ni’n llosgi. Prin yr oedden ni’n gweld y ffordd drwy’r niwl, ac roedd y seirenau’n gwneud twrw. </a:t>
            </a:r>
          </a:p>
          <a:p>
            <a:r>
              <a:rPr lang="en-GB">
                <a:latin typeface="Calibri" pitchFamily="34" charset="0"/>
              </a:rPr>
              <a:t>”Doedden ni ddim gwybod pa ffordd i redeg. Roedd pawb wedi drysu. </a:t>
            </a:r>
          </a:p>
          <a:p>
            <a:r>
              <a:rPr lang="en-GB">
                <a:latin typeface="Calibri" pitchFamily="34" charset="0"/>
              </a:rPr>
              <a:t>”Doedd mamau ddim yn gwybod bod eu plant wedi marw, doedd plant ddim yn gwybod bod eu mamau wedi marw a doedd dynion ddim yn gwybod bod pawb yn eu teulu wedi marw. </a:t>
            </a:r>
          </a:p>
          <a:p>
            <a:endParaRPr lang="en-GB">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3"/>
          <p:cNvSpPr>
            <a:spLocks noChangeArrowheads="1"/>
          </p:cNvSpPr>
          <p:nvPr/>
        </p:nvSpPr>
        <p:spPr bwMode="auto">
          <a:xfrm>
            <a:off x="1341438" y="409575"/>
            <a:ext cx="5251450" cy="369888"/>
          </a:xfrm>
          <a:prstGeom prst="rect">
            <a:avLst/>
          </a:prstGeom>
          <a:noFill/>
          <a:ln w="9525">
            <a:noFill/>
            <a:miter lim="800000"/>
            <a:headEnd/>
            <a:tailEnd/>
          </a:ln>
        </p:spPr>
        <p:txBody>
          <a:bodyPr>
            <a:spAutoFit/>
          </a:bodyPr>
          <a:lstStyle/>
          <a:p>
            <a:r>
              <a:rPr lang="en-GB">
                <a:latin typeface="Calibri" pitchFamily="34" charset="0"/>
              </a:rPr>
              <a:t>Gwleidyddiaeth ac Argyfyngau Naturiol a Dynol</a:t>
            </a:r>
          </a:p>
        </p:txBody>
      </p:sp>
      <p:graphicFrame>
        <p:nvGraphicFramePr>
          <p:cNvPr id="5" name="Table 4"/>
          <p:cNvGraphicFramePr>
            <a:graphicFrameLocks noGrp="1"/>
          </p:cNvGraphicFramePr>
          <p:nvPr/>
        </p:nvGraphicFramePr>
        <p:xfrm>
          <a:off x="404813" y="1258888"/>
          <a:ext cx="6188074" cy="7056784"/>
        </p:xfrm>
        <a:graphic>
          <a:graphicData uri="http://schemas.openxmlformats.org/drawingml/2006/table">
            <a:tbl>
              <a:tblPr firstRow="1" bandRow="1">
                <a:tableStyleId>{5940675A-B579-460E-94D1-54222C63F5DA}</a:tableStyleId>
              </a:tblPr>
              <a:tblGrid>
                <a:gridCol w="3094037"/>
                <a:gridCol w="3094037"/>
              </a:tblGrid>
              <a:tr h="3528392">
                <a:tc>
                  <a:txBody>
                    <a:bodyPr/>
                    <a:lstStyle/>
                    <a:p>
                      <a:endParaRPr lang="en-GB" dirty="0"/>
                    </a:p>
                  </a:txBody>
                  <a:tcPr/>
                </a:tc>
                <a:tc>
                  <a:txBody>
                    <a:bodyPr/>
                    <a:lstStyle/>
                    <a:p>
                      <a:r>
                        <a:rPr lang="en-GB" sz="1100" dirty="0" smtClean="0"/>
                        <a:t>Pwy oedd ar fai am argyfwng Bhopal yn eich barn chi?</a:t>
                      </a:r>
                      <a:endParaRPr lang="en-GB" sz="1100" dirty="0"/>
                    </a:p>
                  </a:txBody>
                  <a:tcPr/>
                </a:tc>
              </a:tr>
              <a:tr h="3528392">
                <a:tc>
                  <a:txBody>
                    <a:bodyPr/>
                    <a:lstStyle/>
                    <a:p>
                      <a:endParaRPr lang="en-GB" dirty="0"/>
                    </a:p>
                  </a:txBody>
                  <a:tcPr/>
                </a:tc>
                <a:tc>
                  <a:txBody>
                    <a:bodyPr/>
                    <a:lstStyle/>
                    <a:p>
                      <a:endParaRPr lang="en-GB" dirty="0"/>
                    </a:p>
                  </a:txBody>
                  <a:tcPr/>
                </a:tc>
              </a:tr>
            </a:tbl>
          </a:graphicData>
        </a:graphic>
      </p:graphicFrame>
      <p:sp>
        <p:nvSpPr>
          <p:cNvPr id="6" name="Rectangle 5"/>
          <p:cNvSpPr/>
          <p:nvPr/>
        </p:nvSpPr>
        <p:spPr>
          <a:xfrm>
            <a:off x="2506663" y="3779838"/>
            <a:ext cx="1944687" cy="20875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a:t>
            </a:r>
          </a:p>
        </p:txBody>
      </p:sp>
      <p:sp>
        <p:nvSpPr>
          <p:cNvPr id="27662" name="TextBox 6"/>
          <p:cNvSpPr txBox="1">
            <a:spLocks noChangeArrowheads="1"/>
          </p:cNvSpPr>
          <p:nvPr/>
        </p:nvSpPr>
        <p:spPr bwMode="auto">
          <a:xfrm>
            <a:off x="2648990" y="4098925"/>
            <a:ext cx="1660055" cy="1661993"/>
          </a:xfrm>
          <a:prstGeom prst="rect">
            <a:avLst/>
          </a:prstGeom>
          <a:noFill/>
          <a:ln w="9525">
            <a:noFill/>
            <a:miter lim="800000"/>
            <a:headEnd/>
            <a:tailEnd/>
          </a:ln>
        </p:spPr>
        <p:txBody>
          <a:bodyPr wrap="none">
            <a:spAutoFit/>
          </a:bodyPr>
          <a:lstStyle/>
          <a:p>
            <a:pPr algn="ctr"/>
            <a:r>
              <a:rPr lang="en-GB" b="1">
                <a:latin typeface="Calibri" pitchFamily="34" charset="0"/>
              </a:rPr>
              <a:t>Dadansoddwch </a:t>
            </a:r>
            <a:br>
              <a:rPr lang="en-GB" b="1">
                <a:latin typeface="Calibri" pitchFamily="34" charset="0"/>
              </a:rPr>
            </a:br>
            <a:r>
              <a:rPr lang="en-GB" b="1">
                <a:latin typeface="Calibri" pitchFamily="34" charset="0"/>
              </a:rPr>
              <a:t>effeithiau </a:t>
            </a:r>
            <a:br>
              <a:rPr lang="en-GB" b="1">
                <a:latin typeface="Calibri" pitchFamily="34" charset="0"/>
              </a:rPr>
            </a:br>
            <a:r>
              <a:rPr lang="en-GB" b="1">
                <a:latin typeface="Calibri" pitchFamily="34" charset="0"/>
              </a:rPr>
              <a:t>Economeg </a:t>
            </a:r>
            <a:br>
              <a:rPr lang="en-GB" b="1">
                <a:latin typeface="Calibri" pitchFamily="34" charset="0"/>
              </a:rPr>
            </a:br>
            <a:r>
              <a:rPr lang="en-GB" b="1">
                <a:latin typeface="Calibri" pitchFamily="34" charset="0"/>
              </a:rPr>
              <a:t>ar argyfwng</a:t>
            </a:r>
            <a:br>
              <a:rPr lang="en-GB" b="1">
                <a:latin typeface="Calibri" pitchFamily="34" charset="0"/>
              </a:rPr>
            </a:br>
            <a:r>
              <a:rPr lang="en-GB" b="1">
                <a:latin typeface="Calibri" pitchFamily="34" charset="0"/>
              </a:rPr>
              <a:t>Bhopal</a:t>
            </a:r>
          </a:p>
          <a:p>
            <a:pPr algn="ctr"/>
            <a:r>
              <a:rPr lang="en-GB" sz="1200" b="1">
                <a:latin typeface="Calibri" pitchFamily="34" charset="0"/>
              </a:rPr>
              <a:t>LO1 LO3</a:t>
            </a:r>
          </a:p>
        </p:txBody>
      </p:sp>
      <p:sp>
        <p:nvSpPr>
          <p:cNvPr id="27663" name="TextBox 7"/>
          <p:cNvSpPr txBox="1">
            <a:spLocks noChangeArrowheads="1"/>
          </p:cNvSpPr>
          <p:nvPr/>
        </p:nvSpPr>
        <p:spPr bwMode="auto">
          <a:xfrm>
            <a:off x="476250" y="1233488"/>
            <a:ext cx="2775482" cy="430887"/>
          </a:xfrm>
          <a:prstGeom prst="rect">
            <a:avLst/>
          </a:prstGeom>
          <a:noFill/>
          <a:ln w="9525">
            <a:noFill/>
            <a:miter lim="800000"/>
            <a:headEnd/>
            <a:tailEnd/>
          </a:ln>
        </p:spPr>
        <p:txBody>
          <a:bodyPr wrap="none">
            <a:spAutoFit/>
          </a:bodyPr>
          <a:lstStyle/>
          <a:p>
            <a:r>
              <a:rPr lang="en-GB" sz="1100">
                <a:latin typeface="Calibri" pitchFamily="34" charset="0"/>
              </a:rPr>
              <a:t>Pam roedd niferoedd mor fawr o bobl wedi’u</a:t>
            </a:r>
            <a:br>
              <a:rPr lang="en-GB" sz="1100">
                <a:latin typeface="Calibri" pitchFamily="34" charset="0"/>
              </a:rPr>
            </a:br>
            <a:r>
              <a:rPr lang="en-GB" sz="1100">
                <a:latin typeface="Calibri" pitchFamily="34" charset="0"/>
              </a:rPr>
              <a:t>lladd a’u hanafu yn argyfwng Bhopal?</a:t>
            </a:r>
          </a:p>
        </p:txBody>
      </p:sp>
      <p:sp>
        <p:nvSpPr>
          <p:cNvPr id="27664" name="TextBox 8"/>
          <p:cNvSpPr txBox="1">
            <a:spLocks noChangeArrowheads="1"/>
          </p:cNvSpPr>
          <p:nvPr/>
        </p:nvSpPr>
        <p:spPr bwMode="auto">
          <a:xfrm>
            <a:off x="360363" y="4837113"/>
            <a:ext cx="6173485" cy="600164"/>
          </a:xfrm>
          <a:prstGeom prst="rect">
            <a:avLst/>
          </a:prstGeom>
          <a:noFill/>
          <a:ln w="9525">
            <a:noFill/>
            <a:miter lim="800000"/>
            <a:headEnd/>
            <a:tailEnd/>
          </a:ln>
        </p:spPr>
        <p:txBody>
          <a:bodyPr wrap="none">
            <a:spAutoFit/>
          </a:bodyPr>
          <a:lstStyle/>
          <a:p>
            <a:r>
              <a:rPr lang="en-GB" sz="1100">
                <a:latin typeface="Calibri" pitchFamily="34" charset="0"/>
              </a:rPr>
              <a:t>A oedd y ffatri yn Bhopal yn lle 			              Beth mae’r ymadrodd “Byw yn y</a:t>
            </a:r>
          </a:p>
          <a:p>
            <a:r>
              <a:rPr lang="en-GB" sz="1100">
                <a:latin typeface="Calibri" pitchFamily="34" charset="0"/>
              </a:rPr>
              <a:t>diogel i weithio cyn y ddamwain? 		              slymiau” yn ei olygu?</a:t>
            </a:r>
          </a:p>
          <a:p>
            <a:r>
              <a:rPr lang="en-GB" sz="1100">
                <a:latin typeface="Calibri" pitchFamily="34"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304800" y="4859338"/>
            <a:ext cx="6129338" cy="3097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611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8675" name="Title 1"/>
          <p:cNvSpPr>
            <a:spLocks noGrp="1"/>
          </p:cNvSpPr>
          <p:nvPr>
            <p:ph type="title"/>
          </p:nvPr>
        </p:nvSpPr>
        <p:spPr/>
        <p:txBody>
          <a:bodyPr/>
          <a:lstStyle/>
          <a:p>
            <a:pPr eaLnBrk="1" hangingPunct="1"/>
            <a:r>
              <a:rPr lang="en-GB" sz="2800" smtClean="0"/>
              <a:t>Myfyriwch ar y datganiadau canlynol. Beth yw’ch barn chi?</a:t>
            </a:r>
          </a:p>
        </p:txBody>
      </p:sp>
      <p:sp>
        <p:nvSpPr>
          <p:cNvPr id="28676" name="TextBox 3"/>
          <p:cNvSpPr txBox="1">
            <a:spLocks noChangeArrowheads="1"/>
          </p:cNvSpPr>
          <p:nvPr/>
        </p:nvSpPr>
        <p:spPr bwMode="auto">
          <a:xfrm>
            <a:off x="309563" y="2032000"/>
            <a:ext cx="5040262" cy="2585323"/>
          </a:xfrm>
          <a:prstGeom prst="rect">
            <a:avLst/>
          </a:prstGeom>
          <a:noFill/>
          <a:ln w="9525">
            <a:noFill/>
            <a:miter lim="800000"/>
            <a:headEnd/>
            <a:tailEnd/>
          </a:ln>
        </p:spPr>
        <p:txBody>
          <a:bodyPr wrap="none">
            <a:spAutoFit/>
          </a:bodyPr>
          <a:lstStyle/>
          <a:p>
            <a:r>
              <a:rPr lang="en-GB">
                <a:latin typeface="Calibri" pitchFamily="34" charset="0"/>
              </a:rPr>
              <a:t>Ni fyddai argyfwng Bhopal wedi digwydd oni bai fod </a:t>
            </a:r>
            <a:br>
              <a:rPr lang="en-GB">
                <a:latin typeface="Calibri" pitchFamily="34" charset="0"/>
              </a:rPr>
            </a:br>
            <a:r>
              <a:rPr lang="en-GB">
                <a:latin typeface="Calibri" pitchFamily="34" charset="0"/>
              </a:rPr>
              <a:t>gweithredwyr y Cwmni mor farus. </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28677" name="TextBox 6"/>
          <p:cNvSpPr txBox="1">
            <a:spLocks noChangeArrowheads="1"/>
          </p:cNvSpPr>
          <p:nvPr/>
        </p:nvSpPr>
        <p:spPr bwMode="auto">
          <a:xfrm>
            <a:off x="309563" y="4859338"/>
            <a:ext cx="5743805" cy="646331"/>
          </a:xfrm>
          <a:prstGeom prst="rect">
            <a:avLst/>
          </a:prstGeom>
          <a:noFill/>
          <a:ln w="9525">
            <a:noFill/>
            <a:miter lim="800000"/>
            <a:headEnd/>
            <a:tailEnd/>
          </a:ln>
        </p:spPr>
        <p:txBody>
          <a:bodyPr wrap="none">
            <a:spAutoFit/>
          </a:bodyPr>
          <a:lstStyle/>
          <a:p>
            <a:r>
              <a:rPr lang="en-GB">
                <a:latin typeface="Calibri" pitchFamily="34" charset="0"/>
              </a:rPr>
              <a:t>Dylai pobl fod yn ddiolchgar am waith o unrhyw fath, ac nid</a:t>
            </a:r>
            <a:br>
              <a:rPr lang="en-GB">
                <a:latin typeface="Calibri" pitchFamily="34" charset="0"/>
              </a:rPr>
            </a:br>
            <a:r>
              <a:rPr lang="en-GB">
                <a:latin typeface="Calibri" pitchFamily="34" charset="0"/>
              </a:rPr>
              <a:t>yw’r amodau gweithio’n bwysig.</a:t>
            </a:r>
          </a:p>
        </p:txBody>
      </p:sp>
      <p:sp>
        <p:nvSpPr>
          <p:cNvPr id="28678" name="TextBox 9"/>
          <p:cNvSpPr txBox="1">
            <a:spLocks noChangeArrowheads="1"/>
          </p:cNvSpPr>
          <p:nvPr/>
        </p:nvSpPr>
        <p:spPr bwMode="auto">
          <a:xfrm>
            <a:off x="0" y="8154988"/>
            <a:ext cx="6574261" cy="923330"/>
          </a:xfrm>
          <a:prstGeom prst="rect">
            <a:avLst/>
          </a:prstGeom>
          <a:noFill/>
          <a:ln w="9525">
            <a:noFill/>
            <a:miter lim="800000"/>
            <a:headEnd/>
            <a:tailEnd/>
          </a:ln>
        </p:spPr>
        <p:txBody>
          <a:bodyPr wrap="none">
            <a:spAutoFit/>
          </a:bodyPr>
          <a:lstStyle/>
          <a:p>
            <a:r>
              <a:rPr lang="en-GB">
                <a:latin typeface="Calibri" pitchFamily="34" charset="0"/>
              </a:rPr>
              <a:t>Gan eich bod chi wedi datgan eich barn – cymerwch ran mewn</a:t>
            </a:r>
            <a:br>
              <a:rPr lang="en-GB">
                <a:latin typeface="Calibri" pitchFamily="34" charset="0"/>
              </a:rPr>
            </a:br>
            <a:r>
              <a:rPr lang="en-GB">
                <a:latin typeface="Calibri" pitchFamily="34" charset="0"/>
              </a:rPr>
              <a:t>dadl yn y dosbarth i weld sut y mae pobl eraill yn teimlo. Cofiwch – </a:t>
            </a:r>
            <a:br>
              <a:rPr lang="en-GB">
                <a:latin typeface="Calibri" pitchFamily="34" charset="0"/>
              </a:rPr>
            </a:br>
            <a:r>
              <a:rPr lang="en-GB" b="1">
                <a:latin typeface="Calibri" pitchFamily="34" charset="0"/>
              </a:rPr>
              <a:t>Codwch eich llaw i gael siarad</a:t>
            </a:r>
            <a:r>
              <a:rPr lang="en-GB">
                <a:latin typeface="Calibri" pitchFamily="34" charset="0"/>
              </a:rPr>
              <a:t>.</a:t>
            </a:r>
          </a:p>
        </p:txBody>
      </p:sp>
      <p:sp>
        <p:nvSpPr>
          <p:cNvPr id="28679" name="Rectangle 2"/>
          <p:cNvSpPr>
            <a:spLocks noChangeArrowheads="1"/>
          </p:cNvSpPr>
          <p:nvPr/>
        </p:nvSpPr>
        <p:spPr bwMode="auto">
          <a:xfrm>
            <a:off x="5638800" y="4335463"/>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28680" name="Rectangle 5"/>
          <p:cNvSpPr>
            <a:spLocks noChangeArrowheads="1"/>
          </p:cNvSpPr>
          <p:nvPr/>
        </p:nvSpPr>
        <p:spPr bwMode="auto">
          <a:xfrm>
            <a:off x="5638800" y="7648575"/>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249238" y="5222875"/>
            <a:ext cx="6235700" cy="3687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10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9699" name="Title 1"/>
          <p:cNvSpPr>
            <a:spLocks noGrp="1"/>
          </p:cNvSpPr>
          <p:nvPr>
            <p:ph type="title"/>
          </p:nvPr>
        </p:nvSpPr>
        <p:spPr>
          <a:xfrm>
            <a:off x="342900" y="366713"/>
            <a:ext cx="6172200" cy="533400"/>
          </a:xfrm>
        </p:spPr>
        <p:txBody>
          <a:bodyPr/>
          <a:lstStyle/>
          <a:p>
            <a:pPr eaLnBrk="1" hangingPunct="1"/>
            <a:r>
              <a:rPr lang="en-GB" sz="2800" smtClean="0"/>
              <a:t>A yw’ch barn wedi newid?</a:t>
            </a:r>
          </a:p>
        </p:txBody>
      </p:sp>
      <p:sp>
        <p:nvSpPr>
          <p:cNvPr id="29700" name="TextBox 3"/>
          <p:cNvSpPr txBox="1">
            <a:spLocks noChangeArrowheads="1"/>
          </p:cNvSpPr>
          <p:nvPr/>
        </p:nvSpPr>
        <p:spPr bwMode="auto">
          <a:xfrm>
            <a:off x="295275" y="1258888"/>
            <a:ext cx="6251118" cy="2585323"/>
          </a:xfrm>
          <a:prstGeom prst="rect">
            <a:avLst/>
          </a:prstGeom>
          <a:noFill/>
          <a:ln w="9525">
            <a:noFill/>
            <a:miter lim="800000"/>
            <a:headEnd/>
            <a:tailEnd/>
          </a:ln>
        </p:spPr>
        <p:txBody>
          <a:bodyPr wrap="none">
            <a:spAutoFit/>
          </a:bodyPr>
          <a:lstStyle/>
          <a:p>
            <a:r>
              <a:rPr lang="en-GB">
                <a:latin typeface="Calibri" pitchFamily="34" charset="0"/>
              </a:rPr>
              <a:t>Ar sail yr hyn rydych chi wedi’i glywed yn y ddadl – a yw’ch barn</a:t>
            </a:r>
            <a:br>
              <a:rPr lang="en-GB">
                <a:latin typeface="Calibri" pitchFamily="34" charset="0"/>
              </a:rPr>
            </a:br>
            <a:r>
              <a:rPr lang="en-GB">
                <a:latin typeface="Calibri" pitchFamily="34" charset="0"/>
              </a:rPr>
              <a:t>wedi newid? Cofnodwch wybodaeth newydd yn y blwch isod.</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29701" name="Rectangle 2"/>
          <p:cNvSpPr>
            <a:spLocks noChangeArrowheads="1"/>
          </p:cNvSpPr>
          <p:nvPr/>
        </p:nvSpPr>
        <p:spPr bwMode="auto">
          <a:xfrm>
            <a:off x="203200" y="4670425"/>
            <a:ext cx="6143625" cy="923925"/>
          </a:xfrm>
          <a:prstGeom prst="rect">
            <a:avLst/>
          </a:prstGeom>
          <a:noFill/>
          <a:ln w="9525">
            <a:noFill/>
            <a:miter lim="800000"/>
            <a:headEnd/>
            <a:tailEnd/>
          </a:ln>
        </p:spPr>
        <p:txBody>
          <a:bodyPr>
            <a:spAutoFit/>
          </a:bodyPr>
          <a:lstStyle/>
          <a:p>
            <a:endParaRPr lang="en-GB">
              <a:latin typeface="Calibri" pitchFamily="34" charset="0"/>
            </a:endParaRPr>
          </a:p>
          <a:p>
            <a:r>
              <a:rPr lang="en-GB">
                <a:latin typeface="Calibri" pitchFamily="34" charset="0"/>
              </a:rPr>
              <a:t> .</a:t>
            </a:r>
          </a:p>
          <a:p>
            <a:endParaRPr lang="en-GB">
              <a:latin typeface="Calibri" pitchFamily="34" charset="0"/>
            </a:endParaRPr>
          </a:p>
        </p:txBody>
      </p:sp>
      <p:sp>
        <p:nvSpPr>
          <p:cNvPr id="29702" name="TextBox 5"/>
          <p:cNvSpPr txBox="1">
            <a:spLocks noChangeArrowheads="1"/>
          </p:cNvSpPr>
          <p:nvPr/>
        </p:nvSpPr>
        <p:spPr bwMode="auto">
          <a:xfrm>
            <a:off x="0" y="4210050"/>
            <a:ext cx="6283691" cy="923330"/>
          </a:xfrm>
          <a:prstGeom prst="rect">
            <a:avLst/>
          </a:prstGeom>
          <a:noFill/>
          <a:ln w="9525">
            <a:noFill/>
            <a:miter lim="800000"/>
            <a:headEnd/>
            <a:tailEnd/>
          </a:ln>
        </p:spPr>
        <p:txBody>
          <a:bodyPr wrap="none">
            <a:spAutoFit/>
          </a:bodyPr>
          <a:lstStyle/>
          <a:p>
            <a:r>
              <a:rPr lang="en-GB">
                <a:latin typeface="Calibri" pitchFamily="34" charset="0"/>
              </a:rPr>
              <a:t>Nawr dylech chi gofnodi’ch Safbwynt Personol. Beth yw’ch barn</a:t>
            </a:r>
          </a:p>
          <a:p>
            <a:r>
              <a:rPr lang="en-GB">
                <a:latin typeface="Calibri" pitchFamily="34" charset="0"/>
              </a:rPr>
              <a:t>chi am Economeg ac argyfwng Bhopal?  Ar beth mae wedi’i</a:t>
            </a:r>
            <a:br>
              <a:rPr lang="en-GB">
                <a:latin typeface="Calibri" pitchFamily="34" charset="0"/>
              </a:rPr>
            </a:br>
            <a:r>
              <a:rPr lang="en-GB">
                <a:latin typeface="Calibri" pitchFamily="34" charset="0"/>
              </a:rPr>
              <a:t>seilio? A yw’ch ffynonellau’n ddibynadwy?</a:t>
            </a:r>
          </a:p>
        </p:txBody>
      </p:sp>
      <p:sp>
        <p:nvSpPr>
          <p:cNvPr id="29703" name="Rectangle 6"/>
          <p:cNvSpPr>
            <a:spLocks noChangeArrowheads="1"/>
          </p:cNvSpPr>
          <p:nvPr/>
        </p:nvSpPr>
        <p:spPr bwMode="auto">
          <a:xfrm>
            <a:off x="5668963" y="3844925"/>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29704" name="Rectangle 7"/>
          <p:cNvSpPr>
            <a:spLocks noChangeArrowheads="1"/>
          </p:cNvSpPr>
          <p:nvPr/>
        </p:nvSpPr>
        <p:spPr bwMode="auto">
          <a:xfrm>
            <a:off x="5395913" y="8640763"/>
            <a:ext cx="112077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3"/>
          <p:cNvSpPr>
            <a:spLocks noChangeArrowheads="1"/>
          </p:cNvSpPr>
          <p:nvPr/>
        </p:nvSpPr>
        <p:spPr bwMode="auto">
          <a:xfrm>
            <a:off x="260350" y="179388"/>
            <a:ext cx="6192838" cy="1200329"/>
          </a:xfrm>
          <a:prstGeom prst="rect">
            <a:avLst/>
          </a:prstGeom>
          <a:noFill/>
          <a:ln w="9525">
            <a:noFill/>
            <a:miter lim="800000"/>
            <a:headEnd/>
            <a:tailEnd/>
          </a:ln>
        </p:spPr>
        <p:txBody>
          <a:bodyPr>
            <a:spAutoFit/>
          </a:bodyPr>
          <a:lstStyle/>
          <a:p>
            <a:r>
              <a:rPr lang="en-GB">
                <a:latin typeface="Calibri" pitchFamily="34" charset="0"/>
              </a:rPr>
              <a:t>Rydych chi’n mynd i lunio taflen i geisio cyfleu’ch barn CHI am y ffordd y mae amodau gweithio’n amrywio ar draws y byd. Dylech chi chwilio am ystadegau addas a’u cofnodi yn y blwch isod ac wedyn llunio’ch taflen.</a:t>
            </a:r>
          </a:p>
        </p:txBody>
      </p:sp>
      <p:sp>
        <p:nvSpPr>
          <p:cNvPr id="5" name="Rectangle 4"/>
          <p:cNvSpPr/>
          <p:nvPr/>
        </p:nvSpPr>
        <p:spPr>
          <a:xfrm>
            <a:off x="349250" y="1711325"/>
            <a:ext cx="6192838" cy="3024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723" name="TextBox 5"/>
          <p:cNvSpPr txBox="1">
            <a:spLocks noChangeArrowheads="1"/>
          </p:cNvSpPr>
          <p:nvPr/>
        </p:nvSpPr>
        <p:spPr bwMode="auto">
          <a:xfrm>
            <a:off x="260350" y="5219700"/>
            <a:ext cx="5986472" cy="646331"/>
          </a:xfrm>
          <a:prstGeom prst="rect">
            <a:avLst/>
          </a:prstGeom>
          <a:noFill/>
          <a:ln w="9525">
            <a:noFill/>
            <a:miter lim="800000"/>
            <a:headEnd/>
            <a:tailEnd/>
          </a:ln>
        </p:spPr>
        <p:txBody>
          <a:bodyPr wrap="none">
            <a:spAutoFit/>
          </a:bodyPr>
          <a:lstStyle/>
          <a:p>
            <a:r>
              <a:rPr lang="en-GB">
                <a:latin typeface="Calibri" pitchFamily="34" charset="0"/>
              </a:rPr>
              <a:t>Nawr dylech chi fyfyrio ar Gryfderau a Gwendidau’ch taflen</a:t>
            </a:r>
            <a:br>
              <a:rPr lang="en-GB">
                <a:latin typeface="Calibri" pitchFamily="34" charset="0"/>
              </a:rPr>
            </a:br>
            <a:r>
              <a:rPr lang="en-GB">
                <a:latin typeface="Calibri" pitchFamily="34" charset="0"/>
              </a:rPr>
              <a:t>o ran codi ymwybyddiaeth o amodau gweithio ar draws y byd.</a:t>
            </a:r>
          </a:p>
        </p:txBody>
      </p:sp>
      <p:graphicFrame>
        <p:nvGraphicFramePr>
          <p:cNvPr id="8" name="Table 7"/>
          <p:cNvGraphicFramePr>
            <a:graphicFrameLocks noGrp="1"/>
          </p:cNvGraphicFramePr>
          <p:nvPr/>
        </p:nvGraphicFramePr>
        <p:xfrm>
          <a:off x="260350" y="6156325"/>
          <a:ext cx="6192688" cy="2382519"/>
        </p:xfrm>
        <a:graphic>
          <a:graphicData uri="http://schemas.openxmlformats.org/drawingml/2006/table">
            <a:tbl>
              <a:tblPr firstRow="1" bandRow="1">
                <a:tableStyleId>{5940675A-B579-460E-94D1-54222C63F5DA}</a:tableStyleId>
              </a:tblPr>
              <a:tblGrid>
                <a:gridCol w="3096344"/>
                <a:gridCol w="3096344"/>
              </a:tblGrid>
              <a:tr h="370840">
                <a:tc>
                  <a:txBody>
                    <a:bodyPr/>
                    <a:lstStyle/>
                    <a:p>
                      <a:r>
                        <a:rPr lang="en-GB" dirty="0" smtClean="0"/>
                        <a:t>Cryfderau</a:t>
                      </a:r>
                      <a:endParaRPr lang="en-GB" dirty="0"/>
                    </a:p>
                  </a:txBody>
                  <a:tcPr/>
                </a:tc>
                <a:tc>
                  <a:txBody>
                    <a:bodyPr/>
                    <a:lstStyle/>
                    <a:p>
                      <a:r>
                        <a:rPr lang="en-GB" dirty="0" smtClean="0"/>
                        <a:t>Gwendidau</a:t>
                      </a:r>
                      <a:endParaRPr lang="en-GB" dirty="0"/>
                    </a:p>
                  </a:txBody>
                  <a:tcPr/>
                </a:tc>
              </a:tr>
              <a:tr h="370840">
                <a:tc>
                  <a:txBody>
                    <a:bodyPr/>
                    <a:lstStyle/>
                    <a:p>
                      <a:endParaRPr lang="en-GB"/>
                    </a:p>
                  </a:txBody>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tc>
              </a:tr>
            </a:tbl>
          </a:graphicData>
        </a:graphic>
      </p:graphicFrame>
      <p:sp>
        <p:nvSpPr>
          <p:cNvPr id="30735" name="Rectangle 8"/>
          <p:cNvSpPr>
            <a:spLocks noChangeArrowheads="1"/>
          </p:cNvSpPr>
          <p:nvPr/>
        </p:nvSpPr>
        <p:spPr bwMode="auto">
          <a:xfrm>
            <a:off x="5402263" y="4429125"/>
            <a:ext cx="1120775" cy="306388"/>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7"/>
          <p:cNvSpPr>
            <a:spLocks noChangeArrowheads="1"/>
          </p:cNvSpPr>
          <p:nvPr/>
        </p:nvSpPr>
        <p:spPr bwMode="auto">
          <a:xfrm>
            <a:off x="620713" y="-19050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6" name="Rectangle 8"/>
          <p:cNvSpPr>
            <a:spLocks noChangeArrowheads="1"/>
          </p:cNvSpPr>
          <p:nvPr/>
        </p:nvSpPr>
        <p:spPr bwMode="auto">
          <a:xfrm>
            <a:off x="2166677" y="123379"/>
            <a:ext cx="2524649" cy="1077218"/>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algn="ctr">
              <a:defRPr/>
            </a:pPr>
            <a:r>
              <a:rPr lang="en-GB" sz="1600" u="sng" dirty="0">
                <a:latin typeface="+mj-lt"/>
                <a:ea typeface="Calibri" pitchFamily="34" charset="0"/>
                <a:cs typeface="Times New Roman" pitchFamily="18" charset="0"/>
              </a:rPr>
              <a:t>Materion Cymdeithasol</a:t>
            </a:r>
            <a:endParaRPr lang="en-GB" sz="1600" dirty="0">
              <a:latin typeface="+mj-lt"/>
              <a:cs typeface="Arial" pitchFamily="34" charset="0"/>
            </a:endParaRPr>
          </a:p>
          <a:p>
            <a:pPr algn="ctr" eaLnBrk="0" hangingPunct="0">
              <a:defRPr/>
            </a:pPr>
            <a:r>
              <a:rPr lang="en-GB" sz="1600" u="sng" dirty="0">
                <a:latin typeface="+mj-lt"/>
                <a:ea typeface="Calibri" pitchFamily="34" charset="0"/>
                <a:cs typeface="Times New Roman" pitchFamily="18" charset="0"/>
              </a:rPr>
              <a:t>ac</a:t>
            </a:r>
            <a:endParaRPr lang="en-GB" sz="1600" dirty="0">
              <a:latin typeface="+mj-lt"/>
              <a:cs typeface="Arial" pitchFamily="34" charset="0"/>
            </a:endParaRPr>
          </a:p>
          <a:p>
            <a:pPr algn="ctr" eaLnBrk="0" hangingPunct="0">
              <a:defRPr/>
            </a:pPr>
            <a:r>
              <a:rPr lang="en-GB" sz="1600" u="sng" dirty="0">
                <a:latin typeface="+mj-lt"/>
                <a:cs typeface="Arial" pitchFamily="34" charset="0"/>
              </a:rPr>
              <a:t>Argyfyngau Naturiol a Dynol</a:t>
            </a:r>
          </a:p>
          <a:p>
            <a:pPr algn="ctr" eaLnBrk="0" hangingPunct="0">
              <a:defRPr/>
            </a:pPr>
            <a:endParaRPr lang="en-GB" sz="1600" dirty="0">
              <a:latin typeface="+mj-lt"/>
              <a:cs typeface="Arial" pitchFamily="34" charset="0"/>
            </a:endParaRPr>
          </a:p>
        </p:txBody>
      </p:sp>
      <p:sp>
        <p:nvSpPr>
          <p:cNvPr id="31747" name="Rectangle 9"/>
          <p:cNvSpPr>
            <a:spLocks noChangeArrowheads="1"/>
          </p:cNvSpPr>
          <p:nvPr/>
        </p:nvSpPr>
        <p:spPr bwMode="auto">
          <a:xfrm>
            <a:off x="0" y="91440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31748" name="Rectangle 10"/>
          <p:cNvSpPr>
            <a:spLocks noChangeArrowheads="1"/>
          </p:cNvSpPr>
          <p:nvPr/>
        </p:nvSpPr>
        <p:spPr bwMode="auto">
          <a:xfrm>
            <a:off x="0" y="268605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31749" name="Rectangle 11"/>
          <p:cNvSpPr>
            <a:spLocks noChangeArrowheads="1"/>
          </p:cNvSpPr>
          <p:nvPr/>
        </p:nvSpPr>
        <p:spPr bwMode="auto">
          <a:xfrm>
            <a:off x="0" y="3143250"/>
            <a:ext cx="6858000" cy="0"/>
          </a:xfrm>
          <a:prstGeom prst="rect">
            <a:avLst/>
          </a:prstGeom>
          <a:noFill/>
          <a:ln w="9525">
            <a:noFill/>
            <a:miter lim="800000"/>
            <a:headEnd/>
            <a:tailEnd/>
          </a:ln>
        </p:spPr>
        <p:txBody>
          <a:bodyPr wrap="none" anchor="ctr">
            <a:spAutoFit/>
          </a:bodyPr>
          <a:lstStyle/>
          <a:p>
            <a:r>
              <a:rPr lang="en-GB" sz="1200">
                <a:latin typeface="Bookman Old Style" pitchFamily="18" charset="0"/>
                <a:ea typeface="Calibri" pitchFamily="34" charset="0"/>
                <a:cs typeface="Times New Roman" pitchFamily="18" charset="0"/>
              </a:rPr>
              <a:t> </a:t>
            </a:r>
            <a:endParaRPr lang="en-GB" sz="600">
              <a:ea typeface="Calibri" pitchFamily="34" charset="0"/>
              <a:cs typeface="Arial" charset="0"/>
            </a:endParaRPr>
          </a:p>
          <a:p>
            <a:pPr eaLnBrk="0" hangingPunct="0"/>
            <a:endParaRPr lang="en-GB">
              <a:ea typeface="Calibri" pitchFamily="34" charset="0"/>
              <a:cs typeface="Arial" charset="0"/>
            </a:endParaRPr>
          </a:p>
        </p:txBody>
      </p:sp>
      <p:sp>
        <p:nvSpPr>
          <p:cNvPr id="31750" name="Rectangle 12"/>
          <p:cNvSpPr>
            <a:spLocks noChangeArrowheads="1"/>
          </p:cNvSpPr>
          <p:nvPr/>
        </p:nvSpPr>
        <p:spPr bwMode="auto">
          <a:xfrm>
            <a:off x="0" y="314325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31751" name="Rectangle 13"/>
          <p:cNvSpPr>
            <a:spLocks noChangeArrowheads="1"/>
          </p:cNvSpPr>
          <p:nvPr/>
        </p:nvSpPr>
        <p:spPr bwMode="auto">
          <a:xfrm>
            <a:off x="0" y="360045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pic>
        <p:nvPicPr>
          <p:cNvPr id="31752" name="Picture 2" descr="http://t0.gstatic.com/images?q=tbn:ANd9GcSjdylgdvAgrvGCrVuvBvXYYDgTtoLprGWKd76GkOrf_vQuMuqJcLNh0aM">
            <a:hlinkClick r:id="rId2"/>
          </p:cNvPr>
          <p:cNvPicPr>
            <a:picLocks noChangeAspect="1" noChangeArrowheads="1"/>
          </p:cNvPicPr>
          <p:nvPr/>
        </p:nvPicPr>
        <p:blipFill>
          <a:blip r:embed="rId3"/>
          <a:srcRect/>
          <a:stretch>
            <a:fillRect/>
          </a:stretch>
        </p:blipFill>
        <p:spPr bwMode="auto">
          <a:xfrm>
            <a:off x="620713" y="1228725"/>
            <a:ext cx="2160587" cy="1631950"/>
          </a:xfrm>
          <a:prstGeom prst="rect">
            <a:avLst/>
          </a:prstGeom>
          <a:noFill/>
          <a:ln w="9525">
            <a:noFill/>
            <a:miter lim="800000"/>
            <a:headEnd/>
            <a:tailEnd/>
          </a:ln>
        </p:spPr>
      </p:pic>
      <p:pic>
        <p:nvPicPr>
          <p:cNvPr id="31753" name="Picture 4" descr="http://t2.gstatic.com/images?q=tbn:ANd9GcRPRKM5rrL-cb4V8-78kpSSN5uXvLpdNO6jTSJjrHqHpUfY6XccRTlBn9Pk">
            <a:hlinkClick r:id="rId4"/>
          </p:cNvPr>
          <p:cNvPicPr>
            <a:picLocks noChangeAspect="1" noChangeArrowheads="1"/>
          </p:cNvPicPr>
          <p:nvPr/>
        </p:nvPicPr>
        <p:blipFill>
          <a:blip r:embed="rId5"/>
          <a:srcRect/>
          <a:stretch>
            <a:fillRect/>
          </a:stretch>
        </p:blipFill>
        <p:spPr bwMode="auto">
          <a:xfrm>
            <a:off x="3213100" y="1195388"/>
            <a:ext cx="3095625" cy="1697037"/>
          </a:xfrm>
          <a:prstGeom prst="rect">
            <a:avLst/>
          </a:prstGeom>
          <a:noFill/>
          <a:ln w="9525">
            <a:noFill/>
            <a:miter lim="800000"/>
            <a:headEnd/>
            <a:tailEnd/>
          </a:ln>
        </p:spPr>
      </p:pic>
      <p:pic>
        <p:nvPicPr>
          <p:cNvPr id="31754" name="Picture 6" descr="http://t0.gstatic.com/images?q=tbn:ANd9GcTR-wqD1DF9EcJxeuLHx7628KPv0_GUnnCEEiADzke87mwsdmt_cbSwf5U">
            <a:hlinkClick r:id="rId6"/>
          </p:cNvPr>
          <p:cNvPicPr>
            <a:picLocks noChangeAspect="1" noChangeArrowheads="1"/>
          </p:cNvPicPr>
          <p:nvPr/>
        </p:nvPicPr>
        <p:blipFill>
          <a:blip r:embed="rId7"/>
          <a:srcRect/>
          <a:stretch>
            <a:fillRect/>
          </a:stretch>
        </p:blipFill>
        <p:spPr bwMode="auto">
          <a:xfrm>
            <a:off x="549275" y="6156325"/>
            <a:ext cx="5759450" cy="2130425"/>
          </a:xfrm>
          <a:prstGeom prst="rect">
            <a:avLst/>
          </a:prstGeom>
          <a:noFill/>
          <a:ln w="9525">
            <a:noFill/>
            <a:miter lim="800000"/>
            <a:headEnd/>
            <a:tailEnd/>
          </a:ln>
        </p:spPr>
      </p:pic>
      <p:pic>
        <p:nvPicPr>
          <p:cNvPr id="31755" name="Picture 8" descr="http://t3.gstatic.com/images?q=tbn:ANd9GcR1CUCqELHH6QUDc0TbBWyJcGhjBPyNYu1Aq2kZp7uLzHG15EKkGEZWcdM">
            <a:hlinkClick r:id="rId8"/>
          </p:cNvPr>
          <p:cNvPicPr>
            <a:picLocks noChangeAspect="1" noChangeArrowheads="1"/>
          </p:cNvPicPr>
          <p:nvPr/>
        </p:nvPicPr>
        <p:blipFill>
          <a:blip r:embed="rId9"/>
          <a:srcRect/>
          <a:stretch>
            <a:fillRect/>
          </a:stretch>
        </p:blipFill>
        <p:spPr bwMode="auto">
          <a:xfrm>
            <a:off x="620713" y="3371850"/>
            <a:ext cx="5688012" cy="213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33500" y="1258888"/>
          <a:ext cx="3849370" cy="4113250"/>
        </p:xfrm>
        <a:graphic>
          <a:graphicData uri="http://schemas.openxmlformats.org/drawingml/2006/table">
            <a:tbl>
              <a:tblPr firstRow="1" firstCol="1" bandRow="1">
                <a:tableStyleId>{5940675A-B579-460E-94D1-54222C63F5DA}</a:tableStyleId>
              </a:tblPr>
              <a:tblGrid>
                <a:gridCol w="1780669"/>
                <a:gridCol w="2068701"/>
              </a:tblGrid>
              <a:tr h="467429">
                <a:tc>
                  <a:txBody>
                    <a:bodyPr/>
                    <a:lstStyle/>
                    <a:p>
                      <a:pPr algn="ctr">
                        <a:lnSpc>
                          <a:spcPct val="115000"/>
                        </a:lnSpc>
                        <a:spcAft>
                          <a:spcPts val="0"/>
                        </a:spcAft>
                      </a:pPr>
                      <a:r>
                        <a:rPr lang="en-GB" sz="1200" dirty="0">
                          <a:effectLst/>
                        </a:rPr>
                        <a:t> </a:t>
                      </a:r>
                    </a:p>
                    <a:p>
                      <a:pPr algn="ctr">
                        <a:lnSpc>
                          <a:spcPct val="115000"/>
                        </a:lnSpc>
                        <a:spcAft>
                          <a:spcPts val="0"/>
                        </a:spcAft>
                      </a:pPr>
                      <a:r>
                        <a:rPr lang="en-GB" sz="1200" dirty="0">
                          <a:effectLst/>
                        </a:rPr>
                        <a:t>Adran</a:t>
                      </a:r>
                      <a:endParaRPr lang="en-GB" sz="1200" dirty="0">
                        <a:effectLst/>
                        <a:latin typeface="Bookman Old Style"/>
                        <a:ea typeface="Calibri"/>
                        <a:cs typeface="Times New Roman"/>
                      </a:endParaRPr>
                    </a:p>
                  </a:txBody>
                  <a:tcPr marL="68580" marR="68580" marT="0" marB="0"/>
                </a:tc>
                <a:tc>
                  <a:txBody>
                    <a:bodyPr/>
                    <a:lstStyle/>
                    <a:p>
                      <a:pPr algn="ctr">
                        <a:lnSpc>
                          <a:spcPct val="115000"/>
                        </a:lnSpc>
                        <a:spcAft>
                          <a:spcPts val="0"/>
                        </a:spcAft>
                      </a:pPr>
                      <a:r>
                        <a:rPr lang="en-GB" sz="1200">
                          <a:effectLst/>
                        </a:rPr>
                        <a:t> </a:t>
                      </a:r>
                    </a:p>
                    <a:p>
                      <a:pPr algn="ctr">
                        <a:lnSpc>
                          <a:spcPct val="115000"/>
                        </a:lnSpc>
                        <a:spcAft>
                          <a:spcPts val="0"/>
                        </a:spcAft>
                      </a:pPr>
                      <a:r>
                        <a:rPr lang="en-GB" sz="1200">
                          <a:effectLst/>
                        </a:rPr>
                        <a:t>Rhif Tudalen</a:t>
                      </a:r>
                      <a:endParaRPr lang="en-GB" sz="1200">
                        <a:effectLst/>
                        <a:latin typeface="Bookman Old Style"/>
                        <a:ea typeface="Calibri"/>
                        <a:cs typeface="Times New Roman"/>
                      </a:endParaRPr>
                    </a:p>
                  </a:txBody>
                  <a:tcPr marL="68580" marR="68580" marT="0" marB="0"/>
                </a:tc>
              </a:tr>
              <a:tr h="688440">
                <a:tc>
                  <a:txBody>
                    <a:bodyPr/>
                    <a:lstStyle/>
                    <a:p>
                      <a:pPr algn="ctr">
                        <a:lnSpc>
                          <a:spcPct val="115000"/>
                        </a:lnSpc>
                        <a:spcAft>
                          <a:spcPts val="0"/>
                        </a:spcAft>
                      </a:pPr>
                      <a:r>
                        <a:rPr lang="en-GB" sz="1100">
                          <a:effectLst/>
                        </a:rPr>
                        <a:t> </a:t>
                      </a:r>
                      <a:endParaRPr lang="en-GB" sz="1200">
                        <a:effectLst/>
                      </a:endParaRPr>
                    </a:p>
                    <a:p>
                      <a:pPr algn="ctr">
                        <a:lnSpc>
                          <a:spcPct val="115000"/>
                        </a:lnSpc>
                        <a:spcAft>
                          <a:spcPts val="0"/>
                        </a:spcAft>
                      </a:pPr>
                      <a:r>
                        <a:rPr lang="en-GB" sz="1200">
                          <a:effectLst/>
                        </a:rPr>
                        <a:t>Cwestiynau</a:t>
                      </a:r>
                      <a:r>
                        <a:rPr lang="en-GB" sz="1200" baseline="0">
                          <a:effectLst/>
                        </a:rPr>
                        <a:t> ar gyfer dechrau meddwl yn feirniadol</a:t>
                      </a:r>
                      <a:endParaRPr lang="en-GB" sz="1200">
                        <a:effectLst/>
                        <a:latin typeface="Bookman Old Style"/>
                        <a:ea typeface="Calibri"/>
                        <a:cs typeface="Times New Roman"/>
                      </a:endParaRPr>
                    </a:p>
                  </a:txBody>
                  <a:tcPr marL="68580" marR="68580" marT="0" marB="0"/>
                </a:tc>
                <a:tc>
                  <a:txBody>
                    <a:bodyPr/>
                    <a:lstStyle/>
                    <a:p>
                      <a:pPr algn="ctr">
                        <a:lnSpc>
                          <a:spcPct val="115000"/>
                        </a:lnSpc>
                        <a:spcAft>
                          <a:spcPts val="0"/>
                        </a:spcAft>
                      </a:pPr>
                      <a:r>
                        <a:rPr lang="en-GB" sz="1200">
                          <a:effectLst/>
                        </a:rPr>
                        <a:t> </a:t>
                      </a:r>
                    </a:p>
                    <a:p>
                      <a:pPr algn="ctr">
                        <a:lnSpc>
                          <a:spcPct val="115000"/>
                        </a:lnSpc>
                        <a:spcAft>
                          <a:spcPts val="0"/>
                        </a:spcAft>
                      </a:pPr>
                      <a:r>
                        <a:rPr lang="en-GB" sz="1200">
                          <a:effectLst/>
                        </a:rPr>
                        <a:t>3</a:t>
                      </a:r>
                      <a:endParaRPr lang="en-GB" sz="1200">
                        <a:effectLst/>
                        <a:latin typeface="Bookman Old Style"/>
                        <a:ea typeface="Calibri"/>
                        <a:cs typeface="Times New Roman"/>
                      </a:endParaRPr>
                    </a:p>
                  </a:txBody>
                  <a:tcPr marL="68580" marR="68580" marT="0" marB="0"/>
                </a:tc>
              </a:tr>
              <a:tr h="467429">
                <a:tc>
                  <a:txBody>
                    <a:bodyPr/>
                    <a:lstStyle/>
                    <a:p>
                      <a:pPr algn="ctr">
                        <a:lnSpc>
                          <a:spcPct val="115000"/>
                        </a:lnSpc>
                        <a:spcAft>
                          <a:spcPts val="0"/>
                        </a:spcAft>
                      </a:pPr>
                      <a:r>
                        <a:rPr lang="en-GB" sz="1200">
                          <a:effectLst/>
                        </a:rPr>
                        <a:t>Gwleidyddol</a:t>
                      </a:r>
                      <a:endParaRPr lang="en-GB" sz="1200">
                        <a:effectLst/>
                        <a:latin typeface="Bookman Old Style"/>
                        <a:ea typeface="Calibri"/>
                        <a:cs typeface="Times New Roman"/>
                      </a:endParaRPr>
                    </a:p>
                  </a:txBody>
                  <a:tcPr marL="68580" marR="68580" marT="0" marB="0"/>
                </a:tc>
                <a:tc>
                  <a:txBody>
                    <a:bodyPr/>
                    <a:lstStyle/>
                    <a:p>
                      <a:pPr algn="ctr">
                        <a:lnSpc>
                          <a:spcPct val="115000"/>
                        </a:lnSpc>
                        <a:spcAft>
                          <a:spcPts val="0"/>
                        </a:spcAft>
                      </a:pPr>
                      <a:r>
                        <a:rPr lang="en-GB" sz="1200" dirty="0">
                          <a:effectLst/>
                        </a:rPr>
                        <a:t> </a:t>
                      </a:r>
                    </a:p>
                    <a:p>
                      <a:pPr algn="ctr">
                        <a:lnSpc>
                          <a:spcPct val="115000"/>
                        </a:lnSpc>
                        <a:spcAft>
                          <a:spcPts val="0"/>
                        </a:spcAft>
                      </a:pPr>
                      <a:r>
                        <a:rPr lang="en-GB" sz="1200" dirty="0" smtClean="0">
                          <a:effectLst/>
                        </a:rPr>
                        <a:t>4-10</a:t>
                      </a:r>
                      <a:endParaRPr lang="en-GB" sz="1200" dirty="0">
                        <a:effectLst/>
                        <a:latin typeface="Bookman Old Style"/>
                        <a:ea typeface="Calibri"/>
                        <a:cs typeface="Times New Roman"/>
                      </a:endParaRPr>
                    </a:p>
                  </a:txBody>
                  <a:tcPr marL="68580" marR="68580" marT="0" marB="0"/>
                </a:tc>
              </a:tr>
              <a:tr h="467429">
                <a:tc>
                  <a:txBody>
                    <a:bodyPr/>
                    <a:lstStyle/>
                    <a:p>
                      <a:pPr algn="ctr">
                        <a:lnSpc>
                          <a:spcPct val="115000"/>
                        </a:lnSpc>
                        <a:spcAft>
                          <a:spcPts val="0"/>
                        </a:spcAft>
                      </a:pPr>
                      <a:r>
                        <a:rPr lang="en-GB" sz="1200">
                          <a:effectLst/>
                        </a:rPr>
                        <a:t>Economaidd</a:t>
                      </a:r>
                      <a:endParaRPr lang="en-GB" sz="1200">
                        <a:effectLst/>
                        <a:latin typeface="Bookman Old Style"/>
                        <a:ea typeface="Calibri"/>
                        <a:cs typeface="Times New Roman"/>
                      </a:endParaRPr>
                    </a:p>
                  </a:txBody>
                  <a:tcPr marL="68580" marR="68580" marT="0" marB="0"/>
                </a:tc>
                <a:tc>
                  <a:txBody>
                    <a:bodyPr/>
                    <a:lstStyle/>
                    <a:p>
                      <a:pPr algn="ctr">
                        <a:lnSpc>
                          <a:spcPct val="115000"/>
                        </a:lnSpc>
                        <a:spcAft>
                          <a:spcPts val="0"/>
                        </a:spcAft>
                      </a:pPr>
                      <a:r>
                        <a:rPr lang="en-GB" sz="1200" dirty="0">
                          <a:effectLst/>
                        </a:rPr>
                        <a:t> </a:t>
                      </a:r>
                    </a:p>
                    <a:p>
                      <a:pPr algn="ctr">
                        <a:lnSpc>
                          <a:spcPct val="115000"/>
                        </a:lnSpc>
                        <a:spcAft>
                          <a:spcPts val="0"/>
                        </a:spcAft>
                      </a:pPr>
                      <a:r>
                        <a:rPr lang="en-GB" sz="1200" dirty="0" smtClean="0">
                          <a:effectLst/>
                        </a:rPr>
                        <a:t>11-18</a:t>
                      </a:r>
                      <a:endParaRPr lang="en-GB" sz="1200" dirty="0">
                        <a:effectLst/>
                        <a:latin typeface="Bookman Old Style"/>
                        <a:ea typeface="Calibri"/>
                        <a:cs typeface="Times New Roman"/>
                      </a:endParaRPr>
                    </a:p>
                  </a:txBody>
                  <a:tcPr marL="68580" marR="68580" marT="0" marB="0"/>
                </a:tc>
              </a:tr>
              <a:tr h="467429">
                <a:tc>
                  <a:txBody>
                    <a:bodyPr/>
                    <a:lstStyle/>
                    <a:p>
                      <a:pPr algn="ctr">
                        <a:lnSpc>
                          <a:spcPct val="115000"/>
                        </a:lnSpc>
                        <a:spcAft>
                          <a:spcPts val="0"/>
                        </a:spcAft>
                      </a:pPr>
                      <a:r>
                        <a:rPr lang="en-GB" sz="1200" dirty="0">
                          <a:effectLst/>
                        </a:rPr>
                        <a:t>Cymdeithasol</a:t>
                      </a:r>
                      <a:endParaRPr lang="en-GB" sz="1200" dirty="0">
                        <a:effectLst/>
                        <a:latin typeface="Bookman Old Style"/>
                        <a:ea typeface="Calibri"/>
                        <a:cs typeface="Times New Roman"/>
                      </a:endParaRPr>
                    </a:p>
                  </a:txBody>
                  <a:tcPr marL="68580" marR="68580" marT="0" marB="0"/>
                </a:tc>
                <a:tc>
                  <a:txBody>
                    <a:bodyPr/>
                    <a:lstStyle/>
                    <a:p>
                      <a:pPr algn="ctr">
                        <a:lnSpc>
                          <a:spcPct val="115000"/>
                        </a:lnSpc>
                        <a:spcAft>
                          <a:spcPts val="0"/>
                        </a:spcAft>
                      </a:pPr>
                      <a:r>
                        <a:rPr lang="en-GB" sz="1200" dirty="0">
                          <a:effectLst/>
                        </a:rPr>
                        <a:t> </a:t>
                      </a:r>
                    </a:p>
                    <a:p>
                      <a:pPr algn="ctr">
                        <a:lnSpc>
                          <a:spcPct val="115000"/>
                        </a:lnSpc>
                        <a:spcAft>
                          <a:spcPts val="0"/>
                        </a:spcAft>
                      </a:pPr>
                      <a:r>
                        <a:rPr lang="en-GB" sz="1200" dirty="0" smtClean="0">
                          <a:effectLst/>
                        </a:rPr>
                        <a:t>19-26</a:t>
                      </a:r>
                      <a:endParaRPr lang="en-GB" sz="1200" dirty="0">
                        <a:effectLst/>
                        <a:latin typeface="Bookman Old Style"/>
                        <a:ea typeface="Calibri"/>
                        <a:cs typeface="Times New Roman"/>
                      </a:endParaRPr>
                    </a:p>
                  </a:txBody>
                  <a:tcPr marL="68580" marR="68580" marT="0" marB="0"/>
                </a:tc>
              </a:tr>
              <a:tr h="467429">
                <a:tc>
                  <a:txBody>
                    <a:bodyPr/>
                    <a:lstStyle/>
                    <a:p>
                      <a:pPr algn="ctr">
                        <a:lnSpc>
                          <a:spcPct val="115000"/>
                        </a:lnSpc>
                        <a:spcAft>
                          <a:spcPts val="0"/>
                        </a:spcAft>
                      </a:pPr>
                      <a:r>
                        <a:rPr lang="en-GB" sz="1200">
                          <a:effectLst/>
                        </a:rPr>
                        <a:t>Technolegol</a:t>
                      </a:r>
                      <a:endParaRPr lang="en-GB" sz="1200">
                        <a:effectLst/>
                        <a:latin typeface="Bookman Old Style"/>
                        <a:ea typeface="Calibri"/>
                        <a:cs typeface="Times New Roman"/>
                      </a:endParaRPr>
                    </a:p>
                  </a:txBody>
                  <a:tcPr marL="68580" marR="68580" marT="0" marB="0"/>
                </a:tc>
                <a:tc>
                  <a:txBody>
                    <a:bodyPr/>
                    <a:lstStyle/>
                    <a:p>
                      <a:pPr algn="ctr">
                        <a:lnSpc>
                          <a:spcPct val="115000"/>
                        </a:lnSpc>
                        <a:spcAft>
                          <a:spcPts val="0"/>
                        </a:spcAft>
                      </a:pPr>
                      <a:r>
                        <a:rPr lang="en-GB" sz="1200" dirty="0">
                          <a:effectLst/>
                        </a:rPr>
                        <a:t> </a:t>
                      </a:r>
                    </a:p>
                    <a:p>
                      <a:pPr algn="ctr">
                        <a:lnSpc>
                          <a:spcPct val="115000"/>
                        </a:lnSpc>
                        <a:spcAft>
                          <a:spcPts val="0"/>
                        </a:spcAft>
                      </a:pPr>
                      <a:r>
                        <a:rPr lang="en-GB" sz="1200" dirty="0" smtClean="0">
                          <a:effectLst/>
                        </a:rPr>
                        <a:t>27-</a:t>
                      </a:r>
                      <a:r>
                        <a:rPr lang="en-GB" sz="1200" baseline="0" dirty="0" smtClean="0">
                          <a:effectLst/>
                        </a:rPr>
                        <a:t> 34</a:t>
                      </a:r>
                      <a:endParaRPr lang="en-GB" sz="1200" dirty="0">
                        <a:effectLst/>
                        <a:latin typeface="Bookman Old Style"/>
                        <a:ea typeface="Calibri"/>
                        <a:cs typeface="Times New Roman"/>
                      </a:endParaRPr>
                    </a:p>
                  </a:txBody>
                  <a:tcPr marL="68580" marR="68580" marT="0" marB="0"/>
                </a:tc>
              </a:tr>
              <a:tr h="467429">
                <a:tc>
                  <a:txBody>
                    <a:bodyPr/>
                    <a:lstStyle/>
                    <a:p>
                      <a:pPr algn="ctr">
                        <a:lnSpc>
                          <a:spcPct val="115000"/>
                        </a:lnSpc>
                        <a:spcAft>
                          <a:spcPts val="0"/>
                        </a:spcAft>
                      </a:pPr>
                      <a:r>
                        <a:rPr lang="en-GB" sz="1200">
                          <a:effectLst/>
                        </a:rPr>
                        <a:t>Cyfreithiol</a:t>
                      </a:r>
                      <a:endParaRPr lang="en-GB" sz="1200">
                        <a:effectLst/>
                        <a:latin typeface="Bookman Old Style"/>
                        <a:ea typeface="Calibri"/>
                        <a:cs typeface="Times New Roman"/>
                      </a:endParaRPr>
                    </a:p>
                  </a:txBody>
                  <a:tcPr marL="68580" marR="68580" marT="0" marB="0"/>
                </a:tc>
                <a:tc>
                  <a:txBody>
                    <a:bodyPr/>
                    <a:lstStyle/>
                    <a:p>
                      <a:pPr algn="ctr">
                        <a:lnSpc>
                          <a:spcPct val="115000"/>
                        </a:lnSpc>
                        <a:spcAft>
                          <a:spcPts val="0"/>
                        </a:spcAft>
                      </a:pPr>
                      <a:r>
                        <a:rPr lang="en-GB" sz="1200" dirty="0">
                          <a:effectLst/>
                        </a:rPr>
                        <a:t> </a:t>
                      </a:r>
                    </a:p>
                    <a:p>
                      <a:pPr algn="ctr">
                        <a:lnSpc>
                          <a:spcPct val="115000"/>
                        </a:lnSpc>
                        <a:spcAft>
                          <a:spcPts val="0"/>
                        </a:spcAft>
                      </a:pPr>
                      <a:r>
                        <a:rPr lang="en-GB" sz="1200" dirty="0" smtClean="0">
                          <a:effectLst/>
                        </a:rPr>
                        <a:t>35-</a:t>
                      </a:r>
                      <a:r>
                        <a:rPr lang="en-GB" sz="1200" baseline="0" dirty="0" smtClean="0">
                          <a:effectLst/>
                        </a:rPr>
                        <a:t> 42</a:t>
                      </a:r>
                      <a:endParaRPr lang="en-GB" sz="1200" dirty="0">
                        <a:effectLst/>
                        <a:latin typeface="Bookman Old Style"/>
                        <a:ea typeface="Calibri"/>
                        <a:cs typeface="Times New Roman"/>
                      </a:endParaRPr>
                    </a:p>
                  </a:txBody>
                  <a:tcPr marL="68580" marR="68580" marT="0" marB="0"/>
                </a:tc>
              </a:tr>
              <a:tr h="467429">
                <a:tc>
                  <a:txBody>
                    <a:bodyPr/>
                    <a:lstStyle/>
                    <a:p>
                      <a:pPr algn="ctr">
                        <a:lnSpc>
                          <a:spcPct val="115000"/>
                        </a:lnSpc>
                        <a:spcAft>
                          <a:spcPts val="0"/>
                        </a:spcAft>
                      </a:pPr>
                      <a:r>
                        <a:rPr lang="en-GB" sz="1200">
                          <a:effectLst/>
                        </a:rPr>
                        <a:t>Amgylcheddol</a:t>
                      </a:r>
                      <a:endParaRPr lang="en-GB" sz="1200">
                        <a:effectLst/>
                        <a:latin typeface="Bookman Old Style"/>
                        <a:ea typeface="Calibri"/>
                        <a:cs typeface="Times New Roman"/>
                      </a:endParaRPr>
                    </a:p>
                  </a:txBody>
                  <a:tcPr marL="68580" marR="68580" marT="0" marB="0"/>
                </a:tc>
                <a:tc>
                  <a:txBody>
                    <a:bodyPr/>
                    <a:lstStyle/>
                    <a:p>
                      <a:pPr algn="ctr">
                        <a:lnSpc>
                          <a:spcPct val="115000"/>
                        </a:lnSpc>
                        <a:spcAft>
                          <a:spcPts val="0"/>
                        </a:spcAft>
                      </a:pPr>
                      <a:r>
                        <a:rPr lang="en-GB" sz="1200" dirty="0">
                          <a:effectLst/>
                        </a:rPr>
                        <a:t> </a:t>
                      </a:r>
                    </a:p>
                    <a:p>
                      <a:pPr algn="ctr">
                        <a:lnSpc>
                          <a:spcPct val="115000"/>
                        </a:lnSpc>
                        <a:spcAft>
                          <a:spcPts val="0"/>
                        </a:spcAft>
                      </a:pPr>
                      <a:r>
                        <a:rPr lang="en-GB" sz="1200" dirty="0" smtClean="0">
                          <a:effectLst/>
                          <a:latin typeface="+mn-lt"/>
                          <a:ea typeface="+mn-ea"/>
                          <a:cs typeface="+mn-cs"/>
                        </a:rPr>
                        <a:t>43-</a:t>
                      </a:r>
                      <a:r>
                        <a:rPr lang="en-GB" sz="1200" baseline="0" dirty="0" smtClean="0">
                          <a:effectLst/>
                          <a:latin typeface="+mn-lt"/>
                          <a:ea typeface="+mn-ea"/>
                          <a:cs typeface="+mn-cs"/>
                        </a:rPr>
                        <a:t> 50</a:t>
                      </a:r>
                      <a:endParaRPr lang="en-GB" sz="1200" dirty="0">
                        <a:effectLst/>
                        <a:latin typeface="Bookman Old Style"/>
                        <a:ea typeface="Calibri"/>
                        <a:cs typeface="Times New Roman"/>
                      </a:endParaRPr>
                    </a:p>
                  </a:txBody>
                  <a:tcPr marL="68580" marR="68580" marT="0" marB="0"/>
                </a:tc>
              </a:tr>
            </a:tbl>
          </a:graphicData>
        </a:graphic>
      </p:graphicFrame>
      <p:sp>
        <p:nvSpPr>
          <p:cNvPr id="14366" name="Rectangle 1"/>
          <p:cNvSpPr>
            <a:spLocks noChangeArrowheads="1"/>
          </p:cNvSpPr>
          <p:nvPr/>
        </p:nvSpPr>
        <p:spPr bwMode="auto">
          <a:xfrm>
            <a:off x="-7938" y="6068625"/>
            <a:ext cx="6637338" cy="2739212"/>
          </a:xfrm>
          <a:prstGeom prst="rect">
            <a:avLst/>
          </a:prstGeom>
          <a:noFill/>
          <a:ln w="9525">
            <a:noFill/>
            <a:miter lim="800000"/>
            <a:headEnd/>
            <a:tailEnd/>
          </a:ln>
        </p:spPr>
        <p:txBody>
          <a:bodyPr wrap="square" anchor="ctr">
            <a:spAutoFit/>
          </a:bodyPr>
          <a:lstStyle/>
          <a:p>
            <a:pPr eaLnBrk="0" hangingPunct="0"/>
            <a:r>
              <a:rPr lang="en-GB" sz="1400">
                <a:latin typeface="Calibri" pitchFamily="34" charset="0"/>
                <a:ea typeface="Calibri" pitchFamily="34" charset="0"/>
                <a:cs typeface="Times New Roman" pitchFamily="18" charset="0"/>
              </a:rPr>
              <a:t>Yn ystod yr wythnosau nesaf, byddwch chi’n edrych ar wybodaeth, newyddion a syniadau am Argyfyngau Naturiol a Dynol. Pwrpas y prosiect hwn yw eich galluogi i ddatblygu’ch safbwynt eich hun am y mater byd-eang pwysig hwn a meithrin y sgiliau y bydd arnoch eu hangen i gwblhau asesiad dan reolaeth ar fater byd-eang arall.</a:t>
            </a:r>
            <a:r>
              <a:rPr lang="en-GB">
                <a:ea typeface="Calibri" pitchFamily="34" charset="0"/>
                <a:cs typeface="Times New Roman" pitchFamily="18" charset="0"/>
              </a:rPr>
              <a:t> </a:t>
            </a:r>
            <a:endParaRPr lang="en-GB" sz="1400">
              <a:latin typeface="Calibri" pitchFamily="34" charset="0"/>
              <a:ea typeface="Calibri" pitchFamily="34" charset="0"/>
              <a:cs typeface="Times New Roman" pitchFamily="18" charset="0"/>
            </a:endParaRPr>
          </a:p>
          <a:p>
            <a:pPr eaLnBrk="0" hangingPunct="0"/>
            <a:r>
              <a:rPr lang="en-GB" sz="1400">
                <a:latin typeface="Calibri" pitchFamily="34" charset="0"/>
                <a:ea typeface="Calibri" pitchFamily="34" charset="0"/>
                <a:cs typeface="Times New Roman" pitchFamily="18" charset="0"/>
              </a:rPr>
              <a:t>Bydd angen i chi weithio’n gyflym ac yn effeithiol yn y dosbarth.  Bydd angen i chi wrando ar eich athro, gwneud nodiadau, darllen erthyglau, cymryd rhan mewn dadleuon ac, ar y diwedd, cwblhau asesiad dan reolaeth. Yn yr asesiad dan reolaeth byddwch yn cyflwyno’ch safbwynt am fater byd-eang ac wedyn yn creu cynnyrch a fydd yn hyrwyddo’r safbwynt hwn.</a:t>
            </a:r>
          </a:p>
          <a:p>
            <a:pPr eaLnBrk="0" hangingPunct="0"/>
            <a:endParaRPr lang="en-GB" sz="1400">
              <a:latin typeface="Calibri" pitchFamily="34" charset="0"/>
              <a:ea typeface="Calibri" pitchFamily="34" charset="0"/>
              <a:cs typeface="Arial" charset="0"/>
            </a:endParaRPr>
          </a:p>
          <a:p>
            <a:pPr eaLnBrk="0" hangingPunct="0"/>
            <a:r>
              <a:rPr lang="en-GB" sz="1400">
                <a:latin typeface="Calibri" pitchFamily="34" charset="0"/>
                <a:ea typeface="Calibri" pitchFamily="34" charset="0"/>
                <a:cs typeface="Arial" charset="0"/>
              </a:rPr>
              <a:t>Byddwch chi’n dysgu beth yw ffactorau PESTLE a sut i werthuso Cryfderau a Gwendidau.</a:t>
            </a:r>
          </a:p>
          <a:p>
            <a:pPr eaLnBrk="0" hangingPunct="0"/>
            <a:endParaRPr lang="en-GB" sz="1400">
              <a:latin typeface="Calibri" pitchFamily="34" charset="0"/>
              <a:ea typeface="Calibri" pitchFamily="34" charset="0"/>
              <a:cs typeface="Arial" charset="0"/>
            </a:endParaRPr>
          </a:p>
        </p:txBody>
      </p:sp>
      <p:sp>
        <p:nvSpPr>
          <p:cNvPr id="14367" name="Rectangle 5"/>
          <p:cNvSpPr>
            <a:spLocks noChangeArrowheads="1"/>
          </p:cNvSpPr>
          <p:nvPr/>
        </p:nvSpPr>
        <p:spPr bwMode="auto">
          <a:xfrm>
            <a:off x="1295400" y="762000"/>
            <a:ext cx="3733800" cy="5201426"/>
          </a:xfrm>
          <a:prstGeom prst="rect">
            <a:avLst/>
          </a:prstGeom>
          <a:noFill/>
          <a:ln w="9525">
            <a:noFill/>
            <a:miter lim="800000"/>
            <a:headEnd/>
            <a:tailEnd/>
          </a:ln>
        </p:spPr>
        <p:txBody>
          <a:bodyPr wrap="square">
            <a:spAutoFit/>
          </a:bodyPr>
          <a:lstStyle/>
          <a:p>
            <a:pPr algn="ctr"/>
            <a:r>
              <a:rPr lang="en-GB" b="1">
                <a:latin typeface="Calibri" pitchFamily="34" charset="0"/>
                <a:ea typeface="Calibri" pitchFamily="34" charset="0"/>
                <a:cs typeface="Times New Roman" pitchFamily="18" charset="0"/>
              </a:rPr>
              <a:t>                          </a:t>
            </a:r>
            <a:r>
              <a:rPr lang="en-GB" b="1" u="sng">
                <a:latin typeface="Calibri" pitchFamily="34" charset="0"/>
                <a:ea typeface="Calibri" pitchFamily="34" charset="0"/>
                <a:cs typeface="Times New Roman" pitchFamily="18" charset="0"/>
              </a:rPr>
              <a:t> Tudalen Cynnwys</a:t>
            </a: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a:latin typeface="Calibri" pitchFamily="34" charset="0"/>
              <a:ea typeface="Calibri" pitchFamily="34" charset="0"/>
              <a:cs typeface="Arial" charset="0"/>
            </a:endParaRPr>
          </a:p>
          <a:p>
            <a:pPr algn="ctr" eaLnBrk="0" hangingPunct="0"/>
            <a:r>
              <a:rPr lang="en-GB" b="1">
                <a:latin typeface="Calibri" pitchFamily="34" charset="0"/>
              </a:rPr>
              <a:t>                </a:t>
            </a:r>
            <a:r>
              <a:rPr lang="en-GB" b="1" u="sng">
                <a:latin typeface="Calibri" pitchFamily="34" charset="0"/>
              </a:rPr>
              <a:t>Cyflwyniad</a:t>
            </a:r>
            <a:endParaRPr lang="en-GB" sz="80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377825" y="963613"/>
            <a:ext cx="6116638" cy="2970212"/>
          </a:xfrm>
          <a:prstGeom prst="rect">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32770" name="Text Box 1"/>
          <p:cNvSpPr txBox="1">
            <a:spLocks noChangeArrowheads="1"/>
          </p:cNvSpPr>
          <p:nvPr/>
        </p:nvSpPr>
        <p:spPr bwMode="auto">
          <a:xfrm>
            <a:off x="347663" y="5003800"/>
            <a:ext cx="6045200" cy="3529013"/>
          </a:xfrm>
          <a:prstGeom prst="rect">
            <a:avLst/>
          </a:prstGeom>
          <a:solidFill>
            <a:srgbClr val="FFFFFF"/>
          </a:solidFill>
          <a:ln w="9525">
            <a:solidFill>
              <a:srgbClr val="000000"/>
            </a:solidFill>
            <a:miter lim="800000"/>
            <a:headEnd/>
            <a:tailEnd/>
          </a:ln>
        </p:spPr>
        <p:txBody>
          <a:bodyPr/>
          <a:lstStyle/>
          <a:p>
            <a:r>
              <a:rPr lang="en-GB" sz="1200">
                <a:cs typeface="Arial" charset="0"/>
              </a:rPr>
              <a:t>Childfund.org</a:t>
            </a:r>
          </a:p>
          <a:p>
            <a:endParaRPr lang="en-GB" sz="1200">
              <a:cs typeface="Arial" charset="0"/>
            </a:endParaRPr>
          </a:p>
          <a:p>
            <a:endParaRPr lang="en-GB" sz="1200">
              <a:cs typeface="Arial" charset="0"/>
            </a:endParaRPr>
          </a:p>
          <a:p>
            <a:endParaRPr lang="en-GB" sz="1200">
              <a:cs typeface="Arial" charset="0"/>
            </a:endParaRPr>
          </a:p>
          <a:p>
            <a:endParaRPr lang="en-GB" sz="1200">
              <a:cs typeface="Arial" charset="0"/>
            </a:endParaRPr>
          </a:p>
          <a:p>
            <a:endParaRPr lang="en-GB" sz="1200">
              <a:cs typeface="Arial" charset="0"/>
            </a:endParaRPr>
          </a:p>
          <a:p>
            <a:endParaRPr lang="en-GB" sz="1200">
              <a:cs typeface="Arial" charset="0"/>
            </a:endParaRPr>
          </a:p>
          <a:p>
            <a:endParaRPr lang="en-GB" sz="1200">
              <a:cs typeface="Arial" charset="0"/>
            </a:endParaRPr>
          </a:p>
          <a:p>
            <a:endParaRPr lang="en-GB" sz="1200">
              <a:cs typeface="Arial" charset="0"/>
            </a:endParaRPr>
          </a:p>
          <a:p>
            <a:r>
              <a:rPr lang="en-GB" sz="1200">
                <a:cs typeface="Arial" charset="0"/>
              </a:rPr>
              <a:t>Rhan o dudalen ar fforwm gwe</a:t>
            </a:r>
          </a:p>
          <a:p>
            <a:endParaRPr lang="en-GB" sz="1200">
              <a:cs typeface="Arial" charset="0"/>
            </a:endParaRPr>
          </a:p>
          <a:p>
            <a:endParaRPr lang="en-GB" sz="1200">
              <a:cs typeface="Arial" charset="0"/>
            </a:endParaRPr>
          </a:p>
          <a:p>
            <a:endParaRPr lang="en-GB">
              <a:cs typeface="Arial" charset="0"/>
            </a:endParaRPr>
          </a:p>
          <a:p>
            <a:endParaRPr lang="en-GB">
              <a:cs typeface="Arial" charset="0"/>
            </a:endParaRPr>
          </a:p>
          <a:p>
            <a:endParaRPr lang="en-GB">
              <a:cs typeface="Arial" charset="0"/>
            </a:endParaRPr>
          </a:p>
          <a:p>
            <a:endParaRPr lang="en-GB">
              <a:cs typeface="Arial" charset="0"/>
            </a:endParaRPr>
          </a:p>
          <a:p>
            <a:endParaRPr lang="en-GB">
              <a:cs typeface="Arial" charset="0"/>
            </a:endParaRPr>
          </a:p>
          <a:p>
            <a:endParaRPr lang="en-GB">
              <a:cs typeface="Arial" charset="0"/>
            </a:endParaRPr>
          </a:p>
        </p:txBody>
      </p:sp>
      <p:sp>
        <p:nvSpPr>
          <p:cNvPr id="32771" name="Rectangle 4"/>
          <p:cNvSpPr>
            <a:spLocks noChangeArrowheads="1"/>
          </p:cNvSpPr>
          <p:nvPr/>
        </p:nvSpPr>
        <p:spPr bwMode="auto">
          <a:xfrm>
            <a:off x="0" y="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32772" name="Rectangle 5"/>
          <p:cNvSpPr>
            <a:spLocks noChangeArrowheads="1"/>
          </p:cNvSpPr>
          <p:nvPr/>
        </p:nvSpPr>
        <p:spPr bwMode="auto">
          <a:xfrm>
            <a:off x="0" y="177968"/>
            <a:ext cx="6506909" cy="1015663"/>
          </a:xfrm>
          <a:prstGeom prst="rect">
            <a:avLst/>
          </a:prstGeom>
          <a:noFill/>
          <a:ln w="9525">
            <a:noFill/>
            <a:miter lim="800000"/>
            <a:headEnd/>
            <a:tailEnd/>
          </a:ln>
        </p:spPr>
        <p:txBody>
          <a:bodyPr wrap="none" anchor="ctr">
            <a:spAutoFit/>
          </a:bodyPr>
          <a:lstStyle/>
          <a:p>
            <a:r>
              <a:rPr lang="en-GB" sz="1200" b="1" u="sng">
                <a:latin typeface="Calibri" pitchFamily="34" charset="0"/>
                <a:ea typeface="Calibri" pitchFamily="34" charset="0"/>
                <a:cs typeface="Times New Roman" pitchFamily="18" charset="0"/>
              </a:rPr>
              <a:t>Sut y mae Argyfyngau Naturiol yn effeithio ar faterion Cymdeithasol?</a:t>
            </a:r>
          </a:p>
          <a:p>
            <a:endParaRPr lang="en-GB" sz="600">
              <a:latin typeface="Calibri" pitchFamily="34" charset="0"/>
              <a:ea typeface="Calibri" pitchFamily="34" charset="0"/>
              <a:cs typeface="Arial" charset="0"/>
            </a:endParaRPr>
          </a:p>
          <a:p>
            <a:pPr eaLnBrk="0" hangingPunct="0"/>
            <a:r>
              <a:rPr lang="en-GB" sz="1200">
                <a:latin typeface="Calibri" pitchFamily="34" charset="0"/>
              </a:rPr>
              <a:t>Beth rydyn ni’n ei olygu wrth faterion cymdeithasol? Gwrandewch ar eich athro’n trafod hyn yn gyntaf</a:t>
            </a:r>
            <a:br>
              <a:rPr lang="en-GB" sz="1200">
                <a:latin typeface="Calibri" pitchFamily="34" charset="0"/>
              </a:rPr>
            </a:br>
            <a:r>
              <a:rPr lang="en-GB" sz="1200">
                <a:latin typeface="Calibri" pitchFamily="34" charset="0"/>
              </a:rPr>
              <a:t>ac wedyn gwnewch nodiadau yma</a:t>
            </a:r>
            <a:r>
              <a:rPr lang="en-GB" sz="1200">
                <a:latin typeface="Calibri" pitchFamily="34" charset="0"/>
                <a:ea typeface="Calibri" pitchFamily="34" charset="0"/>
                <a:cs typeface="Times New Roman" pitchFamily="18" charset="0"/>
              </a:rPr>
              <a:t>:-</a:t>
            </a:r>
            <a:endParaRPr lang="en-GB" sz="600">
              <a:latin typeface="Calibri" pitchFamily="34" charset="0"/>
              <a:cs typeface="Arial" charset="0"/>
            </a:endParaRPr>
          </a:p>
          <a:p>
            <a:pPr eaLnBrk="0" hangingPunct="0"/>
            <a:endParaRPr lang="en-GB">
              <a:latin typeface="Calibri" pitchFamily="34" charset="0"/>
              <a:cs typeface="Arial" charset="0"/>
            </a:endParaRPr>
          </a:p>
        </p:txBody>
      </p:sp>
      <p:sp>
        <p:nvSpPr>
          <p:cNvPr id="9" name="Rectangle 6"/>
          <p:cNvSpPr>
            <a:spLocks noChangeArrowheads="1"/>
          </p:cNvSpPr>
          <p:nvPr/>
        </p:nvSpPr>
        <p:spPr bwMode="auto">
          <a:xfrm>
            <a:off x="260350" y="3315167"/>
            <a:ext cx="5573536" cy="1938992"/>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a:defRPr/>
            </a:pPr>
            <a:r>
              <a:rPr lang="en-GB" dirty="0">
                <a:latin typeface="Arial" pitchFamily="34" charset="0"/>
                <a:cs typeface="Arial" pitchFamily="34" charset="0"/>
              </a:rPr>
              <a:t/>
            </a:r>
            <a:br>
              <a:rPr lang="en-GB" dirty="0">
                <a:latin typeface="Arial" pitchFamily="34" charset="0"/>
                <a:cs typeface="Arial" pitchFamily="34" charset="0"/>
              </a:rPr>
            </a:br>
            <a:endParaRPr lang="en-GB" dirty="0">
              <a:latin typeface="Arial" pitchFamily="34" charset="0"/>
              <a:cs typeface="Arial" pitchFamily="34" charset="0"/>
            </a:endParaRPr>
          </a:p>
          <a:p>
            <a:pPr>
              <a:defRPr/>
            </a:pPr>
            <a:r>
              <a:rPr lang="en-GB" sz="1200" dirty="0">
                <a:latin typeface="+mn-lt"/>
                <a:ea typeface="Calibri" pitchFamily="34" charset="0"/>
                <a:cs typeface="Times New Roman" pitchFamily="18" charset="0"/>
              </a:rPr>
              <a:t>Mae </a:t>
            </a:r>
            <a:r>
              <a:rPr lang="en-GB" sz="1200" b="1" dirty="0">
                <a:latin typeface="+mn-lt"/>
                <a:ea typeface="Calibri" pitchFamily="34" charset="0"/>
                <a:cs typeface="Times New Roman" pitchFamily="18" charset="0"/>
              </a:rPr>
              <a:t>dwy erthygl </a:t>
            </a:r>
            <a:r>
              <a:rPr lang="en-GB" sz="1200" dirty="0">
                <a:latin typeface="+mn-lt"/>
                <a:ea typeface="Calibri" pitchFamily="34" charset="0"/>
                <a:cs typeface="Times New Roman" pitchFamily="18" charset="0"/>
              </a:rPr>
              <a:t>ar y tudalennau nesaf am y materion cymdeithasol sy’n ymwneud ag </a:t>
            </a:r>
            <a:br>
              <a:rPr lang="en-GB" sz="1200" dirty="0">
                <a:latin typeface="+mn-lt"/>
                <a:ea typeface="Calibri" pitchFamily="34" charset="0"/>
                <a:cs typeface="Times New Roman" pitchFamily="18" charset="0"/>
              </a:rPr>
            </a:br>
            <a:r>
              <a:rPr lang="en-GB" sz="1200" dirty="0">
                <a:latin typeface="+mn-lt"/>
                <a:ea typeface="Calibri" pitchFamily="34" charset="0"/>
                <a:cs typeface="Times New Roman" pitchFamily="18" charset="0"/>
              </a:rPr>
              <a:t>argyfyngau Naturiol.</a:t>
            </a:r>
          </a:p>
          <a:p>
            <a:pPr>
              <a:defRPr/>
            </a:pPr>
            <a:endParaRPr lang="en-GB" sz="1200" dirty="0">
              <a:latin typeface="+mn-lt"/>
              <a:ea typeface="Calibri" pitchFamily="34" charset="0"/>
              <a:cs typeface="Times New Roman" pitchFamily="18" charset="0"/>
            </a:endParaRPr>
          </a:p>
          <a:p>
            <a:pPr>
              <a:defRPr/>
            </a:pPr>
            <a:r>
              <a:rPr lang="en-GB" sz="1200" dirty="0">
                <a:latin typeface="+mn-lt"/>
                <a:ea typeface="Calibri" pitchFamily="34" charset="0"/>
                <a:cs typeface="Times New Roman" pitchFamily="18" charset="0"/>
              </a:rPr>
              <a:t>Cafwyd un ar y wefan </a:t>
            </a:r>
            <a:r>
              <a:rPr lang="en-GB" sz="1200" dirty="0">
                <a:latin typeface="+mn-lt"/>
                <a:ea typeface="Calibri" pitchFamily="34" charset="0"/>
                <a:cs typeface="Times New Roman" pitchFamily="18" charset="0"/>
                <a:hlinkClick r:id="rId2"/>
              </a:rPr>
              <a:t>www.childfund.org</a:t>
            </a:r>
            <a:r>
              <a:rPr lang="en-GB" sz="1200" dirty="0">
                <a:latin typeface="+mn-lt"/>
                <a:ea typeface="Calibri" pitchFamily="34" charset="0"/>
                <a:cs typeface="Times New Roman" pitchFamily="18" charset="0"/>
              </a:rPr>
              <a:t> a’r llall o dudalen ar fforwm gwe.</a:t>
            </a:r>
          </a:p>
          <a:p>
            <a:pPr marL="228600" indent="-228600" eaLnBrk="0" hangingPunct="0">
              <a:buFontTx/>
              <a:buAutoNum type="arabicPeriod" startAt="2"/>
              <a:defRPr/>
            </a:pPr>
            <a:endParaRPr lang="en-GB" sz="600" dirty="0">
              <a:latin typeface="+mn-lt"/>
              <a:cs typeface="Arial" pitchFamily="34" charset="0"/>
            </a:endParaRPr>
          </a:p>
          <a:p>
            <a:pPr eaLnBrk="0" hangingPunct="0">
              <a:defRPr/>
            </a:pPr>
            <a:r>
              <a:rPr lang="en-GB" sz="1200" dirty="0">
                <a:latin typeface="+mn-lt"/>
                <a:ea typeface="Calibri" pitchFamily="34" charset="0"/>
                <a:cs typeface="Times New Roman" pitchFamily="18" charset="0"/>
              </a:rPr>
              <a:t>A yw’r ffynonellau gwybodaeth hyn </a:t>
            </a:r>
            <a:r>
              <a:rPr lang="en-GB" sz="1200" b="1" dirty="0">
                <a:latin typeface="+mn-lt"/>
                <a:ea typeface="Calibri" pitchFamily="34" charset="0"/>
                <a:cs typeface="Times New Roman" pitchFamily="18" charset="0"/>
              </a:rPr>
              <a:t>yn ddibynadwy</a:t>
            </a:r>
            <a:r>
              <a:rPr lang="en-GB" sz="1200" dirty="0">
                <a:latin typeface="+mn-lt"/>
                <a:ea typeface="Calibri" pitchFamily="34" charset="0"/>
                <a:cs typeface="Times New Roman" pitchFamily="18" charset="0"/>
              </a:rPr>
              <a:t>?</a:t>
            </a:r>
            <a:endParaRPr lang="en-GB" sz="600" dirty="0">
              <a:latin typeface="+mn-lt"/>
              <a:cs typeface="Arial" pitchFamily="34" charset="0"/>
            </a:endParaRPr>
          </a:p>
          <a:p>
            <a:pPr eaLnBrk="0" hangingPunct="0">
              <a:defRPr/>
            </a:pPr>
            <a:endParaRPr lang="en-GB" dirty="0">
              <a:latin typeface="Arial" pitchFamily="34" charset="0"/>
              <a:cs typeface="Arial" pitchFamily="34" charset="0"/>
            </a:endParaRPr>
          </a:p>
        </p:txBody>
      </p:sp>
      <p:sp>
        <p:nvSpPr>
          <p:cNvPr id="32774" name="Rectangle 1"/>
          <p:cNvSpPr>
            <a:spLocks noChangeArrowheads="1"/>
          </p:cNvSpPr>
          <p:nvPr/>
        </p:nvSpPr>
        <p:spPr bwMode="auto">
          <a:xfrm>
            <a:off x="5678488" y="3625850"/>
            <a:ext cx="795337"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32775" name="Rectangle 2"/>
          <p:cNvSpPr>
            <a:spLocks noChangeArrowheads="1"/>
          </p:cNvSpPr>
          <p:nvPr/>
        </p:nvSpPr>
        <p:spPr bwMode="auto">
          <a:xfrm>
            <a:off x="5597525" y="8224838"/>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3"/>
          <p:cNvSpPr>
            <a:spLocks noChangeArrowheads="1"/>
          </p:cNvSpPr>
          <p:nvPr/>
        </p:nvSpPr>
        <p:spPr bwMode="auto">
          <a:xfrm>
            <a:off x="138113" y="1547813"/>
            <a:ext cx="6669087" cy="6555639"/>
          </a:xfrm>
          <a:prstGeom prst="rect">
            <a:avLst/>
          </a:prstGeom>
          <a:noFill/>
          <a:ln w="9525">
            <a:noFill/>
            <a:miter lim="800000"/>
            <a:headEnd/>
            <a:tailEnd/>
          </a:ln>
        </p:spPr>
        <p:txBody>
          <a:bodyPr>
            <a:spAutoFit/>
          </a:bodyPr>
          <a:lstStyle/>
          <a:p>
            <a:r>
              <a:rPr lang="en-GB" sz="1200">
                <a:latin typeface="Calibri" pitchFamily="34" charset="0"/>
              </a:rPr>
              <a:t>Bob blwyddyn, mae argyfyngau naturiol yn effeithio ar filynau o bobl, a gall y canlyniadau fod yn drychinebus. Drwy ddinistrio adeiladau a lledaenu afiechydon, mae argyfyngau naturiol yn gallu distrywio gwledydd cyfan dros nos. Nid tir yn unig sy’n cael ei ddifetha gan tswnamis, daeargrynfeydd a theiffwnau; maen nhw hefyd yn amharu ar fywydau pobl, yn enwedig y rheini sy’n byw mewn rhanbarthau diarffordd.</a:t>
            </a:r>
          </a:p>
          <a:p>
            <a:r>
              <a:rPr lang="en-GB" sz="1200" b="1">
                <a:latin typeface="Calibri" pitchFamily="34" charset="0"/>
              </a:rPr>
              <a:t>Dadleoli Poblogaethau</a:t>
            </a:r>
          </a:p>
          <a:p>
            <a:r>
              <a:rPr lang="en-GB" sz="1200">
                <a:latin typeface="Calibri" pitchFamily="34" charset="0"/>
              </a:rPr>
              <a:t>Un o’r effeithiau cyntaf o argyfyngau naturiol yw dadleoli pobl. Pan fydd daeargrynfeydd a grymoedd naturiol pwerus eraill yn anrheithio gwledydd, mae llawer o bobl yn gorfod gadael eu cartrefi a chwilio am loches mewn rhanbarthau eraill. Mae mewnlifiad mawr o ffoaduriaid yn gallu cyfyngu ar y cyfle i gael gofal iechyd ac amharu ar addysg a chyflenwadau bwyd yn ogystal â hylendid sylfaenol. Mae’n beth arferol i niferoedd mawr o bobl gael eu symud pan geir tswnamis nerthol ac argyfyngau naturiol eraill, ac mae’r rheini sy’n ddigon ffodus i oroesi’n wynebu heriau o bob math ar ôl y dinistr eang.</a:t>
            </a:r>
          </a:p>
          <a:p>
            <a:r>
              <a:rPr lang="en-GB" sz="1200" b="1">
                <a:latin typeface="Calibri" pitchFamily="34" charset="0"/>
              </a:rPr>
              <a:t>Peryglon i iechyd</a:t>
            </a:r>
          </a:p>
          <a:p>
            <a:r>
              <a:rPr lang="en-GB" sz="1200">
                <a:latin typeface="Calibri" pitchFamily="34" charset="0"/>
              </a:rPr>
              <a:t>Ar wahân i’r perygl amlwg o argyfyngau naturiol, gall yr effeithiau eilaidd fod yr un mor niweidiol. Yn aml, bydd teiffwnau, corwyntoedd a tswnamis yn achosi llifogydd difrifol, a gall bacteria a malaria gael eu lledaenu mewn d</a:t>
            </a:r>
            <a:r>
              <a:rPr lang="cy-GB" sz="1200">
                <a:latin typeface="+mn-lt"/>
              </a:rPr>
              <a:t>ŵ</a:t>
            </a:r>
            <a:r>
              <a:rPr lang="en-GB" sz="1200">
                <a:latin typeface="Calibri" pitchFamily="34" charset="0"/>
              </a:rPr>
              <a:t>r o ganlyniad i hyn. Felly gall cymhlethdodau iechyd fod yn gyffredin ymysg y rheini sy’n goroesi argyfyngau naturiol ac, os na cheir help gan sefydliadau cymorth rhyngwladol, mae nifer y meirw’n gallu codi hyd yn oed ar ôl i’r perygl cyntaf fynd heibio.</a:t>
            </a:r>
          </a:p>
          <a:p>
            <a:r>
              <a:rPr lang="en-GB" sz="1200" b="1">
                <a:latin typeface="Calibri" pitchFamily="34" charset="0"/>
              </a:rPr>
              <a:t>Prinder Bwyd</a:t>
            </a:r>
          </a:p>
          <a:p>
            <a:r>
              <a:rPr lang="en-GB" sz="1200">
                <a:latin typeface="Calibri" pitchFamily="34" charset="0"/>
              </a:rPr>
              <a:t>Ar ôl argyfyngau naturiol, gall bwyd fynd yn brin. Bydd miloedd o bobl o gwmpas y byd yn mynd heb fwyd o ganlyniad i ddinistrio cnydau a cholli cyflenwadau amaethyddol. Mae’r effeithiau o newyn ar ôl daeargryn, teiff</a:t>
            </a:r>
            <a:r>
              <a:rPr lang="cy-GB" sz="1200">
                <a:latin typeface="+mn-lt"/>
              </a:rPr>
              <a:t>ŵn neu gorwynt yn gallu bod yn drychinebus ond, yn ffodus, mae ffyrdd i chi helpu</a:t>
            </a:r>
            <a:r>
              <a:rPr lang="en-GB" sz="1200">
                <a:latin typeface="Calibri" pitchFamily="34" charset="0"/>
              </a:rPr>
              <a:t>. Mae Cronfa Argyfwng Child Alert ChildFund yn darparu bwyd a chymorth maethol i ddiwallu anghenion pobl mewn argyfyngau naturiol. Bydd eich rhodd o $25, $50 neu $100 yn cael ei defnyddio i ddiwallu anghenion ar lawr gwlad.</a:t>
            </a:r>
          </a:p>
          <a:p>
            <a:r>
              <a:rPr lang="en-GB" sz="1200" b="1">
                <a:latin typeface="Calibri" pitchFamily="34" charset="0"/>
              </a:rPr>
              <a:t>Ôl-effeithiau Emosiynol</a:t>
            </a:r>
          </a:p>
          <a:p>
            <a:r>
              <a:rPr lang="en-GB" sz="1200">
                <a:latin typeface="Calibri" pitchFamily="34" charset="0"/>
              </a:rPr>
              <a:t>Gall argyfyngau naturiol fod yn drawmatig iawn i blant. Wrth wynebu dinistr a marwolaeth eu ffrindiau ac anwyliaid, mae llawer o blant yn datblygu anhwylder pryder ôl-drawmatig, anhwylder seicolegol difrifol sy’n dilyn trawma eithafol. Os na fydd plant sy’n dioddef o’r anhwylder hwn yn cael eu trin, gallant fod yn dueddol i brofi niwed seicolegol a gofid emosiynol parhaus. Mae ChildFund yn gweithio mewn gwledydd o gwmpas y byd lle cafwyd argyfyngau naturiol i helpu plant i gael y gofal seicogymdeithasol y mae arnynt ei angen ar ôl digwyddiadau trawmatig o’r fath.</a:t>
            </a:r>
          </a:p>
          <a:p>
            <a:r>
              <a:rPr lang="en-GB" sz="1200">
                <a:latin typeface="Calibri" pitchFamily="34" charset="0"/>
              </a:rPr>
              <a:t>Er nad oes neb yn gallu atal argyfyngau naturiol, fe allwn ni helpu pobl sydd mewn angen ar eu hôl. Drwy gyfrannu rhodd i Gronfa Child Alert ChildFund, gallwch ein helpu i ddarparu bwyd, d</a:t>
            </a:r>
            <a:r>
              <a:rPr lang="cy-GB" sz="1200">
                <a:latin typeface="+mn-lt"/>
              </a:rPr>
              <a:t>ŵ</a:t>
            </a:r>
            <a:r>
              <a:rPr lang="en-GB" sz="1200">
                <a:latin typeface="Calibri" pitchFamily="34" charset="0"/>
              </a:rPr>
              <a:t>r glân, gofal iechyd a chefnogaeth emosiynol i blant a chymunedau sydd wedi’u dadleoli ar ôl argyfyngau naturiol.</a:t>
            </a:r>
          </a:p>
        </p:txBody>
      </p:sp>
      <p:sp>
        <p:nvSpPr>
          <p:cNvPr id="33794" name="Rectangle 4"/>
          <p:cNvSpPr>
            <a:spLocks noChangeArrowheads="1"/>
          </p:cNvSpPr>
          <p:nvPr/>
        </p:nvSpPr>
        <p:spPr bwMode="auto">
          <a:xfrm>
            <a:off x="171450" y="468313"/>
            <a:ext cx="3429000" cy="923330"/>
          </a:xfrm>
          <a:prstGeom prst="rect">
            <a:avLst/>
          </a:prstGeom>
          <a:noFill/>
          <a:ln w="9525">
            <a:noFill/>
            <a:miter lim="800000"/>
            <a:headEnd/>
            <a:tailEnd/>
          </a:ln>
        </p:spPr>
        <p:txBody>
          <a:bodyPr>
            <a:spAutoFit/>
          </a:bodyPr>
          <a:lstStyle/>
          <a:p>
            <a:r>
              <a:rPr lang="en-GB" b="1">
                <a:latin typeface="Calibri" pitchFamily="34" charset="0"/>
              </a:rPr>
              <a:t>Effaith Ddinistriol Argyfyngau Naturiol – o wefan </a:t>
            </a:r>
            <a:r>
              <a:rPr lang="en-GB" b="1">
                <a:latin typeface="Calibri" pitchFamily="34" charset="0"/>
                <a:hlinkClick r:id="rId2"/>
              </a:rPr>
              <a:t>www.childfund.org</a:t>
            </a:r>
            <a:endParaRPr lang="en-GB" b="1">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85725" y="827088"/>
            <a:ext cx="6697663" cy="8586967"/>
          </a:xfrm>
          <a:prstGeom prst="rect">
            <a:avLst/>
          </a:prstGeom>
          <a:noFill/>
          <a:ln w="9525">
            <a:noFill/>
            <a:miter lim="800000"/>
            <a:headEnd/>
            <a:tailEnd/>
          </a:ln>
        </p:spPr>
        <p:txBody>
          <a:bodyPr>
            <a:spAutoFit/>
          </a:bodyPr>
          <a:lstStyle/>
          <a:p>
            <a:r>
              <a:rPr lang="en-GB" sz="1200">
                <a:latin typeface="Calibri" pitchFamily="34" charset="0"/>
              </a:rPr>
              <a:t>Mae argyfyngau naturiol mor gyffredin nawr fel mai prin yw’r sylw a roddir iddynt yn y newyddion oni bai fod nifer mawr wedi’u lladd neu eu hanafu. Llosgfynyddoedd, tirlithriadau, tswnamis a llifogydd – dyma ychydig o’r ffyrdd y mae natur yn taro bob diwrnod, gan adael dinistr a thor-calon. Mae pobl wedi dysgu paratoi ar gyfer y posibilrwydd o ddaeargrynfeydd, tornados, corwyntoedd a thanau gwyllt, ond ni waeth faint o waith paratoi a wneir, ni all hynny leihau effaith argyfyngau naturiol ar bob agwedd ar gymdeithas. </a:t>
            </a:r>
            <a:br>
              <a:rPr lang="en-GB" sz="1200">
                <a:latin typeface="Calibri" pitchFamily="34" charset="0"/>
              </a:rPr>
            </a:br>
            <a:r>
              <a:rPr lang="en-GB" sz="1200">
                <a:latin typeface="Calibri" pitchFamily="34" charset="0"/>
              </a:rPr>
              <a:t/>
            </a:r>
            <a:br>
              <a:rPr lang="en-GB" sz="1200">
                <a:latin typeface="Calibri" pitchFamily="34" charset="0"/>
              </a:rPr>
            </a:br>
            <a:r>
              <a:rPr lang="en-GB" sz="1200">
                <a:latin typeface="Calibri" pitchFamily="34" charset="0"/>
              </a:rPr>
              <a:t>Dinistr Ffisegol</a:t>
            </a:r>
            <a:br>
              <a:rPr lang="en-GB" sz="1200">
                <a:latin typeface="Calibri" pitchFamily="34" charset="0"/>
              </a:rPr>
            </a:br>
            <a:r>
              <a:rPr lang="en-GB" sz="1200">
                <a:latin typeface="Calibri" pitchFamily="34" charset="0"/>
              </a:rPr>
              <a:t/>
            </a:r>
            <a:br>
              <a:rPr lang="en-GB" sz="1200">
                <a:latin typeface="Calibri" pitchFamily="34" charset="0"/>
              </a:rPr>
            </a:br>
            <a:r>
              <a:rPr lang="en-GB" sz="1200">
                <a:latin typeface="Calibri" pitchFamily="34" charset="0"/>
              </a:rPr>
              <a:t>Yr effaith weladwy fwyaf o argyfyngau naturiol yw’r dinistr ffisegol ar eu hôl. Yn aml bydd cartrefi, cerbydau ac eiddo personol yn cael eu dinistrio o fewn cyfnod byr, gan adael teuluoedd yn ddigartref a chau rhai busnesau am byth. Mae tornados yn dinistrio adeiladau ar fympwy, gall daeargrynfeydd achosi difrod i adeiladau nad yw’n amlwg ar yr olwg gyntaf, ac mae tswnamis a llifogydd yn codi cartrefi oddi ar eu sylfeini. </a:t>
            </a:r>
          </a:p>
          <a:p>
            <a:r>
              <a:rPr lang="en-GB" sz="1200">
                <a:latin typeface="Calibri" pitchFamily="34" charset="0"/>
              </a:rPr>
              <a:t/>
            </a:r>
            <a:br>
              <a:rPr lang="en-GB" sz="1200">
                <a:latin typeface="Calibri" pitchFamily="34" charset="0"/>
              </a:rPr>
            </a:br>
            <a:r>
              <a:rPr lang="en-GB" sz="1200">
                <a:latin typeface="Calibri" pitchFamily="34" charset="0"/>
              </a:rPr>
              <a:t>Cost Emosiynol</a:t>
            </a:r>
            <a:br>
              <a:rPr lang="en-GB" sz="1200">
                <a:latin typeface="Calibri" pitchFamily="34" charset="0"/>
              </a:rPr>
            </a:br>
            <a:r>
              <a:rPr lang="en-GB" sz="1200">
                <a:latin typeface="Calibri" pitchFamily="34" charset="0"/>
              </a:rPr>
              <a:t/>
            </a:r>
            <a:br>
              <a:rPr lang="en-GB" sz="1200">
                <a:latin typeface="Calibri" pitchFamily="34" charset="0"/>
              </a:rPr>
            </a:br>
            <a:r>
              <a:rPr lang="en-GB" sz="1200">
                <a:latin typeface="Calibri" pitchFamily="34" charset="0"/>
              </a:rPr>
              <a:t>Nid yw’n anodd amnewid eiddo personol, gan fod llawer o bobl yn yswirio eu heiddo a’u nwyddau diriaethol. Mae’r gost emosiynol o argyfyngau naturiol yn fwy dinistriol o lawer. Colli bywyd un o’ch anwyliaid yw’r peth gwaethaf a all ddigwydd ond nid hynny yw’r unig effaith emosiynol barhaus y mae dioddefwyr yn ei phrofi. Gellir dadleoli cymunedau cyfan, gan wahanu ffrindiau a chymdogion; bydd dioddefwyr yn wynebu gorbryder ac iselder wrth feddwl tybed a fydd yr un peth yn digwydd eto. Mewn achosion eithafol, gallant brofi anhwylder pryder ôl-drawmatig. </a:t>
            </a:r>
          </a:p>
          <a:p>
            <a:r>
              <a:rPr lang="en-GB" sz="1200">
                <a:latin typeface="Calibri" pitchFamily="34" charset="0"/>
              </a:rPr>
              <a:t/>
            </a:r>
            <a:br>
              <a:rPr lang="en-GB" sz="1200">
                <a:latin typeface="Calibri" pitchFamily="34" charset="0"/>
              </a:rPr>
            </a:br>
            <a:r>
              <a:rPr lang="en-GB" sz="1200">
                <a:latin typeface="Calibri" pitchFamily="34" charset="0"/>
              </a:rPr>
              <a:t>Pryderon Economaidd</a:t>
            </a:r>
            <a:br>
              <a:rPr lang="en-GB" sz="1200">
                <a:latin typeface="Calibri" pitchFamily="34" charset="0"/>
              </a:rPr>
            </a:br>
            <a:r>
              <a:rPr lang="en-GB" sz="1200">
                <a:latin typeface="Calibri" pitchFamily="34" charset="0"/>
              </a:rPr>
              <a:t/>
            </a:r>
            <a:br>
              <a:rPr lang="en-GB" sz="1200">
                <a:latin typeface="Calibri" pitchFamily="34" charset="0"/>
              </a:rPr>
            </a:br>
            <a:r>
              <a:rPr lang="en-GB" sz="1200">
                <a:latin typeface="Calibri" pitchFamily="34" charset="0"/>
              </a:rPr>
              <a:t>Er bod yr effeithiau gweladwy o argyfyngau naturiol yn amlwg ac yn gryf, maent yn gallu effeithio’n anuniongyrchol hefyd ar y cymunedau yn yr ardaloedd o’u cwmpas. Bydd argyfyngau naturiol yn arwain gan amlaf at ymyrraeth â gwasanaethau cyfleustodau yn yr ardaloedd hynny. Mae hyn yn gallu peryglu bywydau pobl sy’n dibynnu ar ddialysis neu gyflenwadau o ocsigen. Mae’r ymateb i alwadau am gymorth meddygol yn arafach yn aml hefyd, gan fod rhaid i griwiau gwasanaethau brys ganolbwyntio ar helpu rhai sy’n dioddef yn yr argyfwng. Mae’n bosibl y bydd banciau a busnesau eraill yn cau fel na fydd teuluoedd yn gallu codi arian i dalu biliau a phrynu bwyd. </a:t>
            </a:r>
            <a:br>
              <a:rPr lang="en-GB" sz="1200">
                <a:latin typeface="Calibri" pitchFamily="34" charset="0"/>
              </a:rPr>
            </a:br>
            <a:endParaRPr lang="en-GB" sz="1200">
              <a:latin typeface="Calibri" pitchFamily="34" charset="0"/>
            </a:endParaRPr>
          </a:p>
          <a:p>
            <a:r>
              <a:rPr lang="en-GB" sz="1200">
                <a:latin typeface="Calibri" pitchFamily="34" charset="0"/>
              </a:rPr>
              <a:t>Daearyddiaeth</a:t>
            </a:r>
          </a:p>
          <a:p>
            <a:r>
              <a:rPr lang="en-GB" sz="1200">
                <a:latin typeface="Calibri" pitchFamily="34" charset="0"/>
              </a:rPr>
              <a:t/>
            </a:r>
            <a:br>
              <a:rPr lang="en-GB" sz="1200">
                <a:latin typeface="Calibri" pitchFamily="34" charset="0"/>
              </a:rPr>
            </a:br>
            <a:r>
              <a:rPr lang="en-GB" sz="1200">
                <a:latin typeface="Calibri" pitchFamily="34" charset="0"/>
              </a:rPr>
              <a:t>Mae daearyddiaeth yn ffactor pwysig o ran y ffordd y mae argyfyngau naturiol yn effeithio ar ardal benodol. Mewn cymunedau gwledig neu ddiarffordd, mae argyfyngau naturiol yn gallu gwthio teuluoedd i sefyllfa lle maent yn gorfod byw heb gyfleusterau modern fel cyflenwadau trydan a d</a:t>
            </a:r>
            <a:r>
              <a:rPr lang="cy-GB" sz="1200">
                <a:latin typeface="+mn-lt"/>
              </a:rPr>
              <a:t>ŵ</a:t>
            </a:r>
            <a:r>
              <a:rPr lang="en-GB" sz="1200">
                <a:latin typeface="Calibri" pitchFamily="34" charset="0"/>
              </a:rPr>
              <a:t>r. Efallai na fyddan nhw’n gallu cyrraedd y dref agosaf i brynu pethau angenrheidiol ac y byddan nhw’n gorfod dibynnu ar yr hyn sydd ganddyn nhw wrth gefn. Bydd ardaloedd poblog iawn yn wynebu problemau neilltuol yn sgil argyfyngau naturiol. Bydd hylendid yn destun pryder wrth i bobl heidio i ganolfannau cymorth dros dro a chystadlu am adnoddau prin. </a:t>
            </a:r>
            <a:br>
              <a:rPr lang="en-GB" sz="1200">
                <a:latin typeface="Calibri" pitchFamily="34" charset="0"/>
              </a:rPr>
            </a:br>
            <a:endParaRPr lang="en-GB" sz="1200">
              <a:latin typeface="Calibri" pitchFamily="34" charset="0"/>
            </a:endParaRPr>
          </a:p>
          <a:p>
            <a:r>
              <a:rPr lang="en-GB" sz="1200">
                <a:latin typeface="Calibri" pitchFamily="34" charset="0"/>
              </a:rPr>
              <a:t>Yr Amgylchedd</a:t>
            </a:r>
            <a:br>
              <a:rPr lang="en-GB" sz="1200">
                <a:latin typeface="Calibri" pitchFamily="34" charset="0"/>
              </a:rPr>
            </a:br>
            <a:r>
              <a:rPr lang="en-GB" sz="1200">
                <a:latin typeface="Calibri" pitchFamily="34" charset="0"/>
              </a:rPr>
              <a:t/>
            </a:r>
            <a:br>
              <a:rPr lang="en-GB" sz="1200">
                <a:latin typeface="Calibri" pitchFamily="34" charset="0"/>
              </a:rPr>
            </a:br>
            <a:endParaRPr lang="en-GB" sz="1200">
              <a:latin typeface="Calibri" pitchFamily="34" charset="0"/>
            </a:endParaRPr>
          </a:p>
        </p:txBody>
      </p:sp>
      <p:sp>
        <p:nvSpPr>
          <p:cNvPr id="34818" name="TextBox 5"/>
          <p:cNvSpPr txBox="1">
            <a:spLocks noChangeArrowheads="1"/>
          </p:cNvSpPr>
          <p:nvPr/>
        </p:nvSpPr>
        <p:spPr bwMode="auto">
          <a:xfrm>
            <a:off x="85725" y="293688"/>
            <a:ext cx="2061682" cy="276999"/>
          </a:xfrm>
          <a:prstGeom prst="rect">
            <a:avLst/>
          </a:prstGeom>
          <a:noFill/>
          <a:ln w="9525">
            <a:noFill/>
            <a:miter lim="800000"/>
            <a:headEnd/>
            <a:tailEnd/>
          </a:ln>
        </p:spPr>
        <p:txBody>
          <a:bodyPr wrap="none">
            <a:spAutoFit/>
          </a:bodyPr>
          <a:lstStyle/>
          <a:p>
            <a:r>
              <a:rPr lang="en-GB" sz="1200" u="sng">
                <a:latin typeface="Calibri" pitchFamily="34" charset="0"/>
              </a:rPr>
              <a:t>Rhan o dudalen o fforwm gwe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3"/>
          <p:cNvSpPr>
            <a:spLocks noChangeArrowheads="1"/>
          </p:cNvSpPr>
          <p:nvPr/>
        </p:nvSpPr>
        <p:spPr bwMode="auto">
          <a:xfrm>
            <a:off x="1341438" y="409575"/>
            <a:ext cx="5251450" cy="369888"/>
          </a:xfrm>
          <a:prstGeom prst="rect">
            <a:avLst/>
          </a:prstGeom>
          <a:noFill/>
          <a:ln w="9525">
            <a:noFill/>
            <a:miter lim="800000"/>
            <a:headEnd/>
            <a:tailEnd/>
          </a:ln>
        </p:spPr>
        <p:txBody>
          <a:bodyPr>
            <a:spAutoFit/>
          </a:bodyPr>
          <a:lstStyle/>
          <a:p>
            <a:r>
              <a:rPr lang="en-GB">
                <a:latin typeface="Calibri" pitchFamily="34" charset="0"/>
              </a:rPr>
              <a:t>Cymdeithas ac Argyfyngau Naturiol a Dynol</a:t>
            </a:r>
          </a:p>
        </p:txBody>
      </p:sp>
      <p:graphicFrame>
        <p:nvGraphicFramePr>
          <p:cNvPr id="5" name="Table 4"/>
          <p:cNvGraphicFramePr>
            <a:graphicFrameLocks noGrp="1"/>
          </p:cNvGraphicFramePr>
          <p:nvPr/>
        </p:nvGraphicFramePr>
        <p:xfrm>
          <a:off x="404813" y="1258888"/>
          <a:ext cx="6188074" cy="7056784"/>
        </p:xfrm>
        <a:graphic>
          <a:graphicData uri="http://schemas.openxmlformats.org/drawingml/2006/table">
            <a:tbl>
              <a:tblPr firstRow="1" bandRow="1">
                <a:tableStyleId>{5940675A-B579-460E-94D1-54222C63F5DA}</a:tableStyleId>
              </a:tblPr>
              <a:tblGrid>
                <a:gridCol w="3094037"/>
                <a:gridCol w="3094037"/>
              </a:tblGrid>
              <a:tr h="3528392">
                <a:tc>
                  <a:txBody>
                    <a:bodyPr/>
                    <a:lstStyle/>
                    <a:p>
                      <a:endParaRPr lang="en-GB" dirty="0"/>
                    </a:p>
                  </a:txBody>
                  <a:tcPr/>
                </a:tc>
                <a:tc>
                  <a:txBody>
                    <a:bodyPr/>
                    <a:lstStyle/>
                    <a:p>
                      <a:r>
                        <a:rPr lang="en-GB" sz="1100" dirty="0" smtClean="0"/>
                        <a:t>A ydych chi’n credu bod digon yn cael ei wneud i gefnogi cymunedau y mae argyfyngau Naturiol wedi effeithio arnynt</a:t>
                      </a:r>
                      <a:r>
                        <a:rPr lang="en-GB" sz="1100" baseline="0" dirty="0" smtClean="0"/>
                        <a:t>?</a:t>
                      </a:r>
                      <a:endParaRPr lang="en-GB" sz="1100" dirty="0"/>
                    </a:p>
                  </a:txBody>
                  <a:tcPr/>
                </a:tc>
              </a:tr>
              <a:tr h="3528392">
                <a:tc>
                  <a:txBody>
                    <a:bodyPr/>
                    <a:lstStyle/>
                    <a:p>
                      <a:endParaRPr lang="en-GB" dirty="0"/>
                    </a:p>
                  </a:txBody>
                  <a:tcPr/>
                </a:tc>
                <a:tc>
                  <a:txBody>
                    <a:bodyPr/>
                    <a:lstStyle/>
                    <a:p>
                      <a:endParaRPr lang="en-GB" dirty="0"/>
                    </a:p>
                  </a:txBody>
                  <a:tcPr/>
                </a:tc>
              </a:tr>
            </a:tbl>
          </a:graphicData>
        </a:graphic>
      </p:graphicFrame>
      <p:sp>
        <p:nvSpPr>
          <p:cNvPr id="6" name="Rectangle 5"/>
          <p:cNvSpPr/>
          <p:nvPr/>
        </p:nvSpPr>
        <p:spPr>
          <a:xfrm>
            <a:off x="2506663" y="3779838"/>
            <a:ext cx="1944687" cy="20875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a:t>
            </a:r>
          </a:p>
        </p:txBody>
      </p:sp>
      <p:sp>
        <p:nvSpPr>
          <p:cNvPr id="35854" name="TextBox 6"/>
          <p:cNvSpPr txBox="1">
            <a:spLocks noChangeArrowheads="1"/>
          </p:cNvSpPr>
          <p:nvPr/>
        </p:nvSpPr>
        <p:spPr bwMode="auto">
          <a:xfrm>
            <a:off x="2634385" y="3886200"/>
            <a:ext cx="1689247" cy="1908215"/>
          </a:xfrm>
          <a:prstGeom prst="rect">
            <a:avLst/>
          </a:prstGeom>
          <a:noFill/>
          <a:ln w="9525">
            <a:noFill/>
            <a:miter lim="800000"/>
            <a:headEnd/>
            <a:tailEnd/>
          </a:ln>
        </p:spPr>
        <p:txBody>
          <a:bodyPr wrap="square">
            <a:spAutoFit/>
          </a:bodyPr>
          <a:lstStyle/>
          <a:p>
            <a:pPr algn="ctr"/>
            <a:r>
              <a:rPr lang="en-GB" b="1">
                <a:latin typeface="Calibri" pitchFamily="34" charset="0"/>
              </a:rPr>
              <a:t>Dadansoddwch </a:t>
            </a:r>
            <a:br>
              <a:rPr lang="en-GB" b="1">
                <a:latin typeface="Calibri" pitchFamily="34" charset="0"/>
              </a:rPr>
            </a:br>
            <a:r>
              <a:rPr lang="en-GB" b="1">
                <a:latin typeface="Calibri" pitchFamily="34" charset="0"/>
              </a:rPr>
              <a:t>yr Effaith</a:t>
            </a:r>
            <a:br>
              <a:rPr lang="en-GB" b="1">
                <a:latin typeface="Calibri" pitchFamily="34" charset="0"/>
              </a:rPr>
            </a:br>
            <a:r>
              <a:rPr lang="en-GB" b="1">
                <a:latin typeface="Calibri" pitchFamily="34" charset="0"/>
              </a:rPr>
              <a:t>Gymdeithasol o</a:t>
            </a:r>
            <a:br>
              <a:rPr lang="en-GB" b="1">
                <a:latin typeface="Calibri" pitchFamily="34" charset="0"/>
              </a:rPr>
            </a:br>
            <a:r>
              <a:rPr lang="en-GB" b="1">
                <a:latin typeface="Calibri" pitchFamily="34" charset="0"/>
              </a:rPr>
              <a:t>Argyfyngau</a:t>
            </a:r>
            <a:br>
              <a:rPr lang="en-GB" b="1">
                <a:latin typeface="Calibri" pitchFamily="34" charset="0"/>
              </a:rPr>
            </a:br>
            <a:r>
              <a:rPr lang="en-GB" b="1">
                <a:latin typeface="Calibri" pitchFamily="34" charset="0"/>
              </a:rPr>
              <a:t>Naturiol</a:t>
            </a:r>
          </a:p>
          <a:p>
            <a:pPr algn="ctr"/>
            <a:endParaRPr lang="en-GB" sz="1400" b="1">
              <a:latin typeface="Calibri" pitchFamily="34" charset="0"/>
            </a:endParaRPr>
          </a:p>
          <a:p>
            <a:pPr algn="ctr"/>
            <a:r>
              <a:rPr lang="en-GB" sz="1400" b="1">
                <a:latin typeface="Calibri" pitchFamily="34" charset="0"/>
              </a:rPr>
              <a:t>LO1 LO3</a:t>
            </a:r>
          </a:p>
        </p:txBody>
      </p:sp>
      <p:sp>
        <p:nvSpPr>
          <p:cNvPr id="35855" name="TextBox 7"/>
          <p:cNvSpPr txBox="1">
            <a:spLocks noChangeArrowheads="1"/>
          </p:cNvSpPr>
          <p:nvPr/>
        </p:nvSpPr>
        <p:spPr bwMode="auto">
          <a:xfrm>
            <a:off x="476250" y="1233488"/>
            <a:ext cx="2808613" cy="430887"/>
          </a:xfrm>
          <a:prstGeom prst="rect">
            <a:avLst/>
          </a:prstGeom>
          <a:noFill/>
          <a:ln w="9525">
            <a:noFill/>
            <a:miter lim="800000"/>
            <a:headEnd/>
            <a:tailEnd/>
          </a:ln>
        </p:spPr>
        <p:txBody>
          <a:bodyPr wrap="none">
            <a:spAutoFit/>
          </a:bodyPr>
          <a:lstStyle/>
          <a:p>
            <a:r>
              <a:rPr lang="en-GB" sz="1100">
                <a:latin typeface="Calibri" pitchFamily="34" charset="0"/>
              </a:rPr>
              <a:t>Pam y mae argyfyngau Naturiol yn cael effaith </a:t>
            </a:r>
            <a:br>
              <a:rPr lang="en-GB" sz="1100">
                <a:latin typeface="Calibri" pitchFamily="34" charset="0"/>
              </a:rPr>
            </a:br>
            <a:r>
              <a:rPr lang="en-GB" sz="1100">
                <a:latin typeface="Calibri" pitchFamily="34" charset="0"/>
              </a:rPr>
              <a:t>Gymdeithasol hirach ar gymunedau tlotach?</a:t>
            </a:r>
          </a:p>
        </p:txBody>
      </p:sp>
      <p:sp>
        <p:nvSpPr>
          <p:cNvPr id="35856" name="TextBox 8"/>
          <p:cNvSpPr txBox="1">
            <a:spLocks noChangeArrowheads="1"/>
          </p:cNvSpPr>
          <p:nvPr/>
        </p:nvSpPr>
        <p:spPr bwMode="auto">
          <a:xfrm>
            <a:off x="360363" y="4837113"/>
            <a:ext cx="6379327" cy="600164"/>
          </a:xfrm>
          <a:prstGeom prst="rect">
            <a:avLst/>
          </a:prstGeom>
          <a:noFill/>
          <a:ln w="9525">
            <a:noFill/>
            <a:miter lim="800000"/>
            <a:headEnd/>
            <a:tailEnd/>
          </a:ln>
        </p:spPr>
        <p:txBody>
          <a:bodyPr wrap="none">
            <a:spAutoFit/>
          </a:bodyPr>
          <a:lstStyle/>
          <a:p>
            <a:r>
              <a:rPr lang="en-GB" sz="1100">
                <a:latin typeface="Calibri" pitchFamily="34" charset="0"/>
              </a:rPr>
              <a:t>Pa fath o gymuned sy’n dioddef			              Beth ellid ei wneud i greu mwy o</a:t>
            </a:r>
          </a:p>
          <a:p>
            <a:r>
              <a:rPr lang="en-GB" sz="1100">
                <a:latin typeface="Calibri" pitchFamily="34" charset="0"/>
              </a:rPr>
              <a:t>fwyaf o ganlyniad i argyfyngau			              ymwybyddiaeth o effaith</a:t>
            </a:r>
          </a:p>
          <a:p>
            <a:r>
              <a:rPr lang="en-GB" sz="1100">
                <a:latin typeface="Calibri" pitchFamily="34" charset="0"/>
              </a:rPr>
              <a:t>naturiol a pham?			              argyfyngau Naturiol ar gymunedau?</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304800" y="4859338"/>
            <a:ext cx="6129338" cy="3097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611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6867" name="Title 1"/>
          <p:cNvSpPr>
            <a:spLocks noGrp="1"/>
          </p:cNvSpPr>
          <p:nvPr>
            <p:ph type="title"/>
          </p:nvPr>
        </p:nvSpPr>
        <p:spPr/>
        <p:txBody>
          <a:bodyPr/>
          <a:lstStyle/>
          <a:p>
            <a:pPr eaLnBrk="1" hangingPunct="1"/>
            <a:r>
              <a:rPr lang="en-GB" sz="2800" smtClean="0"/>
              <a:t>Myfyriwch ar y datganiadau canlynol. Beth yw’ch barn chi?</a:t>
            </a:r>
          </a:p>
        </p:txBody>
      </p:sp>
      <p:sp>
        <p:nvSpPr>
          <p:cNvPr id="36868" name="TextBox 3"/>
          <p:cNvSpPr txBox="1">
            <a:spLocks noChangeArrowheads="1"/>
          </p:cNvSpPr>
          <p:nvPr/>
        </p:nvSpPr>
        <p:spPr bwMode="auto">
          <a:xfrm>
            <a:off x="309563" y="2032000"/>
            <a:ext cx="4626837" cy="2585323"/>
          </a:xfrm>
          <a:prstGeom prst="rect">
            <a:avLst/>
          </a:prstGeom>
          <a:noFill/>
          <a:ln w="9525">
            <a:noFill/>
            <a:miter lim="800000"/>
            <a:headEnd/>
            <a:tailEnd/>
          </a:ln>
        </p:spPr>
        <p:txBody>
          <a:bodyPr wrap="none">
            <a:spAutoFit/>
          </a:bodyPr>
          <a:lstStyle/>
          <a:p>
            <a:r>
              <a:rPr lang="en-GB">
                <a:latin typeface="Calibri" pitchFamily="34" charset="0"/>
              </a:rPr>
              <a:t>Os yw pobl yn dewis byw ger llosgfynyddoedd / </a:t>
            </a:r>
            <a:br>
              <a:rPr lang="en-GB">
                <a:latin typeface="Calibri" pitchFamily="34" charset="0"/>
              </a:rPr>
            </a:br>
            <a:r>
              <a:rPr lang="en-GB">
                <a:latin typeface="Calibri" pitchFamily="34" charset="0"/>
              </a:rPr>
              <a:t>gorlifdir, yna dylen nhw dderbyn y canlyniadau. </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36869" name="TextBox 6"/>
          <p:cNvSpPr txBox="1">
            <a:spLocks noChangeArrowheads="1"/>
          </p:cNvSpPr>
          <p:nvPr/>
        </p:nvSpPr>
        <p:spPr bwMode="auto">
          <a:xfrm>
            <a:off x="309563" y="4859338"/>
            <a:ext cx="5840962" cy="923330"/>
          </a:xfrm>
          <a:prstGeom prst="rect">
            <a:avLst/>
          </a:prstGeom>
          <a:noFill/>
          <a:ln w="9525">
            <a:noFill/>
            <a:miter lim="800000"/>
            <a:headEnd/>
            <a:tailEnd/>
          </a:ln>
        </p:spPr>
        <p:txBody>
          <a:bodyPr wrap="none">
            <a:spAutoFit/>
          </a:bodyPr>
          <a:lstStyle/>
          <a:p>
            <a:r>
              <a:rPr lang="en-GB">
                <a:latin typeface="Calibri" pitchFamily="34" charset="0"/>
              </a:rPr>
              <a:t>Codwyd llawer o arian i gynorthwyo pobl sy’n dioddef o </a:t>
            </a:r>
            <a:br>
              <a:rPr lang="en-GB">
                <a:latin typeface="Calibri" pitchFamily="34" charset="0"/>
              </a:rPr>
            </a:br>
            <a:r>
              <a:rPr lang="en-GB">
                <a:latin typeface="Calibri" pitchFamily="34" charset="0"/>
              </a:rPr>
              <a:t>ganlyniad i argyfyngau Naturiol. Oni ddylai pobl ddechrau eu </a:t>
            </a:r>
            <a:br>
              <a:rPr lang="en-GB">
                <a:latin typeface="Calibri" pitchFamily="34" charset="0"/>
              </a:rPr>
            </a:br>
            <a:r>
              <a:rPr lang="en-GB">
                <a:latin typeface="Calibri" pitchFamily="34" charset="0"/>
              </a:rPr>
              <a:t>helpu eu hunain?</a:t>
            </a:r>
          </a:p>
        </p:txBody>
      </p:sp>
      <p:sp>
        <p:nvSpPr>
          <p:cNvPr id="36870" name="TextBox 9"/>
          <p:cNvSpPr txBox="1">
            <a:spLocks noChangeArrowheads="1"/>
          </p:cNvSpPr>
          <p:nvPr/>
        </p:nvSpPr>
        <p:spPr bwMode="auto">
          <a:xfrm>
            <a:off x="0" y="8154988"/>
            <a:ext cx="6574261" cy="923330"/>
          </a:xfrm>
          <a:prstGeom prst="rect">
            <a:avLst/>
          </a:prstGeom>
          <a:noFill/>
          <a:ln w="9525">
            <a:noFill/>
            <a:miter lim="800000"/>
            <a:headEnd/>
            <a:tailEnd/>
          </a:ln>
        </p:spPr>
        <p:txBody>
          <a:bodyPr wrap="none">
            <a:spAutoFit/>
          </a:bodyPr>
          <a:lstStyle/>
          <a:p>
            <a:r>
              <a:rPr lang="en-GB">
                <a:latin typeface="Calibri" pitchFamily="34" charset="0"/>
              </a:rPr>
              <a:t>Gan eich bod chi wedi datgan eich barn – cymerwch ran mewn</a:t>
            </a:r>
            <a:br>
              <a:rPr lang="en-GB">
                <a:latin typeface="Calibri" pitchFamily="34" charset="0"/>
              </a:rPr>
            </a:br>
            <a:r>
              <a:rPr lang="en-GB">
                <a:latin typeface="Calibri" pitchFamily="34" charset="0"/>
              </a:rPr>
              <a:t>dadl yn y dosbarth i weld sut y mae pobl eraill yn teimlo. Cofiwch – </a:t>
            </a:r>
            <a:br>
              <a:rPr lang="en-GB">
                <a:latin typeface="Calibri" pitchFamily="34" charset="0"/>
              </a:rPr>
            </a:br>
            <a:r>
              <a:rPr lang="en-GB" b="1">
                <a:latin typeface="Calibri" pitchFamily="34" charset="0"/>
              </a:rPr>
              <a:t>Codwch eich llaw i gael siarad</a:t>
            </a:r>
            <a:r>
              <a:rPr lang="en-GB">
                <a:latin typeface="Calibri" pitchFamily="34" charset="0"/>
              </a:rPr>
              <a:t>.</a:t>
            </a:r>
          </a:p>
        </p:txBody>
      </p:sp>
      <p:sp>
        <p:nvSpPr>
          <p:cNvPr id="36871" name="Rectangle 2"/>
          <p:cNvSpPr>
            <a:spLocks noChangeArrowheads="1"/>
          </p:cNvSpPr>
          <p:nvPr/>
        </p:nvSpPr>
        <p:spPr bwMode="auto">
          <a:xfrm>
            <a:off x="5638800" y="4335463"/>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36872" name="Rectangle 5"/>
          <p:cNvSpPr>
            <a:spLocks noChangeArrowheads="1"/>
          </p:cNvSpPr>
          <p:nvPr/>
        </p:nvSpPr>
        <p:spPr bwMode="auto">
          <a:xfrm>
            <a:off x="5602288" y="7648575"/>
            <a:ext cx="795337"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249238" y="5222875"/>
            <a:ext cx="6235700" cy="3687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10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891" name="Title 1"/>
          <p:cNvSpPr>
            <a:spLocks noGrp="1"/>
          </p:cNvSpPr>
          <p:nvPr>
            <p:ph type="title"/>
          </p:nvPr>
        </p:nvSpPr>
        <p:spPr>
          <a:xfrm>
            <a:off x="342900" y="366713"/>
            <a:ext cx="6172200" cy="533400"/>
          </a:xfrm>
        </p:spPr>
        <p:txBody>
          <a:bodyPr/>
          <a:lstStyle/>
          <a:p>
            <a:pPr eaLnBrk="1" hangingPunct="1"/>
            <a:r>
              <a:rPr lang="en-GB" sz="2800" smtClean="0"/>
              <a:t>A yw’ch barn wedi newid?</a:t>
            </a:r>
          </a:p>
        </p:txBody>
      </p:sp>
      <p:sp>
        <p:nvSpPr>
          <p:cNvPr id="37892" name="TextBox 3"/>
          <p:cNvSpPr txBox="1">
            <a:spLocks noChangeArrowheads="1"/>
          </p:cNvSpPr>
          <p:nvPr/>
        </p:nvSpPr>
        <p:spPr bwMode="auto">
          <a:xfrm>
            <a:off x="295275" y="1258888"/>
            <a:ext cx="6251118" cy="2585323"/>
          </a:xfrm>
          <a:prstGeom prst="rect">
            <a:avLst/>
          </a:prstGeom>
          <a:noFill/>
          <a:ln w="9525">
            <a:noFill/>
            <a:miter lim="800000"/>
            <a:headEnd/>
            <a:tailEnd/>
          </a:ln>
        </p:spPr>
        <p:txBody>
          <a:bodyPr wrap="none">
            <a:spAutoFit/>
          </a:bodyPr>
          <a:lstStyle/>
          <a:p>
            <a:r>
              <a:rPr lang="en-GB">
                <a:latin typeface="Calibri" pitchFamily="34" charset="0"/>
              </a:rPr>
              <a:t>Ar sail yr hyn rydych chi wedi’i glywed yn y ddadl – a yw’ch barn</a:t>
            </a:r>
            <a:br>
              <a:rPr lang="en-GB">
                <a:latin typeface="Calibri" pitchFamily="34" charset="0"/>
              </a:rPr>
            </a:br>
            <a:r>
              <a:rPr lang="en-GB">
                <a:latin typeface="Calibri" pitchFamily="34" charset="0"/>
              </a:rPr>
              <a:t>wedi newid? Cofnodwch wybodaeth newydd yn y blwch isod.</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37893" name="Rectangle 2"/>
          <p:cNvSpPr>
            <a:spLocks noChangeArrowheads="1"/>
          </p:cNvSpPr>
          <p:nvPr/>
        </p:nvSpPr>
        <p:spPr bwMode="auto">
          <a:xfrm>
            <a:off x="203200" y="4670425"/>
            <a:ext cx="6143625" cy="923925"/>
          </a:xfrm>
          <a:prstGeom prst="rect">
            <a:avLst/>
          </a:prstGeom>
          <a:noFill/>
          <a:ln w="9525">
            <a:noFill/>
            <a:miter lim="800000"/>
            <a:headEnd/>
            <a:tailEnd/>
          </a:ln>
        </p:spPr>
        <p:txBody>
          <a:bodyPr>
            <a:spAutoFit/>
          </a:bodyPr>
          <a:lstStyle/>
          <a:p>
            <a:endParaRPr lang="en-GB">
              <a:latin typeface="Calibri" pitchFamily="34" charset="0"/>
            </a:endParaRPr>
          </a:p>
          <a:p>
            <a:r>
              <a:rPr lang="en-GB">
                <a:latin typeface="Calibri" pitchFamily="34" charset="0"/>
              </a:rPr>
              <a:t> .</a:t>
            </a:r>
          </a:p>
          <a:p>
            <a:endParaRPr lang="en-GB">
              <a:latin typeface="Calibri" pitchFamily="34" charset="0"/>
            </a:endParaRPr>
          </a:p>
        </p:txBody>
      </p:sp>
      <p:sp>
        <p:nvSpPr>
          <p:cNvPr id="37894" name="TextBox 5"/>
          <p:cNvSpPr txBox="1">
            <a:spLocks noChangeArrowheads="1"/>
          </p:cNvSpPr>
          <p:nvPr/>
        </p:nvSpPr>
        <p:spPr bwMode="auto">
          <a:xfrm>
            <a:off x="-3175" y="4210050"/>
            <a:ext cx="6297117" cy="846386"/>
          </a:xfrm>
          <a:prstGeom prst="rect">
            <a:avLst/>
          </a:prstGeom>
          <a:noFill/>
          <a:ln w="9525">
            <a:noFill/>
            <a:miter lim="800000"/>
            <a:headEnd/>
            <a:tailEnd/>
          </a:ln>
        </p:spPr>
        <p:txBody>
          <a:bodyPr wrap="none">
            <a:spAutoFit/>
          </a:bodyPr>
          <a:lstStyle/>
          <a:p>
            <a:r>
              <a:rPr lang="en-GB" sz="1600">
                <a:latin typeface="Calibri" pitchFamily="34" charset="0"/>
              </a:rPr>
              <a:t>Nawr dylech chi gofnodi’ch Safbwynt Personol. Beth yw’ch barn</a:t>
            </a:r>
          </a:p>
          <a:p>
            <a:r>
              <a:rPr lang="en-GB" sz="1600">
                <a:latin typeface="Calibri" pitchFamily="34" charset="0"/>
              </a:rPr>
              <a:t>chi am yr effaith Gymdeithasol o argyfyngau Naturiol?  Ar beth mae wedi’i</a:t>
            </a:r>
            <a:br>
              <a:rPr lang="en-GB" sz="1600">
                <a:latin typeface="Calibri" pitchFamily="34" charset="0"/>
              </a:rPr>
            </a:br>
            <a:r>
              <a:rPr lang="en-GB" sz="1600">
                <a:latin typeface="Calibri" pitchFamily="34" charset="0"/>
              </a:rPr>
              <a:t>seilio? A yw’ch ffynonellau’n ddibynadwy</a:t>
            </a:r>
            <a:r>
              <a:rPr lang="en-GB" sz="1700">
                <a:latin typeface="Calibri" pitchFamily="34" charset="0"/>
              </a:rPr>
              <a:t>?</a:t>
            </a:r>
          </a:p>
        </p:txBody>
      </p:sp>
      <p:sp>
        <p:nvSpPr>
          <p:cNvPr id="37895" name="Rectangle 6"/>
          <p:cNvSpPr>
            <a:spLocks noChangeArrowheads="1"/>
          </p:cNvSpPr>
          <p:nvPr/>
        </p:nvSpPr>
        <p:spPr bwMode="auto">
          <a:xfrm>
            <a:off x="5668963" y="3844925"/>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37896" name="Rectangle 7"/>
          <p:cNvSpPr>
            <a:spLocks noChangeArrowheads="1"/>
          </p:cNvSpPr>
          <p:nvPr/>
        </p:nvSpPr>
        <p:spPr bwMode="auto">
          <a:xfrm>
            <a:off x="5395913" y="8640763"/>
            <a:ext cx="112077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3"/>
          <p:cNvSpPr>
            <a:spLocks noChangeArrowheads="1"/>
          </p:cNvSpPr>
          <p:nvPr/>
        </p:nvSpPr>
        <p:spPr bwMode="auto">
          <a:xfrm>
            <a:off x="260350" y="179388"/>
            <a:ext cx="6192838" cy="1477327"/>
          </a:xfrm>
          <a:prstGeom prst="rect">
            <a:avLst/>
          </a:prstGeom>
          <a:noFill/>
          <a:ln w="9525">
            <a:noFill/>
            <a:miter lim="800000"/>
            <a:headEnd/>
            <a:tailEnd/>
          </a:ln>
        </p:spPr>
        <p:txBody>
          <a:bodyPr>
            <a:spAutoFit/>
          </a:bodyPr>
          <a:lstStyle/>
          <a:p>
            <a:r>
              <a:rPr lang="en-GB" sz="1400">
                <a:latin typeface="Calibri" pitchFamily="34" charset="0"/>
              </a:rPr>
              <a:t>Rydych chi’n mynd i ysgrifennu llythyr at un o arweinwyr y byd. Dylech chi gynnwys ystadegau am yr effaith gymdeithasol o argyfyngau Naturiol yn eich llythyr. Yn eich llythyr, dylech geisio perswadio’r arweinydd i roi mwy o arian at gynorthwyo pobl sy’n dioddef ar ôl argyfyngau Naturiol. Dylech chi chwilio am ystadegau a’u cofnodi yn y blwch isod cyn ysgrifennu’ch llythyr</a:t>
            </a:r>
            <a:r>
              <a:rPr lang="en-GB" sz="1600">
                <a:latin typeface="Calibri" pitchFamily="34" charset="0"/>
              </a:rPr>
              <a:t>.</a:t>
            </a:r>
          </a:p>
          <a:p>
            <a:endParaRPr lang="en-GB">
              <a:latin typeface="Calibri" pitchFamily="34" charset="0"/>
            </a:endParaRPr>
          </a:p>
        </p:txBody>
      </p:sp>
      <p:sp>
        <p:nvSpPr>
          <p:cNvPr id="5" name="Rectangle 4"/>
          <p:cNvSpPr/>
          <p:nvPr/>
        </p:nvSpPr>
        <p:spPr>
          <a:xfrm>
            <a:off x="349250" y="1711325"/>
            <a:ext cx="6192838" cy="3024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8915" name="TextBox 5"/>
          <p:cNvSpPr txBox="1">
            <a:spLocks noChangeArrowheads="1"/>
          </p:cNvSpPr>
          <p:nvPr/>
        </p:nvSpPr>
        <p:spPr bwMode="auto">
          <a:xfrm>
            <a:off x="219075" y="5219700"/>
            <a:ext cx="6540560" cy="646331"/>
          </a:xfrm>
          <a:prstGeom prst="rect">
            <a:avLst/>
          </a:prstGeom>
          <a:noFill/>
          <a:ln w="9525">
            <a:noFill/>
            <a:miter lim="800000"/>
            <a:headEnd/>
            <a:tailEnd/>
          </a:ln>
        </p:spPr>
        <p:txBody>
          <a:bodyPr wrap="none">
            <a:spAutoFit/>
          </a:bodyPr>
          <a:lstStyle/>
          <a:p>
            <a:r>
              <a:rPr lang="en-GB">
                <a:latin typeface="Calibri" pitchFamily="34" charset="0"/>
              </a:rPr>
              <a:t>Nawr dylech chi fyfyrio ar Gryfderau a Gwendidau’ch llythyr o ran </a:t>
            </a:r>
            <a:br>
              <a:rPr lang="en-GB">
                <a:latin typeface="Calibri" pitchFamily="34" charset="0"/>
              </a:rPr>
            </a:br>
            <a:r>
              <a:rPr lang="en-GB">
                <a:latin typeface="Calibri" pitchFamily="34" charset="0"/>
              </a:rPr>
              <a:t>codi ymwybyddiaeth o’r effaith gymdeithasol o argyfyngau Naturiol.</a:t>
            </a:r>
          </a:p>
        </p:txBody>
      </p:sp>
      <p:graphicFrame>
        <p:nvGraphicFramePr>
          <p:cNvPr id="8" name="Table 7"/>
          <p:cNvGraphicFramePr>
            <a:graphicFrameLocks noGrp="1"/>
          </p:cNvGraphicFramePr>
          <p:nvPr/>
        </p:nvGraphicFramePr>
        <p:xfrm>
          <a:off x="260350" y="6156325"/>
          <a:ext cx="6192688" cy="2382519"/>
        </p:xfrm>
        <a:graphic>
          <a:graphicData uri="http://schemas.openxmlformats.org/drawingml/2006/table">
            <a:tbl>
              <a:tblPr firstRow="1" bandRow="1">
                <a:tableStyleId>{5940675A-B579-460E-94D1-54222C63F5DA}</a:tableStyleId>
              </a:tblPr>
              <a:tblGrid>
                <a:gridCol w="3096344"/>
                <a:gridCol w="3096344"/>
              </a:tblGrid>
              <a:tr h="370840">
                <a:tc>
                  <a:txBody>
                    <a:bodyPr/>
                    <a:lstStyle/>
                    <a:p>
                      <a:r>
                        <a:rPr lang="en-GB" dirty="0" smtClean="0"/>
                        <a:t>Cryfderau</a:t>
                      </a:r>
                      <a:endParaRPr lang="en-GB" dirty="0"/>
                    </a:p>
                  </a:txBody>
                  <a:tcPr/>
                </a:tc>
                <a:tc>
                  <a:txBody>
                    <a:bodyPr/>
                    <a:lstStyle/>
                    <a:p>
                      <a:r>
                        <a:rPr lang="en-GB" dirty="0" smtClean="0"/>
                        <a:t>Gwendidau</a:t>
                      </a:r>
                      <a:endParaRPr lang="en-GB" dirty="0"/>
                    </a:p>
                  </a:txBody>
                  <a:tcPr/>
                </a:tc>
              </a:tr>
              <a:tr h="370840">
                <a:tc>
                  <a:txBody>
                    <a:bodyPr/>
                    <a:lstStyle/>
                    <a:p>
                      <a:endParaRPr lang="en-GB"/>
                    </a:p>
                  </a:txBody>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tc>
              </a:tr>
            </a:tbl>
          </a:graphicData>
        </a:graphic>
      </p:graphicFrame>
      <p:sp>
        <p:nvSpPr>
          <p:cNvPr id="38927" name="Rectangle 8"/>
          <p:cNvSpPr>
            <a:spLocks noChangeArrowheads="1"/>
          </p:cNvSpPr>
          <p:nvPr/>
        </p:nvSpPr>
        <p:spPr bwMode="auto">
          <a:xfrm>
            <a:off x="5402263" y="4429125"/>
            <a:ext cx="1120775" cy="306388"/>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7" name="Picture 2" descr="http://t0.gstatic.com/images?q=tbn:ANd9GcQ2544gApOeF_1ulPfJTMTrD2raEAh2yAchlcUWErlWK7ToFL4RptUs6g">
            <a:hlinkClick r:id="rId2"/>
          </p:cNvPr>
          <p:cNvPicPr>
            <a:picLocks noChangeAspect="1" noChangeArrowheads="1"/>
          </p:cNvPicPr>
          <p:nvPr/>
        </p:nvPicPr>
        <p:blipFill>
          <a:blip r:embed="rId3"/>
          <a:srcRect/>
          <a:stretch>
            <a:fillRect/>
          </a:stretch>
        </p:blipFill>
        <p:spPr bwMode="auto">
          <a:xfrm>
            <a:off x="476250" y="1763713"/>
            <a:ext cx="5545138" cy="3313112"/>
          </a:xfrm>
          <a:prstGeom prst="rect">
            <a:avLst/>
          </a:prstGeom>
          <a:noFill/>
          <a:ln w="9525">
            <a:noFill/>
            <a:miter lim="800000"/>
            <a:headEnd/>
            <a:tailEnd/>
          </a:ln>
        </p:spPr>
      </p:pic>
      <p:pic>
        <p:nvPicPr>
          <p:cNvPr id="39938" name="Picture 6" descr="http://t3.gstatic.com/images?q=tbn:ANd9GcSrDtVdHzEzq8tz0GvXsFkmQgYJdVx7i2QOenLtDY0ufEs_EREPY7w0_U0">
            <a:hlinkClick r:id="rId4"/>
          </p:cNvPr>
          <p:cNvPicPr>
            <a:picLocks noChangeAspect="1" noChangeArrowheads="1"/>
          </p:cNvPicPr>
          <p:nvPr/>
        </p:nvPicPr>
        <p:blipFill>
          <a:blip r:embed="rId5"/>
          <a:srcRect/>
          <a:stretch>
            <a:fillRect/>
          </a:stretch>
        </p:blipFill>
        <p:spPr bwMode="auto">
          <a:xfrm>
            <a:off x="490538" y="5364163"/>
            <a:ext cx="5530850" cy="2520950"/>
          </a:xfrm>
          <a:prstGeom prst="rect">
            <a:avLst/>
          </a:prstGeom>
          <a:noFill/>
          <a:ln w="9525">
            <a:noFill/>
            <a:miter lim="800000"/>
            <a:headEnd/>
            <a:tailEnd/>
          </a:ln>
        </p:spPr>
      </p:pic>
      <p:sp>
        <p:nvSpPr>
          <p:cNvPr id="39939" name="Rectangle 3"/>
          <p:cNvSpPr>
            <a:spLocks noChangeArrowheads="1"/>
          </p:cNvSpPr>
          <p:nvPr/>
        </p:nvSpPr>
        <p:spPr bwMode="auto">
          <a:xfrm>
            <a:off x="1535113" y="539750"/>
            <a:ext cx="3429000" cy="923925"/>
          </a:xfrm>
          <a:prstGeom prst="rect">
            <a:avLst/>
          </a:prstGeom>
          <a:noFill/>
          <a:ln w="9525">
            <a:noFill/>
            <a:miter lim="800000"/>
            <a:headEnd/>
            <a:tailEnd/>
          </a:ln>
        </p:spPr>
        <p:txBody>
          <a:bodyPr>
            <a:spAutoFit/>
          </a:bodyPr>
          <a:lstStyle/>
          <a:p>
            <a:pPr algn="ctr"/>
            <a:r>
              <a:rPr lang="en-GB" u="sng">
                <a:latin typeface="Calibri" pitchFamily="34" charset="0"/>
                <a:ea typeface="Calibri" pitchFamily="34" charset="0"/>
                <a:cs typeface="Times New Roman" pitchFamily="18" charset="0"/>
              </a:rPr>
              <a:t>Materion Technolegol</a:t>
            </a:r>
            <a:endParaRPr lang="en-GB">
              <a:latin typeface="Calibri" pitchFamily="34" charset="0"/>
              <a:ea typeface="Calibri" pitchFamily="34" charset="0"/>
              <a:cs typeface="Arial" charset="0"/>
            </a:endParaRPr>
          </a:p>
          <a:p>
            <a:pPr algn="ctr" eaLnBrk="0" hangingPunct="0"/>
            <a:r>
              <a:rPr lang="en-GB" u="sng">
                <a:latin typeface="Calibri" pitchFamily="34" charset="0"/>
                <a:ea typeface="Calibri" pitchFamily="34" charset="0"/>
                <a:cs typeface="Arial" charset="0"/>
              </a:rPr>
              <a:t>ac</a:t>
            </a:r>
            <a:endParaRPr lang="en-GB">
              <a:latin typeface="Calibri" pitchFamily="34" charset="0"/>
              <a:ea typeface="Calibri" pitchFamily="34" charset="0"/>
              <a:cs typeface="Arial" charset="0"/>
            </a:endParaRPr>
          </a:p>
          <a:p>
            <a:pPr algn="ctr" eaLnBrk="0" hangingPunct="0"/>
            <a:r>
              <a:rPr lang="en-GB" u="sng">
                <a:latin typeface="Calibri" pitchFamily="34" charset="0"/>
                <a:ea typeface="Calibri" pitchFamily="34" charset="0"/>
                <a:cs typeface="Arial" charset="0"/>
              </a:rPr>
              <a:t>Argyfyngau Naturiol a Dynol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134938" y="1285875"/>
            <a:ext cx="6145212" cy="2970213"/>
          </a:xfrm>
          <a:prstGeom prst="rect">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40962" name="Text Box 1"/>
          <p:cNvSpPr txBox="1">
            <a:spLocks noChangeArrowheads="1"/>
          </p:cNvSpPr>
          <p:nvPr/>
        </p:nvSpPr>
        <p:spPr bwMode="auto">
          <a:xfrm>
            <a:off x="258763" y="5621338"/>
            <a:ext cx="5892800" cy="3071812"/>
          </a:xfrm>
          <a:prstGeom prst="rect">
            <a:avLst/>
          </a:prstGeom>
          <a:solidFill>
            <a:srgbClr val="FFFFFF"/>
          </a:solidFill>
          <a:ln w="9525">
            <a:solidFill>
              <a:srgbClr val="000000"/>
            </a:solidFill>
            <a:miter lim="800000"/>
            <a:headEnd/>
            <a:tailEnd/>
          </a:ln>
        </p:spPr>
        <p:txBody>
          <a:bodyPr/>
          <a:lstStyle/>
          <a:p>
            <a:r>
              <a:rPr lang="en-GB" sz="1200">
                <a:latin typeface="Calibri" pitchFamily="34" charset="0"/>
                <a:cs typeface="Times New Roman" pitchFamily="18" charset="0"/>
              </a:rPr>
              <a:t>Livescience.com</a:t>
            </a: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pPr eaLnBrk="0" hangingPunct="0"/>
            <a:endParaRPr lang="en-GB" sz="600">
              <a:latin typeface="Calibri" pitchFamily="34" charset="0"/>
              <a:cs typeface="Arial" charset="0"/>
            </a:endParaRPr>
          </a:p>
          <a:p>
            <a:pPr eaLnBrk="0" hangingPunct="0"/>
            <a:endParaRPr lang="en-GB" sz="600">
              <a:latin typeface="Calibri" pitchFamily="34" charset="0"/>
              <a:cs typeface="Arial" charset="0"/>
            </a:endParaRPr>
          </a:p>
          <a:p>
            <a:pPr eaLnBrk="0" hangingPunct="0"/>
            <a:r>
              <a:rPr lang="en-GB" sz="1400">
                <a:solidFill>
                  <a:srgbClr val="333333"/>
                </a:solidFill>
                <a:latin typeface="Calibri" pitchFamily="34" charset="0"/>
              </a:rPr>
              <a:t>www.jma.go.jp</a:t>
            </a:r>
          </a:p>
          <a:p>
            <a:pPr eaLnBrk="0" hangingPunct="0"/>
            <a:endParaRPr lang="en-GB" sz="600">
              <a:latin typeface="Calibri" pitchFamily="34" charset="0"/>
              <a:cs typeface="Arial" charset="0"/>
            </a:endParaRPr>
          </a:p>
          <a:p>
            <a:pPr eaLnBrk="0" hangingPunct="0"/>
            <a:endParaRPr lang="en-GB">
              <a:latin typeface="Calibri" pitchFamily="34" charset="0"/>
              <a:cs typeface="Arial" charset="0"/>
            </a:endParaRPr>
          </a:p>
        </p:txBody>
      </p:sp>
      <p:sp>
        <p:nvSpPr>
          <p:cNvPr id="40963" name="Rectangle 4"/>
          <p:cNvSpPr>
            <a:spLocks noChangeArrowheads="1"/>
          </p:cNvSpPr>
          <p:nvPr/>
        </p:nvSpPr>
        <p:spPr bwMode="auto">
          <a:xfrm>
            <a:off x="0" y="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40964" name="Rectangle 5"/>
          <p:cNvSpPr>
            <a:spLocks noChangeArrowheads="1"/>
          </p:cNvSpPr>
          <p:nvPr/>
        </p:nvSpPr>
        <p:spPr bwMode="auto">
          <a:xfrm>
            <a:off x="0" y="131802"/>
            <a:ext cx="6405044" cy="1107996"/>
          </a:xfrm>
          <a:prstGeom prst="rect">
            <a:avLst/>
          </a:prstGeom>
          <a:noFill/>
          <a:ln w="9525">
            <a:noFill/>
            <a:miter lim="800000"/>
            <a:headEnd/>
            <a:tailEnd/>
          </a:ln>
        </p:spPr>
        <p:txBody>
          <a:bodyPr wrap="none" anchor="ctr">
            <a:spAutoFit/>
          </a:bodyPr>
          <a:lstStyle/>
          <a:p>
            <a:r>
              <a:rPr lang="en-GB" sz="1200" b="1" u="sng">
                <a:latin typeface="Calibri" pitchFamily="34" charset="0"/>
                <a:ea typeface="Calibri" pitchFamily="34" charset="0"/>
                <a:cs typeface="Times New Roman" pitchFamily="18" charset="0"/>
              </a:rPr>
              <a:t>Sut y mae MATERION Technolegol yn gallu effeithio ar</a:t>
            </a:r>
            <a:br>
              <a:rPr lang="en-GB" sz="1200" b="1" u="sng">
                <a:latin typeface="Calibri" pitchFamily="34" charset="0"/>
                <a:ea typeface="Calibri" pitchFamily="34" charset="0"/>
                <a:cs typeface="Times New Roman" pitchFamily="18" charset="0"/>
              </a:rPr>
            </a:br>
            <a:r>
              <a:rPr lang="en-GB" sz="1200" b="1" u="sng">
                <a:latin typeface="Calibri" pitchFamily="34" charset="0"/>
                <a:ea typeface="Calibri" pitchFamily="34" charset="0"/>
                <a:cs typeface="Times New Roman" pitchFamily="18" charset="0"/>
              </a:rPr>
              <a:t>argyfyngau Naturiol a Dynol yng Nghymru, Ewrop a’r Byd?</a:t>
            </a:r>
          </a:p>
          <a:p>
            <a:endParaRPr lang="en-GB" sz="600">
              <a:latin typeface="Calibri" pitchFamily="34" charset="0"/>
              <a:ea typeface="Calibri" pitchFamily="34" charset="0"/>
              <a:cs typeface="Arial" charset="0"/>
            </a:endParaRPr>
          </a:p>
          <a:p>
            <a:pPr eaLnBrk="0" hangingPunct="0"/>
            <a:r>
              <a:rPr lang="en-GB" sz="1200">
                <a:latin typeface="Calibri" pitchFamily="34" charset="0"/>
              </a:rPr>
              <a:t>Beth rydyn ni’n ei olygu wrth faterion Technolegol? Gwrandewch ar eich athro’n trafod hyn yn gyntaf</a:t>
            </a:r>
            <a:br>
              <a:rPr lang="en-GB" sz="1200">
                <a:latin typeface="Calibri" pitchFamily="34" charset="0"/>
              </a:rPr>
            </a:br>
            <a:r>
              <a:rPr lang="en-GB" sz="1200">
                <a:latin typeface="Calibri" pitchFamily="34" charset="0"/>
              </a:rPr>
              <a:t>ac wedyn gwnewch nodiadau yma:-</a:t>
            </a:r>
            <a:endParaRPr lang="en-GB" sz="1200">
              <a:latin typeface="Calibri" pitchFamily="34" charset="0"/>
              <a:cs typeface="Arial" charset="0"/>
            </a:endParaRPr>
          </a:p>
          <a:p>
            <a:pPr eaLnBrk="0" hangingPunct="0"/>
            <a:endParaRPr lang="en-GB" sz="1200">
              <a:latin typeface="Calibri" pitchFamily="34" charset="0"/>
              <a:cs typeface="Arial" charset="0"/>
            </a:endParaRPr>
          </a:p>
        </p:txBody>
      </p:sp>
      <p:sp>
        <p:nvSpPr>
          <p:cNvPr id="9" name="Rectangle 6"/>
          <p:cNvSpPr>
            <a:spLocks noChangeArrowheads="1"/>
          </p:cNvSpPr>
          <p:nvPr/>
        </p:nvSpPr>
        <p:spPr bwMode="auto">
          <a:xfrm>
            <a:off x="131763" y="4067621"/>
            <a:ext cx="5892283" cy="1384995"/>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indent="457200">
              <a:defRPr/>
            </a:pPr>
            <a:endParaRPr lang="en-GB" dirty="0">
              <a:latin typeface="Arial" pitchFamily="34" charset="0"/>
              <a:cs typeface="Arial" pitchFamily="34" charset="0"/>
            </a:endParaRPr>
          </a:p>
          <a:p>
            <a:pPr indent="457200">
              <a:defRPr/>
            </a:pPr>
            <a:r>
              <a:rPr lang="en-GB" dirty="0">
                <a:latin typeface="Arial" pitchFamily="34" charset="0"/>
                <a:cs typeface="Arial" pitchFamily="34" charset="0"/>
              </a:rPr>
              <a:t/>
            </a:r>
            <a:br>
              <a:rPr lang="en-GB" dirty="0">
                <a:latin typeface="Arial" pitchFamily="34" charset="0"/>
                <a:cs typeface="Arial" pitchFamily="34" charset="0"/>
              </a:rPr>
            </a:br>
            <a:r>
              <a:rPr lang="en-GB" sz="1200" dirty="0">
                <a:latin typeface="+mn-lt"/>
                <a:ea typeface="Calibri" pitchFamily="34" charset="0"/>
                <a:cs typeface="Times New Roman" pitchFamily="18" charset="0"/>
              </a:rPr>
              <a:t>Mae </a:t>
            </a:r>
            <a:r>
              <a:rPr lang="en-GB" sz="1200" b="1" dirty="0">
                <a:latin typeface="+mn-lt"/>
                <a:ea typeface="Calibri" pitchFamily="34" charset="0"/>
                <a:cs typeface="Times New Roman" pitchFamily="18" charset="0"/>
              </a:rPr>
              <a:t>dwy ddogfen </a:t>
            </a:r>
            <a:r>
              <a:rPr lang="en-GB" sz="1200" dirty="0">
                <a:latin typeface="+mn-lt"/>
                <a:ea typeface="Calibri" pitchFamily="34" charset="0"/>
                <a:cs typeface="Times New Roman" pitchFamily="18" charset="0"/>
              </a:rPr>
              <a:t>ar y tudalennau nesaf am systemau rhybuddio rhag Argyfyngau Naturiol.  </a:t>
            </a:r>
          </a:p>
          <a:p>
            <a:pPr eaLnBrk="0" hangingPunct="0">
              <a:defRPr/>
            </a:pPr>
            <a:r>
              <a:rPr lang="en-GB" sz="1200" dirty="0">
                <a:latin typeface="+mn-lt"/>
                <a:ea typeface="Calibri" pitchFamily="34" charset="0"/>
                <a:cs typeface="Times New Roman" pitchFamily="18" charset="0"/>
              </a:rPr>
              <a:t> Cafwyd un o wefan Livescience a’r llall o un o wefannau Llywodraeth Japan.</a:t>
            </a:r>
            <a:endParaRPr lang="en-GB" sz="1200" dirty="0">
              <a:latin typeface="+mn-lt"/>
              <a:cs typeface="Arial" pitchFamily="34" charset="0"/>
            </a:endParaRPr>
          </a:p>
          <a:p>
            <a:pPr eaLnBrk="0" hangingPunct="0">
              <a:defRPr/>
            </a:pPr>
            <a:r>
              <a:rPr lang="en-GB" sz="1200" dirty="0">
                <a:latin typeface="+mn-lt"/>
                <a:ea typeface="Calibri" pitchFamily="34" charset="0"/>
                <a:cs typeface="Times New Roman" pitchFamily="18" charset="0"/>
              </a:rPr>
              <a:t>  A yw’r ffynonellau gwybodaeth hyn </a:t>
            </a:r>
            <a:r>
              <a:rPr lang="en-GB" sz="1200" b="1" dirty="0">
                <a:latin typeface="+mn-lt"/>
                <a:ea typeface="Calibri" pitchFamily="34" charset="0"/>
                <a:cs typeface="Times New Roman" pitchFamily="18" charset="0"/>
              </a:rPr>
              <a:t>yn ddibynadwy</a:t>
            </a:r>
            <a:r>
              <a:rPr lang="en-GB" sz="1200" dirty="0">
                <a:latin typeface="+mn-lt"/>
                <a:ea typeface="Calibri" pitchFamily="34" charset="0"/>
                <a:cs typeface="Times New Roman" pitchFamily="18" charset="0"/>
              </a:rPr>
              <a:t>?</a:t>
            </a:r>
            <a:endParaRPr lang="en-GB" sz="1200" dirty="0">
              <a:latin typeface="+mn-lt"/>
              <a:cs typeface="Arial" pitchFamily="34" charset="0"/>
            </a:endParaRPr>
          </a:p>
          <a:p>
            <a:pPr indent="457200" eaLnBrk="0" hangingPunct="0">
              <a:defRPr/>
            </a:pPr>
            <a:endParaRPr lang="en-GB" sz="1200" dirty="0">
              <a:latin typeface="+mn-lt"/>
              <a:cs typeface="Arial" pitchFamily="34" charset="0"/>
            </a:endParaRPr>
          </a:p>
        </p:txBody>
      </p:sp>
      <p:sp>
        <p:nvSpPr>
          <p:cNvPr id="40966" name="Rectangle 1"/>
          <p:cNvSpPr>
            <a:spLocks noChangeArrowheads="1"/>
          </p:cNvSpPr>
          <p:nvPr/>
        </p:nvSpPr>
        <p:spPr bwMode="auto">
          <a:xfrm>
            <a:off x="5432425" y="3948113"/>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40967" name="Rectangle 2"/>
          <p:cNvSpPr>
            <a:spLocks noChangeArrowheads="1"/>
          </p:cNvSpPr>
          <p:nvPr/>
        </p:nvSpPr>
        <p:spPr bwMode="auto">
          <a:xfrm>
            <a:off x="5268913" y="8308975"/>
            <a:ext cx="795337"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7"/>
          <p:cNvSpPr>
            <a:spLocks noChangeArrowheads="1"/>
          </p:cNvSpPr>
          <p:nvPr/>
        </p:nvSpPr>
        <p:spPr bwMode="auto">
          <a:xfrm>
            <a:off x="173038" y="1476375"/>
            <a:ext cx="6480175" cy="7632856"/>
          </a:xfrm>
          <a:prstGeom prst="rect">
            <a:avLst/>
          </a:prstGeom>
          <a:noFill/>
          <a:ln w="9525">
            <a:noFill/>
            <a:miter lim="800000"/>
            <a:headEnd/>
            <a:tailEnd/>
          </a:ln>
        </p:spPr>
        <p:txBody>
          <a:bodyPr>
            <a:spAutoFit/>
          </a:bodyPr>
          <a:lstStyle/>
          <a:p>
            <a:r>
              <a:rPr lang="en-GB" sz="1400">
                <a:latin typeface="Calibri" pitchFamily="34" charset="0"/>
              </a:rPr>
              <a:t>Er bod arbenigwyr yn dweud bod y systemau rhybuddio presennol yn gweithio’n dda o ran canfod risgiau sy’n ymwneud â tswnamis, anfon gwybodaeth a llunio cynlluniau argyfwng, weithiau nid yw’r broses yn gweithio’n ddigon cyflym. Mae munudau’n cyfrif os yw’r ronnau ar fin cyrraedd y lan — yn enwedig am ei bod mor anodd </a:t>
            </a:r>
            <a:r>
              <a:rPr lang="en-GB" sz="1400" u="sng">
                <a:solidFill>
                  <a:srgbClr val="0000FF"/>
                </a:solidFill>
                <a:latin typeface="Calibri" pitchFamily="34" charset="0"/>
              </a:rPr>
              <a:t>rhagfynegi daeargrynfeydd mawr</a:t>
            </a:r>
            <a:r>
              <a:rPr lang="en-GB" sz="1400">
                <a:latin typeface="Calibri" pitchFamily="34" charset="0"/>
              </a:rPr>
              <a:t>.</a:t>
            </a:r>
          </a:p>
          <a:p>
            <a:endParaRPr lang="en-GB" sz="1400">
              <a:latin typeface="Calibri" pitchFamily="34" charset="0"/>
            </a:endParaRPr>
          </a:p>
          <a:p>
            <a:r>
              <a:rPr lang="en-GB" sz="1400">
                <a:latin typeface="Calibri" pitchFamily="34" charset="0"/>
              </a:rPr>
              <a:t>“Mae daeargrynfeydd yn digwydd yn ddirybudd,” meddai Craig Fugate, pennaeth Asiantaeth Ffederal Rheoli Argyfyngau’r Unol Daleithiau, wrth ohebwyr heddiw. “Dyna pam y mae paratoi mor hanfodol.”</a:t>
            </a:r>
          </a:p>
          <a:p>
            <a:endParaRPr lang="en-GB" sz="1400">
              <a:latin typeface="Calibri" pitchFamily="34" charset="0"/>
            </a:endParaRPr>
          </a:p>
          <a:p>
            <a:r>
              <a:rPr lang="en-GB" sz="1400">
                <a:latin typeface="Calibri" pitchFamily="34" charset="0"/>
              </a:rPr>
              <a:t>Er mwyn canfod a disgrifio’r tonnau dinistriol hyn, mae NOAA yn defnyddio fflyd o fwiau gwarchod. Lansiwyd y chwech cyntaf o’r bwiau DART (Deep-Ocean Assessment and Reporting of Tsunami) yn 2001, ac roedd 32 ohonynt ar waith ym mhob rhan o’r Môr Tawel erbyn 2008. (Mae NOAA wedi lansio 39 o fwiau DART ledled y byd.)</a:t>
            </a:r>
          </a:p>
          <a:p>
            <a:endParaRPr lang="en-GB" sz="1400">
              <a:latin typeface="Calibri" pitchFamily="34" charset="0"/>
            </a:endParaRPr>
          </a:p>
          <a:p>
            <a:r>
              <a:rPr lang="en-GB" sz="1400">
                <a:latin typeface="Calibri" pitchFamily="34" charset="0"/>
              </a:rPr>
              <a:t>Mae pob gorsaf DART yn cynnwys bwi sydd wedi’i angori wrth offeryn monitro ar waelod y môr. Mae’r synhwyrydd hwn yn mesur tymheredd a gwasgedd bob 15 eiliad, gan ganfod tswnamis drwy synhwyro’r newid mewn gwasgedd y maen nhw’n ei achosi. Mae’r ddyfais yn trawsnewid darlleniadau gwasgedd yn amcangyfrifon o uchder wyneb y môr i roi rhyw syniad i ymchwilwyr o ba mor fawr fydd y tonnau sydd ar eu ffordd.</a:t>
            </a:r>
          </a:p>
          <a:p>
            <a:endParaRPr lang="en-GB" sz="1400">
              <a:latin typeface="Calibri" pitchFamily="34" charset="0"/>
            </a:endParaRPr>
          </a:p>
          <a:p>
            <a:r>
              <a:rPr lang="en-GB" sz="1400">
                <a:latin typeface="Calibri" pitchFamily="34" charset="0"/>
              </a:rPr>
              <a:t>Mae’r dyfeisiau monitro hyn yn trosglwyddo eu darlleniadau i’r bwiau ar wyneb y môr ac mae’r rheini’n gyrru’r wybodaeth at wyddonwyr mewn amser real. Bydd ymchwilwyr yn cyfuno’r wybodaeth hon â gwybodaeth seismig am y daeargryn a data o fesuryddion llanw ar hyd gwahanol arfordiroedd i gael darlun cyfan a manwl o unrhyw tswnami sydd ar ei ffordd.</a:t>
            </a:r>
          </a:p>
          <a:p>
            <a:endParaRPr lang="en-GB" sz="1400">
              <a:latin typeface="Calibri" pitchFamily="34" charset="0"/>
            </a:endParaRPr>
          </a:p>
          <a:p>
            <a:r>
              <a:rPr lang="en-GB" sz="1400" b="1">
                <a:latin typeface="Calibri" pitchFamily="34" charset="0"/>
              </a:rPr>
              <a:t>Rhoi’r gair ar led</a:t>
            </a:r>
            <a:endParaRPr lang="en-GB" sz="1400">
              <a:latin typeface="Calibri" pitchFamily="34" charset="0"/>
            </a:endParaRPr>
          </a:p>
          <a:p>
            <a:r>
              <a:rPr lang="en-GB" sz="1400">
                <a:latin typeface="Calibri" pitchFamily="34" charset="0"/>
              </a:rPr>
              <a:t>Dim ond hanner y gwaith yw canfod a disgrifio’r tswnami. Er mwyn cadw pobl o’r ffordd yn ddiogel, rhaid lledaenu’r wybodaeth hon yn gyflym ac effeithlon.</a:t>
            </a:r>
          </a:p>
          <a:p>
            <a:endParaRPr lang="en-GB" sz="1400">
              <a:latin typeface="Calibri" pitchFamily="34" charset="0"/>
            </a:endParaRPr>
          </a:p>
          <a:p>
            <a:endParaRPr lang="en-GB" sz="1400">
              <a:latin typeface="Calibri" pitchFamily="34" charset="0"/>
            </a:endParaRPr>
          </a:p>
          <a:p>
            <a:r>
              <a:rPr lang="en-GB" sz="1400">
                <a:latin typeface="Calibri" pitchFamily="34" charset="0"/>
              </a:rPr>
              <a:t>O wefan www.live science.com</a:t>
            </a:r>
          </a:p>
          <a:p>
            <a:endParaRPr lang="en-GB" sz="1400">
              <a:latin typeface="Calibri" pitchFamily="34" charset="0"/>
            </a:endParaRPr>
          </a:p>
          <a:p>
            <a:endParaRPr lang="en-GB" sz="1400">
              <a:latin typeface="Calibri" pitchFamily="34" charset="0"/>
            </a:endParaRPr>
          </a:p>
        </p:txBody>
      </p:sp>
      <p:sp>
        <p:nvSpPr>
          <p:cNvPr id="41986" name="Rectangle 8"/>
          <p:cNvSpPr>
            <a:spLocks noChangeArrowheads="1"/>
          </p:cNvSpPr>
          <p:nvPr/>
        </p:nvSpPr>
        <p:spPr bwMode="auto">
          <a:xfrm>
            <a:off x="169863" y="468313"/>
            <a:ext cx="3429000" cy="923330"/>
          </a:xfrm>
          <a:prstGeom prst="rect">
            <a:avLst/>
          </a:prstGeom>
          <a:noFill/>
          <a:ln w="9525">
            <a:noFill/>
            <a:miter lim="800000"/>
            <a:headEnd/>
            <a:tailEnd/>
          </a:ln>
        </p:spPr>
        <p:txBody>
          <a:bodyPr>
            <a:spAutoFit/>
          </a:bodyPr>
          <a:lstStyle/>
          <a:p>
            <a:r>
              <a:rPr lang="en-GB" b="1">
                <a:latin typeface="Calibri" pitchFamily="34" charset="0"/>
              </a:rPr>
              <a:t>Pan fydd System Rhybuddio rhag Tswnamis yn gweithio, a phan na fydd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92150" y="395288"/>
          <a:ext cx="5616624" cy="8412480"/>
        </p:xfrm>
        <a:graphic>
          <a:graphicData uri="http://schemas.openxmlformats.org/drawingml/2006/table">
            <a:tbl>
              <a:tblPr firstRow="1" firstCol="1" bandRow="1">
                <a:tableStyleId>{5940675A-B579-460E-94D1-54222C63F5DA}</a:tableStyleId>
              </a:tblPr>
              <a:tblGrid>
                <a:gridCol w="483060"/>
                <a:gridCol w="5133564"/>
              </a:tblGrid>
              <a:tr h="199128">
                <a:tc>
                  <a:txBody>
                    <a:bodyPr/>
                    <a:lstStyle/>
                    <a:p>
                      <a:pPr algn="l">
                        <a:lnSpc>
                          <a:spcPct val="115000"/>
                        </a:lnSpc>
                        <a:spcAft>
                          <a:spcPts val="0"/>
                        </a:spcAft>
                      </a:pPr>
                      <a:r>
                        <a:rPr lang="en-GB" sz="1200" dirty="0">
                          <a:effectLst/>
                        </a:rPr>
                        <a:t> </a:t>
                      </a:r>
                      <a:endParaRPr lang="en-GB" sz="1200" dirty="0">
                        <a:effectLst/>
                        <a:latin typeface="Bookman Old Style"/>
                        <a:ea typeface="Calibri"/>
                        <a:cs typeface="Times New Roman"/>
                      </a:endParaRPr>
                    </a:p>
                  </a:txBody>
                  <a:tcPr marL="49191" marR="49191" marT="0" marB="0"/>
                </a:tc>
                <a:tc>
                  <a:txBody>
                    <a:bodyPr/>
                    <a:lstStyle/>
                    <a:p>
                      <a:pPr algn="ctr">
                        <a:lnSpc>
                          <a:spcPct val="115000"/>
                        </a:lnSpc>
                        <a:spcAft>
                          <a:spcPts val="0"/>
                        </a:spcAft>
                      </a:pPr>
                      <a:r>
                        <a:rPr lang="en-GB" sz="1200" dirty="0">
                          <a:effectLst/>
                        </a:rPr>
                        <a:t>Cwestiynau</a:t>
                      </a:r>
                      <a:r>
                        <a:rPr lang="en-GB" sz="1200" baseline="0" dirty="0">
                          <a:effectLst/>
                        </a:rPr>
                        <a:t> ar gyfer dechrau meddwl yn feirniadol</a:t>
                      </a:r>
                      <a:endParaRPr lang="en-GB" sz="1200" dirty="0">
                        <a:effectLst/>
                        <a:latin typeface="Bookman Old Style"/>
                        <a:ea typeface="Calibri"/>
                        <a:cs typeface="Times New Roman"/>
                      </a:endParaRPr>
                    </a:p>
                  </a:txBody>
                  <a:tcPr marL="49191" marR="49191" marT="0" marB="0"/>
                </a:tc>
              </a:tr>
              <a:tr h="2693931">
                <a:tc>
                  <a:txBody>
                    <a:bodyPr/>
                    <a:lstStyle/>
                    <a:p>
                      <a:pPr algn="l">
                        <a:lnSpc>
                          <a:spcPct val="115000"/>
                        </a:lnSpc>
                        <a:spcAft>
                          <a:spcPts val="0"/>
                        </a:spcAft>
                      </a:pPr>
                      <a:r>
                        <a:rPr lang="en-GB" sz="1200">
                          <a:effectLst/>
                        </a:rPr>
                        <a:t> </a:t>
                      </a:r>
                    </a:p>
                    <a:p>
                      <a:pPr algn="l">
                        <a:lnSpc>
                          <a:spcPct val="115000"/>
                        </a:lnSpc>
                        <a:spcAft>
                          <a:spcPts val="0"/>
                        </a:spcAft>
                      </a:pPr>
                      <a:r>
                        <a:rPr lang="en-GB" sz="1200">
                          <a:effectLst/>
                        </a:rPr>
                        <a:t> </a:t>
                      </a:r>
                    </a:p>
                    <a:p>
                      <a:pPr algn="l">
                        <a:lnSpc>
                          <a:spcPct val="115000"/>
                        </a:lnSpc>
                        <a:spcAft>
                          <a:spcPts val="0"/>
                        </a:spcAft>
                      </a:pPr>
                      <a:r>
                        <a:rPr lang="en-GB" sz="1200">
                          <a:effectLst/>
                        </a:rPr>
                        <a:t>CT1</a:t>
                      </a:r>
                      <a:endParaRPr lang="en-GB" sz="1200">
                        <a:effectLst/>
                        <a:latin typeface="Bookman Old Style"/>
                        <a:ea typeface="Calibri"/>
                        <a:cs typeface="Times New Roman"/>
                      </a:endParaRPr>
                    </a:p>
                  </a:txBody>
                  <a:tcPr marL="49191" marR="49191" marT="0" marB="0"/>
                </a:tc>
                <a:tc>
                  <a:txBody>
                    <a:bodyPr/>
                    <a:lstStyle/>
                    <a:p>
                      <a:pPr algn="l">
                        <a:lnSpc>
                          <a:spcPct val="115000"/>
                        </a:lnSpc>
                        <a:spcAft>
                          <a:spcPts val="0"/>
                        </a:spcAft>
                      </a:pPr>
                      <a:r>
                        <a:rPr lang="en-GB" sz="1200" dirty="0">
                          <a:effectLst/>
                        </a:rPr>
                        <a:t>Pwy?</a:t>
                      </a:r>
                    </a:p>
                    <a:p>
                      <a:pPr algn="l">
                        <a:lnSpc>
                          <a:spcPct val="115000"/>
                        </a:lnSpc>
                        <a:spcAft>
                          <a:spcPts val="0"/>
                        </a:spcAft>
                      </a:pPr>
                      <a:r>
                        <a:rPr lang="en-GB" sz="1200" dirty="0">
                          <a:effectLst/>
                        </a:rPr>
                        <a:t>Beth?</a:t>
                      </a:r>
                    </a:p>
                    <a:p>
                      <a:pPr algn="l">
                        <a:lnSpc>
                          <a:spcPct val="115000"/>
                        </a:lnSpc>
                        <a:spcAft>
                          <a:spcPts val="0"/>
                        </a:spcAft>
                      </a:pPr>
                      <a:r>
                        <a:rPr lang="en-GB" sz="1200" dirty="0">
                          <a:effectLst/>
                        </a:rPr>
                        <a:t>Ble?</a:t>
                      </a:r>
                    </a:p>
                    <a:p>
                      <a:pPr algn="l">
                        <a:lnSpc>
                          <a:spcPct val="115000"/>
                        </a:lnSpc>
                        <a:spcAft>
                          <a:spcPts val="0"/>
                        </a:spcAft>
                      </a:pPr>
                      <a:r>
                        <a:rPr lang="en-GB" sz="1200" dirty="0">
                          <a:effectLst/>
                        </a:rPr>
                        <a:t>Pam?</a:t>
                      </a:r>
                    </a:p>
                    <a:p>
                      <a:pPr algn="l">
                        <a:lnSpc>
                          <a:spcPct val="115000"/>
                        </a:lnSpc>
                        <a:spcAft>
                          <a:spcPts val="0"/>
                        </a:spcAft>
                      </a:pPr>
                      <a:r>
                        <a:rPr lang="en-GB" sz="1200" dirty="0">
                          <a:effectLst/>
                        </a:rPr>
                        <a:t>Pryd?</a:t>
                      </a:r>
                    </a:p>
                    <a:p>
                      <a:pPr algn="l">
                        <a:lnSpc>
                          <a:spcPct val="115000"/>
                        </a:lnSpc>
                        <a:spcAft>
                          <a:spcPts val="0"/>
                        </a:spcAft>
                      </a:pPr>
                      <a:r>
                        <a:rPr lang="en-GB" sz="1200" dirty="0">
                          <a:effectLst/>
                        </a:rPr>
                        <a:t>Sut?</a:t>
                      </a:r>
                    </a:p>
                    <a:p>
                      <a:pPr algn="l">
                        <a:lnSpc>
                          <a:spcPct val="115000"/>
                        </a:lnSpc>
                        <a:spcAft>
                          <a:spcPts val="0"/>
                        </a:spcAft>
                      </a:pPr>
                      <a:r>
                        <a:rPr lang="en-GB" sz="1200" dirty="0">
                          <a:effectLst/>
                        </a:rPr>
                        <a:t>Allwch chi restru tri..?</a:t>
                      </a:r>
                    </a:p>
                    <a:p>
                      <a:pPr algn="l">
                        <a:lnSpc>
                          <a:spcPct val="115000"/>
                        </a:lnSpc>
                        <a:spcAft>
                          <a:spcPts val="0"/>
                        </a:spcAft>
                      </a:pPr>
                      <a:r>
                        <a:rPr lang="en-GB" sz="1200" dirty="0">
                          <a:effectLst/>
                        </a:rPr>
                        <a:t>Allwch chi gofio..?</a:t>
                      </a:r>
                    </a:p>
                    <a:p>
                      <a:pPr algn="l">
                        <a:lnSpc>
                          <a:spcPct val="115000"/>
                        </a:lnSpc>
                        <a:spcAft>
                          <a:spcPts val="0"/>
                        </a:spcAft>
                      </a:pPr>
                      <a:r>
                        <a:rPr lang="en-GB" sz="1200" dirty="0">
                          <a:effectLst/>
                        </a:rPr>
                        <a:t>Sut roedd ... wedi digwydd?</a:t>
                      </a:r>
                    </a:p>
                    <a:p>
                      <a:pPr algn="l">
                        <a:lnSpc>
                          <a:spcPct val="115000"/>
                        </a:lnSpc>
                        <a:spcAft>
                          <a:spcPts val="0"/>
                        </a:spcAft>
                      </a:pPr>
                      <a:r>
                        <a:rPr lang="en-GB" sz="1200" dirty="0">
                          <a:effectLst/>
                        </a:rPr>
                        <a:t>Sut y byddech chi’n disgrifio...?</a:t>
                      </a:r>
                    </a:p>
                    <a:p>
                      <a:pPr algn="l">
                        <a:lnSpc>
                          <a:spcPct val="115000"/>
                        </a:lnSpc>
                        <a:spcAft>
                          <a:spcPts val="0"/>
                        </a:spcAft>
                      </a:pPr>
                      <a:r>
                        <a:rPr lang="en-GB" sz="1200" dirty="0">
                          <a:effectLst/>
                        </a:rPr>
                        <a:t>Beth allwch chi ei ddweud am.....?</a:t>
                      </a:r>
                    </a:p>
                    <a:p>
                      <a:pPr algn="l">
                        <a:lnSpc>
                          <a:spcPct val="115000"/>
                        </a:lnSpc>
                        <a:spcAft>
                          <a:spcPts val="0"/>
                        </a:spcAft>
                      </a:pPr>
                      <a:r>
                        <a:rPr lang="en-GB" sz="1200" dirty="0">
                          <a:effectLst/>
                        </a:rPr>
                        <a:t>Beth mae ffeithiau neu syniadau’n ei ddangos...?</a:t>
                      </a:r>
                    </a:p>
                    <a:p>
                      <a:pPr algn="l">
                        <a:lnSpc>
                          <a:spcPct val="115000"/>
                        </a:lnSpc>
                        <a:spcAft>
                          <a:spcPts val="0"/>
                        </a:spcAft>
                      </a:pPr>
                      <a:r>
                        <a:rPr lang="en-GB" sz="1200" dirty="0">
                          <a:effectLst/>
                        </a:rPr>
                        <a:t> </a:t>
                      </a:r>
                      <a:endParaRPr lang="en-GB" sz="1200" dirty="0">
                        <a:effectLst/>
                        <a:latin typeface="Bookman Old Style"/>
                        <a:ea typeface="Calibri"/>
                        <a:cs typeface="Times New Roman"/>
                      </a:endParaRPr>
                    </a:p>
                  </a:txBody>
                  <a:tcPr marL="49191" marR="49191" marT="0" marB="0"/>
                </a:tc>
              </a:tr>
              <a:tr h="2485719">
                <a:tc>
                  <a:txBody>
                    <a:bodyPr/>
                    <a:lstStyle/>
                    <a:p>
                      <a:pPr algn="l">
                        <a:lnSpc>
                          <a:spcPct val="115000"/>
                        </a:lnSpc>
                        <a:spcAft>
                          <a:spcPts val="0"/>
                        </a:spcAft>
                      </a:pPr>
                      <a:r>
                        <a:rPr lang="en-GB" sz="1200">
                          <a:effectLst/>
                        </a:rPr>
                        <a:t> </a:t>
                      </a:r>
                    </a:p>
                    <a:p>
                      <a:pPr algn="l">
                        <a:lnSpc>
                          <a:spcPct val="115000"/>
                        </a:lnSpc>
                        <a:spcAft>
                          <a:spcPts val="0"/>
                        </a:spcAft>
                      </a:pPr>
                      <a:r>
                        <a:rPr lang="en-GB" sz="1200">
                          <a:effectLst/>
                        </a:rPr>
                        <a:t> </a:t>
                      </a:r>
                    </a:p>
                    <a:p>
                      <a:pPr algn="l">
                        <a:lnSpc>
                          <a:spcPct val="115000"/>
                        </a:lnSpc>
                        <a:spcAft>
                          <a:spcPts val="0"/>
                        </a:spcAft>
                      </a:pPr>
                      <a:r>
                        <a:rPr lang="en-GB" sz="1200">
                          <a:effectLst/>
                        </a:rPr>
                        <a:t> </a:t>
                      </a:r>
                    </a:p>
                    <a:p>
                      <a:pPr algn="l">
                        <a:lnSpc>
                          <a:spcPct val="115000"/>
                        </a:lnSpc>
                        <a:spcAft>
                          <a:spcPts val="0"/>
                        </a:spcAft>
                      </a:pPr>
                      <a:r>
                        <a:rPr lang="en-GB" sz="1200">
                          <a:effectLst/>
                        </a:rPr>
                        <a:t> </a:t>
                      </a:r>
                    </a:p>
                    <a:p>
                      <a:pPr algn="l">
                        <a:lnSpc>
                          <a:spcPct val="115000"/>
                        </a:lnSpc>
                        <a:spcAft>
                          <a:spcPts val="0"/>
                        </a:spcAft>
                      </a:pPr>
                      <a:r>
                        <a:rPr lang="en-GB" sz="1200">
                          <a:effectLst/>
                        </a:rPr>
                        <a:t> </a:t>
                      </a:r>
                    </a:p>
                    <a:p>
                      <a:pPr algn="l">
                        <a:lnSpc>
                          <a:spcPct val="115000"/>
                        </a:lnSpc>
                        <a:spcAft>
                          <a:spcPts val="0"/>
                        </a:spcAft>
                      </a:pPr>
                      <a:r>
                        <a:rPr lang="en-GB" sz="1200">
                          <a:effectLst/>
                        </a:rPr>
                        <a:t>CT2</a:t>
                      </a:r>
                      <a:endParaRPr lang="en-GB" sz="1200">
                        <a:effectLst/>
                        <a:latin typeface="Bookman Old Style"/>
                        <a:ea typeface="Calibri"/>
                        <a:cs typeface="Times New Roman"/>
                      </a:endParaRPr>
                    </a:p>
                  </a:txBody>
                  <a:tcPr marL="49191" marR="49191" marT="0" marB="0"/>
                </a:tc>
                <a:tc>
                  <a:txBody>
                    <a:bodyPr/>
                    <a:lstStyle/>
                    <a:p>
                      <a:pPr algn="l">
                        <a:lnSpc>
                          <a:spcPct val="115000"/>
                        </a:lnSpc>
                        <a:spcAft>
                          <a:spcPts val="0"/>
                        </a:spcAft>
                      </a:pPr>
                      <a:r>
                        <a:rPr lang="en-GB" sz="1200">
                          <a:effectLst/>
                        </a:rPr>
                        <a:t>Allwch chi egluro beth sy’n digwydd?</a:t>
                      </a:r>
                    </a:p>
                    <a:p>
                      <a:pPr algn="l">
                        <a:lnSpc>
                          <a:spcPct val="115000"/>
                        </a:lnSpc>
                        <a:spcAft>
                          <a:spcPts val="0"/>
                        </a:spcAft>
                      </a:pPr>
                      <a:r>
                        <a:rPr lang="en-GB" sz="1200">
                          <a:effectLst/>
                        </a:rPr>
                        <a:t>Sut y byddech chi’n cymharu....?</a:t>
                      </a:r>
                    </a:p>
                    <a:p>
                      <a:pPr algn="l">
                        <a:lnSpc>
                          <a:spcPct val="115000"/>
                        </a:lnSpc>
                        <a:spcAft>
                          <a:spcPts val="0"/>
                        </a:spcAft>
                      </a:pPr>
                      <a:r>
                        <a:rPr lang="en-GB" sz="1200">
                          <a:effectLst/>
                        </a:rPr>
                        <a:t>Sut y gallwch chi ddangos eich bod yn deall.....?</a:t>
                      </a:r>
                    </a:p>
                    <a:p>
                      <a:pPr algn="l">
                        <a:lnSpc>
                          <a:spcPct val="115000"/>
                        </a:lnSpc>
                        <a:spcAft>
                          <a:spcPts val="0"/>
                        </a:spcAft>
                      </a:pPr>
                      <a:r>
                        <a:rPr lang="en-GB" sz="1200">
                          <a:effectLst/>
                        </a:rPr>
                        <a:t>Beth fyddai’r canlyniadau pe byddai...?</a:t>
                      </a:r>
                    </a:p>
                    <a:p>
                      <a:pPr algn="l">
                        <a:lnSpc>
                          <a:spcPct val="115000"/>
                        </a:lnSpc>
                        <a:spcAft>
                          <a:spcPts val="0"/>
                        </a:spcAft>
                      </a:pPr>
                      <a:r>
                        <a:rPr lang="en-GB" sz="1200">
                          <a:effectLst/>
                        </a:rPr>
                        <a:t>Allwch chi ddefnyddio’r ffaith....?</a:t>
                      </a:r>
                    </a:p>
                    <a:p>
                      <a:pPr algn="l">
                        <a:lnSpc>
                          <a:spcPct val="115000"/>
                        </a:lnSpc>
                        <a:spcAft>
                          <a:spcPts val="0"/>
                        </a:spcAft>
                      </a:pPr>
                      <a:r>
                        <a:rPr lang="en-GB" sz="1200">
                          <a:effectLst/>
                        </a:rPr>
                        <a:t>Pa ddull y byddech chi’n ei ddefnyddio...?</a:t>
                      </a:r>
                    </a:p>
                    <a:p>
                      <a:pPr algn="l">
                        <a:lnSpc>
                          <a:spcPct val="115000"/>
                        </a:lnSpc>
                        <a:spcAft>
                          <a:spcPts val="0"/>
                        </a:spcAft>
                      </a:pPr>
                      <a:r>
                        <a:rPr lang="en-GB" sz="1200">
                          <a:effectLst/>
                        </a:rPr>
                        <a:t>Beth fyddai’n digwydd pe byddai...?</a:t>
                      </a:r>
                    </a:p>
                    <a:p>
                      <a:pPr algn="l">
                        <a:lnSpc>
                          <a:spcPct val="115000"/>
                        </a:lnSpc>
                        <a:spcAft>
                          <a:spcPts val="0"/>
                        </a:spcAft>
                      </a:pPr>
                      <a:r>
                        <a:rPr lang="en-GB" sz="1200">
                          <a:effectLst/>
                        </a:rPr>
                        <a:t>Pa elfennau</a:t>
                      </a:r>
                      <a:r>
                        <a:rPr lang="en-GB" sz="1200" baseline="0">
                          <a:effectLst/>
                        </a:rPr>
                        <a:t> y byddech chi’n dewis eu newid</a:t>
                      </a:r>
                      <a:r>
                        <a:rPr lang="en-GB" sz="1200">
                          <a:effectLst/>
                        </a:rPr>
                        <a:t>...?</a:t>
                      </a:r>
                    </a:p>
                    <a:p>
                      <a:pPr algn="l">
                        <a:lnSpc>
                          <a:spcPct val="115000"/>
                        </a:lnSpc>
                        <a:spcAft>
                          <a:spcPts val="0"/>
                        </a:spcAft>
                      </a:pPr>
                      <a:r>
                        <a:rPr lang="en-GB" sz="1200">
                          <a:effectLst/>
                        </a:rPr>
                        <a:t>Sut y byddech chi’n disgrifio...?</a:t>
                      </a:r>
                    </a:p>
                    <a:p>
                      <a:pPr algn="l">
                        <a:lnSpc>
                          <a:spcPct val="115000"/>
                        </a:lnSpc>
                        <a:spcAft>
                          <a:spcPts val="0"/>
                        </a:spcAft>
                      </a:pPr>
                      <a:r>
                        <a:rPr lang="en-GB" sz="1200">
                          <a:effectLst/>
                        </a:rPr>
                        <a:t>Allwch chi enwi’r gwahanol rannau...?</a:t>
                      </a:r>
                    </a:p>
                    <a:p>
                      <a:pPr algn="l">
                        <a:lnSpc>
                          <a:spcPct val="115000"/>
                        </a:lnSpc>
                        <a:spcAft>
                          <a:spcPts val="0"/>
                        </a:spcAft>
                      </a:pPr>
                      <a:r>
                        <a:rPr lang="en-GB" sz="1200">
                          <a:effectLst/>
                        </a:rPr>
                        <a:t>Allwch chi wahaniaethu rhwng...?</a:t>
                      </a:r>
                    </a:p>
                    <a:p>
                      <a:pPr algn="l">
                        <a:lnSpc>
                          <a:spcPct val="115000"/>
                        </a:lnSpc>
                        <a:spcAft>
                          <a:spcPts val="0"/>
                        </a:spcAft>
                      </a:pPr>
                      <a:r>
                        <a:rPr lang="en-GB" sz="1200">
                          <a:effectLst/>
                        </a:rPr>
                        <a:t> </a:t>
                      </a:r>
                      <a:endParaRPr lang="en-GB" sz="1200">
                        <a:effectLst/>
                        <a:latin typeface="Bookman Old Style"/>
                        <a:ea typeface="Calibri"/>
                        <a:cs typeface="Times New Roman"/>
                      </a:endParaRPr>
                    </a:p>
                  </a:txBody>
                  <a:tcPr marL="49191" marR="49191" marT="0" marB="0"/>
                </a:tc>
              </a:tr>
              <a:tr h="2902142">
                <a:tc>
                  <a:txBody>
                    <a:bodyPr/>
                    <a:lstStyle/>
                    <a:p>
                      <a:pPr algn="l">
                        <a:lnSpc>
                          <a:spcPct val="115000"/>
                        </a:lnSpc>
                        <a:spcAft>
                          <a:spcPts val="0"/>
                        </a:spcAft>
                      </a:pPr>
                      <a:r>
                        <a:rPr lang="en-GB" sz="1200">
                          <a:effectLst/>
                        </a:rPr>
                        <a:t> </a:t>
                      </a:r>
                    </a:p>
                    <a:p>
                      <a:pPr algn="l">
                        <a:lnSpc>
                          <a:spcPct val="115000"/>
                        </a:lnSpc>
                        <a:spcAft>
                          <a:spcPts val="0"/>
                        </a:spcAft>
                      </a:pPr>
                      <a:r>
                        <a:rPr lang="en-GB" sz="1200">
                          <a:effectLst/>
                        </a:rPr>
                        <a:t> </a:t>
                      </a:r>
                    </a:p>
                    <a:p>
                      <a:pPr algn="l">
                        <a:lnSpc>
                          <a:spcPct val="115000"/>
                        </a:lnSpc>
                        <a:spcAft>
                          <a:spcPts val="0"/>
                        </a:spcAft>
                      </a:pPr>
                      <a:r>
                        <a:rPr lang="en-GB" sz="1200">
                          <a:effectLst/>
                        </a:rPr>
                        <a:t> </a:t>
                      </a:r>
                    </a:p>
                    <a:p>
                      <a:pPr algn="l">
                        <a:lnSpc>
                          <a:spcPct val="115000"/>
                        </a:lnSpc>
                        <a:spcAft>
                          <a:spcPts val="0"/>
                        </a:spcAft>
                      </a:pPr>
                      <a:r>
                        <a:rPr lang="en-GB" sz="1200">
                          <a:effectLst/>
                        </a:rPr>
                        <a:t> </a:t>
                      </a:r>
                    </a:p>
                    <a:p>
                      <a:pPr algn="l">
                        <a:lnSpc>
                          <a:spcPct val="115000"/>
                        </a:lnSpc>
                        <a:spcAft>
                          <a:spcPts val="0"/>
                        </a:spcAft>
                      </a:pPr>
                      <a:r>
                        <a:rPr lang="en-GB" sz="1200">
                          <a:effectLst/>
                        </a:rPr>
                        <a:t>CT3</a:t>
                      </a:r>
                      <a:endParaRPr lang="en-GB" sz="1200">
                        <a:effectLst/>
                        <a:latin typeface="Bookman Old Style"/>
                        <a:ea typeface="Calibri"/>
                        <a:cs typeface="Times New Roman"/>
                      </a:endParaRPr>
                    </a:p>
                  </a:txBody>
                  <a:tcPr marL="49191" marR="49191" marT="0" marB="0"/>
                </a:tc>
                <a:tc>
                  <a:txBody>
                    <a:bodyPr/>
                    <a:lstStyle/>
                    <a:p>
                      <a:pPr algn="l">
                        <a:lnSpc>
                          <a:spcPct val="115000"/>
                        </a:lnSpc>
                        <a:spcAft>
                          <a:spcPts val="0"/>
                        </a:spcAft>
                      </a:pPr>
                      <a:r>
                        <a:rPr lang="en-GB" sz="1200" dirty="0">
                          <a:effectLst/>
                        </a:rPr>
                        <a:t>Pa newidiadau y byddech chi’n eu gwneud</a:t>
                      </a:r>
                      <a:r>
                        <a:rPr lang="en-GB" sz="1200" baseline="0" dirty="0">
                          <a:effectLst/>
                        </a:rPr>
                        <a:t> i ddatrys</a:t>
                      </a:r>
                      <a:r>
                        <a:rPr lang="en-GB" sz="1200" dirty="0">
                          <a:effectLst/>
                        </a:rPr>
                        <a:t>....?</a:t>
                      </a:r>
                    </a:p>
                    <a:p>
                      <a:pPr algn="l">
                        <a:lnSpc>
                          <a:spcPct val="115000"/>
                        </a:lnSpc>
                        <a:spcAft>
                          <a:spcPts val="0"/>
                        </a:spcAft>
                      </a:pPr>
                      <a:r>
                        <a:rPr lang="en-GB" sz="1200" dirty="0">
                          <a:effectLst/>
                        </a:rPr>
                        <a:t>Beth ellid ei wneud i leihau.....?</a:t>
                      </a:r>
                    </a:p>
                    <a:p>
                      <a:pPr algn="l">
                        <a:lnSpc>
                          <a:spcPct val="115000"/>
                        </a:lnSpc>
                        <a:spcAft>
                          <a:spcPts val="0"/>
                        </a:spcAft>
                      </a:pPr>
                      <a:r>
                        <a:rPr lang="en-GB" sz="1200" dirty="0">
                          <a:effectLst/>
                        </a:rPr>
                        <a:t>Beth petaech chi’n gallu.......?</a:t>
                      </a:r>
                    </a:p>
                    <a:p>
                      <a:pPr algn="l">
                        <a:lnSpc>
                          <a:spcPct val="115000"/>
                        </a:lnSpc>
                        <a:spcAft>
                          <a:spcPts val="0"/>
                        </a:spcAft>
                      </a:pPr>
                      <a:r>
                        <a:rPr lang="en-GB" sz="1200" dirty="0">
                          <a:effectLst/>
                        </a:rPr>
                        <a:t>Allwch chi ragfynegi’r canlyniad pe byddai.....?</a:t>
                      </a:r>
                    </a:p>
                    <a:p>
                      <a:pPr algn="l">
                        <a:lnSpc>
                          <a:spcPct val="115000"/>
                        </a:lnSpc>
                        <a:spcAft>
                          <a:spcPts val="0"/>
                        </a:spcAft>
                      </a:pPr>
                      <a:r>
                        <a:rPr lang="en-GB" sz="1200" dirty="0">
                          <a:effectLst/>
                        </a:rPr>
                        <a:t>Pa ffeithiau allwch chi eu casglu....?</a:t>
                      </a:r>
                    </a:p>
                    <a:p>
                      <a:pPr algn="l">
                        <a:lnSpc>
                          <a:spcPct val="115000"/>
                        </a:lnSpc>
                        <a:spcAft>
                          <a:spcPts val="0"/>
                        </a:spcAft>
                      </a:pPr>
                      <a:r>
                        <a:rPr lang="en-GB" sz="1200" dirty="0">
                          <a:effectLst/>
                        </a:rPr>
                        <a:t>Allwch chi ymhelaethu ar y rhesymau am...?</a:t>
                      </a:r>
                    </a:p>
                    <a:p>
                      <a:pPr algn="l">
                        <a:lnSpc>
                          <a:spcPct val="115000"/>
                        </a:lnSpc>
                        <a:spcAft>
                          <a:spcPts val="0"/>
                        </a:spcAft>
                      </a:pPr>
                      <a:r>
                        <a:rPr lang="en-GB" sz="1200" dirty="0">
                          <a:effectLst/>
                        </a:rPr>
                        <a:t>Ydych chi’n cytuno â....?</a:t>
                      </a:r>
                    </a:p>
                    <a:p>
                      <a:pPr algn="l">
                        <a:lnSpc>
                          <a:spcPct val="115000"/>
                        </a:lnSpc>
                        <a:spcAft>
                          <a:spcPts val="0"/>
                        </a:spcAft>
                      </a:pPr>
                      <a:r>
                        <a:rPr lang="en-GB" sz="1200" dirty="0">
                          <a:effectLst/>
                        </a:rPr>
                        <a:t>Sut y gallech chi ganfod....?</a:t>
                      </a:r>
                    </a:p>
                    <a:p>
                      <a:pPr algn="l">
                        <a:lnSpc>
                          <a:spcPct val="115000"/>
                        </a:lnSpc>
                        <a:spcAft>
                          <a:spcPts val="0"/>
                        </a:spcAft>
                      </a:pPr>
                      <a:r>
                        <a:rPr lang="en-GB" sz="1200" dirty="0">
                          <a:effectLst/>
                        </a:rPr>
                        <a:t>Sut y byddech chi’n rhoi prawf ar...?</a:t>
                      </a:r>
                    </a:p>
                    <a:p>
                      <a:pPr algn="l">
                        <a:lnSpc>
                          <a:spcPct val="115000"/>
                        </a:lnSpc>
                        <a:spcAft>
                          <a:spcPts val="0"/>
                        </a:spcAft>
                      </a:pPr>
                      <a:r>
                        <a:rPr lang="en-GB" sz="1200" dirty="0">
                          <a:effectLst/>
                        </a:rPr>
                        <a:t>A fyddai’n well pe byddai...?</a:t>
                      </a:r>
                    </a:p>
                    <a:p>
                      <a:pPr algn="l">
                        <a:lnSpc>
                          <a:spcPct val="115000"/>
                        </a:lnSpc>
                        <a:spcAft>
                          <a:spcPts val="0"/>
                        </a:spcAft>
                      </a:pPr>
                      <a:r>
                        <a:rPr lang="en-GB" sz="1200" dirty="0">
                          <a:effectLst/>
                        </a:rPr>
                        <a:t>Sut y byddech chi’n gwerthuso...?</a:t>
                      </a:r>
                    </a:p>
                    <a:p>
                      <a:pPr algn="l">
                        <a:lnSpc>
                          <a:spcPct val="115000"/>
                        </a:lnSpc>
                        <a:spcAft>
                          <a:spcPts val="0"/>
                        </a:spcAft>
                      </a:pPr>
                      <a:r>
                        <a:rPr lang="en-GB" sz="1200" dirty="0">
                          <a:effectLst/>
                        </a:rPr>
                        <a:t>Ar sail yr hyn rydych chi’n ei wybod, sut y byddech chi’n egluro...?</a:t>
                      </a:r>
                    </a:p>
                    <a:p>
                      <a:pPr algn="l">
                        <a:lnSpc>
                          <a:spcPct val="115000"/>
                        </a:lnSpc>
                        <a:spcAft>
                          <a:spcPts val="0"/>
                        </a:spcAft>
                      </a:pPr>
                      <a:r>
                        <a:rPr lang="en-GB" sz="1200" dirty="0">
                          <a:effectLst/>
                        </a:rPr>
                        <a:t>Pa wybodaeth y byddech chi’n ei defnyddio i ategu’r farn...?</a:t>
                      </a:r>
                    </a:p>
                    <a:p>
                      <a:pPr algn="l">
                        <a:lnSpc>
                          <a:spcPct val="115000"/>
                        </a:lnSpc>
                        <a:spcAft>
                          <a:spcPts val="0"/>
                        </a:spcAft>
                      </a:pPr>
                      <a:r>
                        <a:rPr lang="en-GB" sz="1200" dirty="0">
                          <a:effectLst/>
                        </a:rPr>
                        <a:t>Sut</a:t>
                      </a:r>
                      <a:r>
                        <a:rPr lang="en-GB" sz="1200" baseline="0" dirty="0">
                          <a:effectLst/>
                        </a:rPr>
                        <a:t> y byddech chi’n blaenoriaethu</a:t>
                      </a:r>
                      <a:r>
                        <a:rPr lang="en-GB" sz="1200" dirty="0">
                          <a:effectLst/>
                        </a:rPr>
                        <a:t>...?</a:t>
                      </a:r>
                      <a:endParaRPr lang="en-GB" sz="1200" dirty="0">
                        <a:effectLst/>
                        <a:latin typeface="Bookman Old Style"/>
                        <a:ea typeface="Calibri"/>
                        <a:cs typeface="Times New Roman"/>
                      </a:endParaRPr>
                    </a:p>
                  </a:txBody>
                  <a:tcPr marL="49191" marR="49191" marT="0" marB="0"/>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33375" y="-323850"/>
          <a:ext cx="6172200" cy="8592921"/>
        </p:xfrm>
        <a:graphic>
          <a:graphicData uri="http://schemas.openxmlformats.org/drawingml/2006/table">
            <a:tbl>
              <a:tblPr/>
              <a:tblGrid>
                <a:gridCol w="6172200"/>
              </a:tblGrid>
              <a:tr h="3184855">
                <a:tc>
                  <a:txBody>
                    <a:bodyPr/>
                    <a:lstStyle/>
                    <a:p>
                      <a:r>
                        <a:rPr lang="en-GB" sz="1000" dirty="0" smtClean="0">
                          <a:solidFill>
                            <a:srgbClr val="333333"/>
                          </a:solidFill>
                          <a:effectLst/>
                          <a:latin typeface="verdana"/>
                        </a:rPr>
                        <a:t>www.jma.go.jp</a:t>
                      </a:r>
                    </a:p>
                    <a:p>
                      <a:endParaRPr lang="en-GB" sz="1000" dirty="0" smtClean="0">
                        <a:solidFill>
                          <a:srgbClr val="333333"/>
                        </a:solidFill>
                        <a:effectLst/>
                        <a:latin typeface="verdana"/>
                      </a:endParaRPr>
                    </a:p>
                    <a:p>
                      <a:r>
                        <a:rPr lang="en-GB" sz="1000" dirty="0" smtClean="0">
                          <a:solidFill>
                            <a:srgbClr val="333333"/>
                          </a:solidFill>
                          <a:effectLst/>
                          <a:latin typeface="verdana"/>
                        </a:rPr>
                        <a:t>Mae’r system Rhybuddio am Ddaeargrynfeydd yn rhoi amcangyfrif o arddwyseddau</a:t>
                      </a:r>
                      <a:r>
                        <a:rPr lang="en-GB" sz="1000" baseline="0" dirty="0" smtClean="0">
                          <a:solidFill>
                            <a:srgbClr val="333333"/>
                          </a:solidFill>
                          <a:effectLst/>
                          <a:latin typeface="verdana"/>
                        </a:rPr>
                        <a:t> seismig a’r amser y disgwylir i’r prif symudiad gyrraedd</a:t>
                      </a:r>
                      <a:r>
                        <a:rPr lang="en-GB" sz="1000" dirty="0">
                          <a:solidFill>
                            <a:srgbClr val="333333"/>
                          </a:solidFill>
                          <a:effectLst/>
                          <a:latin typeface="verdana"/>
                        </a:rPr>
                        <a:t>. Mae’r amcangyfrifon hyn wedi’u seilio ar ddadansoddiad</a:t>
                      </a:r>
                      <a:r>
                        <a:rPr lang="en-GB" sz="1000" baseline="0" dirty="0">
                          <a:solidFill>
                            <a:srgbClr val="333333"/>
                          </a:solidFill>
                          <a:effectLst/>
                          <a:latin typeface="verdana"/>
                        </a:rPr>
                        <a:t> cyflym o ganolbwynt a maint y daeargryn sy’n defnyddio data am donffurfiau sydd wedi’u harsylwi gan seismograffau ger yr uwchganolbwynt</a:t>
                      </a:r>
                      <a:r>
                        <a:rPr lang="en-GB" sz="1000" dirty="0">
                          <a:solidFill>
                            <a:srgbClr val="333333"/>
                          </a:solidFill>
                          <a:effectLst/>
                          <a:latin typeface="verdana"/>
                        </a:rPr>
                        <a:t>.</a:t>
                      </a:r>
                      <a:br>
                        <a:rPr lang="en-GB" sz="1000" dirty="0">
                          <a:solidFill>
                            <a:srgbClr val="333333"/>
                          </a:solidFill>
                          <a:effectLst/>
                          <a:latin typeface="verdana"/>
                        </a:rPr>
                      </a:br>
                      <a:r>
                        <a:rPr lang="en-GB" sz="1000" dirty="0">
                          <a:solidFill>
                            <a:srgbClr val="333333"/>
                          </a:solidFill>
                          <a:effectLst/>
                          <a:latin typeface="verdana"/>
                        </a:rPr>
                        <a:t/>
                      </a:r>
                      <a:br>
                        <a:rPr lang="en-GB" sz="1000" dirty="0">
                          <a:solidFill>
                            <a:srgbClr val="333333"/>
                          </a:solidFill>
                          <a:effectLst/>
                          <a:latin typeface="verdana"/>
                        </a:rPr>
                      </a:br>
                      <a:r>
                        <a:rPr lang="en-GB" sz="1000" dirty="0">
                          <a:solidFill>
                            <a:srgbClr val="333333"/>
                          </a:solidFill>
                          <a:effectLst/>
                          <a:latin typeface="verdana"/>
                        </a:rPr>
                        <a:t>  Pwrpas y system Rhybuddio am Ddaeargrynfeydd yw lliniaru difrod sy’n gysylltiedig â daeargrynfeydd drwy roi’r gallu i gymryd gwrthfesurau fel arafu trenau’n ddi-oed, rheoli lifftiau er mwyn osgoi perygl a galluogi pobl i’w diogelu eu hunain yn gyflym mewn gwahanol amgylcheddau fel ffatrïoedd, swyddfeydd a thai a ger clogwyni.</a:t>
                      </a:r>
                      <a:br>
                        <a:rPr lang="en-GB" sz="1000" dirty="0">
                          <a:solidFill>
                            <a:srgbClr val="333333"/>
                          </a:solidFill>
                          <a:effectLst/>
                          <a:latin typeface="verdana"/>
                        </a:rPr>
                      </a:br>
                      <a:endParaRPr lang="en-GB" sz="1000" dirty="0">
                        <a:solidFill>
                          <a:srgbClr val="333333"/>
                        </a:solidFill>
                        <a:effectLst/>
                        <a:latin typeface="verdana"/>
                      </a:endParaRPr>
                    </a:p>
                  </a:txBody>
                  <a:tcPr marL="74066" marR="74066" marT="37033" marB="37033" anchor="ctr">
                    <a:lnL>
                      <a:noFill/>
                    </a:lnL>
                    <a:lnR>
                      <a:noFill/>
                    </a:lnR>
                    <a:lnT>
                      <a:noFill/>
                    </a:lnT>
                    <a:lnB>
                      <a:noFill/>
                    </a:lnB>
                  </a:tcPr>
                </a:tc>
              </a:tr>
              <a:tr h="1185062">
                <a:tc>
                  <a:txBody>
                    <a:bodyPr/>
                    <a:lstStyle/>
                    <a:p>
                      <a:pPr algn="ctr"/>
                      <a:r>
                        <a:rPr lang="en-GB" sz="1000" dirty="0">
                          <a:solidFill>
                            <a:srgbClr val="333333"/>
                          </a:solidFill>
                          <a:effectLst/>
                          <a:latin typeface="verdana"/>
                        </a:rPr>
                        <a:t/>
                      </a:r>
                      <a:br>
                        <a:rPr lang="en-GB" sz="1000" dirty="0">
                          <a:solidFill>
                            <a:srgbClr val="333333"/>
                          </a:solidFill>
                          <a:effectLst/>
                          <a:latin typeface="verdana"/>
                        </a:rPr>
                      </a:br>
                      <a:endParaRPr lang="en-GB" sz="1000"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r>
                        <a:rPr lang="en-GB" sz="1000" b="1" dirty="0" smtClean="0">
                          <a:solidFill>
                            <a:srgbClr val="333333"/>
                          </a:solidFill>
                          <a:effectLst/>
                          <a:latin typeface="verdana"/>
                        </a:rPr>
                        <a:t>Mae’r system Rhybuddio am Ddaeargrynfeydd yn rhoi amcangyfrif o arddwyseddau</a:t>
                      </a:r>
                      <a:r>
                        <a:rPr lang="en-GB" sz="1000" b="1" baseline="0" dirty="0" smtClean="0">
                          <a:solidFill>
                            <a:srgbClr val="333333"/>
                          </a:solidFill>
                          <a:effectLst/>
                          <a:latin typeface="verdana"/>
                        </a:rPr>
                        <a:t> seismig a’r amser y disgwylir i’r prif symudiad gyrraedd</a:t>
                      </a:r>
                      <a:endParaRPr lang="en-GB" sz="1000" b="1" dirty="0">
                        <a:solidFill>
                          <a:srgbClr val="333333"/>
                        </a:solidFill>
                        <a:effectLst/>
                        <a:latin typeface="verdana"/>
                      </a:endParaRPr>
                    </a:p>
                  </a:txBody>
                  <a:tcPr marL="74066" marR="74066" marT="37033" marB="37033" anchor="ctr">
                    <a:lnL>
                      <a:noFill/>
                    </a:lnL>
                    <a:lnR>
                      <a:noFill/>
                    </a:lnR>
                    <a:lnT>
                      <a:noFill/>
                    </a:lnT>
                    <a:lnB>
                      <a:noFill/>
                    </a:lnB>
                  </a:tcPr>
                </a:tc>
              </a:tr>
            </a:tbl>
          </a:graphicData>
        </a:graphic>
      </p:graphicFrame>
      <p:pic>
        <p:nvPicPr>
          <p:cNvPr id="43012" name="Picture 1" descr="What is the Earthquake Early Warning?"/>
          <p:cNvPicPr>
            <a:picLocks noChangeAspect="1" noChangeArrowheads="1"/>
          </p:cNvPicPr>
          <p:nvPr/>
        </p:nvPicPr>
        <p:blipFill>
          <a:blip r:embed="rId2"/>
          <a:srcRect/>
          <a:stretch>
            <a:fillRect/>
          </a:stretch>
        </p:blipFill>
        <p:spPr bwMode="auto">
          <a:xfrm>
            <a:off x="333375" y="2268538"/>
            <a:ext cx="6253163"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3"/>
          <p:cNvSpPr>
            <a:spLocks noChangeArrowheads="1"/>
          </p:cNvSpPr>
          <p:nvPr/>
        </p:nvSpPr>
        <p:spPr bwMode="auto">
          <a:xfrm>
            <a:off x="1341438" y="409575"/>
            <a:ext cx="5251450" cy="369332"/>
          </a:xfrm>
          <a:prstGeom prst="rect">
            <a:avLst/>
          </a:prstGeom>
          <a:noFill/>
          <a:ln w="9525">
            <a:noFill/>
            <a:miter lim="800000"/>
            <a:headEnd/>
            <a:tailEnd/>
          </a:ln>
        </p:spPr>
        <p:txBody>
          <a:bodyPr>
            <a:spAutoFit/>
          </a:bodyPr>
          <a:lstStyle/>
          <a:p>
            <a:r>
              <a:rPr lang="en-GB">
                <a:latin typeface="Calibri" pitchFamily="34" charset="0"/>
              </a:rPr>
              <a:t>Technoleg ac Argyfyngau Naturiol a Dynol</a:t>
            </a:r>
          </a:p>
        </p:txBody>
      </p:sp>
      <p:graphicFrame>
        <p:nvGraphicFramePr>
          <p:cNvPr id="5" name="Table 4"/>
          <p:cNvGraphicFramePr>
            <a:graphicFrameLocks noGrp="1"/>
          </p:cNvGraphicFramePr>
          <p:nvPr/>
        </p:nvGraphicFramePr>
        <p:xfrm>
          <a:off x="404813" y="1258888"/>
          <a:ext cx="6188074" cy="7056784"/>
        </p:xfrm>
        <a:graphic>
          <a:graphicData uri="http://schemas.openxmlformats.org/drawingml/2006/table">
            <a:tbl>
              <a:tblPr firstRow="1" bandRow="1">
                <a:tableStyleId>{5940675A-B579-460E-94D1-54222C63F5DA}</a:tableStyleId>
              </a:tblPr>
              <a:tblGrid>
                <a:gridCol w="3094037"/>
                <a:gridCol w="3094037"/>
              </a:tblGrid>
              <a:tr h="3528392">
                <a:tc>
                  <a:txBody>
                    <a:bodyPr/>
                    <a:lstStyle/>
                    <a:p>
                      <a:endParaRPr lang="en-GB" dirty="0"/>
                    </a:p>
                  </a:txBody>
                  <a:tcPr/>
                </a:tc>
                <a:tc>
                  <a:txBody>
                    <a:bodyPr/>
                    <a:lstStyle/>
                    <a:p>
                      <a:r>
                        <a:rPr lang="en-GB" sz="1100" baseline="0" dirty="0" smtClean="0"/>
                        <a:t>A ydych chi’n credu bod technoleg yn gallu helpu i leihau effaith argyfyngau naturiol?</a:t>
                      </a:r>
                      <a:endParaRPr lang="en-GB" sz="1100" dirty="0"/>
                    </a:p>
                  </a:txBody>
                  <a:tcPr/>
                </a:tc>
              </a:tr>
              <a:tr h="3528392">
                <a:tc>
                  <a:txBody>
                    <a:bodyPr/>
                    <a:lstStyle/>
                    <a:p>
                      <a:endParaRPr lang="en-GB" dirty="0"/>
                    </a:p>
                  </a:txBody>
                  <a:tcPr/>
                </a:tc>
                <a:tc>
                  <a:txBody>
                    <a:bodyPr/>
                    <a:lstStyle/>
                    <a:p>
                      <a:endParaRPr lang="en-GB" dirty="0"/>
                    </a:p>
                  </a:txBody>
                  <a:tcPr/>
                </a:tc>
              </a:tr>
            </a:tbl>
          </a:graphicData>
        </a:graphic>
      </p:graphicFrame>
      <p:sp>
        <p:nvSpPr>
          <p:cNvPr id="6" name="Rectangle 5"/>
          <p:cNvSpPr/>
          <p:nvPr/>
        </p:nvSpPr>
        <p:spPr>
          <a:xfrm>
            <a:off x="2506663" y="3779838"/>
            <a:ext cx="1944687" cy="20875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a:t>
            </a:r>
          </a:p>
        </p:txBody>
      </p:sp>
      <p:sp>
        <p:nvSpPr>
          <p:cNvPr id="44046" name="TextBox 6"/>
          <p:cNvSpPr txBox="1">
            <a:spLocks noChangeArrowheads="1"/>
          </p:cNvSpPr>
          <p:nvPr/>
        </p:nvSpPr>
        <p:spPr bwMode="auto">
          <a:xfrm>
            <a:off x="2638170" y="3960813"/>
            <a:ext cx="1681695" cy="1969770"/>
          </a:xfrm>
          <a:prstGeom prst="rect">
            <a:avLst/>
          </a:prstGeom>
          <a:noFill/>
          <a:ln w="9525">
            <a:noFill/>
            <a:miter lim="800000"/>
            <a:headEnd/>
            <a:tailEnd/>
          </a:ln>
        </p:spPr>
        <p:txBody>
          <a:bodyPr wrap="none">
            <a:spAutoFit/>
          </a:bodyPr>
          <a:lstStyle/>
          <a:p>
            <a:pPr algn="ctr"/>
            <a:r>
              <a:rPr lang="en-GB" b="1">
                <a:latin typeface="Calibri" pitchFamily="34" charset="0"/>
              </a:rPr>
              <a:t>Dadansoddwch </a:t>
            </a:r>
            <a:br>
              <a:rPr lang="en-GB" b="1">
                <a:latin typeface="Calibri" pitchFamily="34" charset="0"/>
              </a:rPr>
            </a:br>
            <a:r>
              <a:rPr lang="en-GB" b="1">
                <a:latin typeface="Calibri" pitchFamily="34" charset="0"/>
              </a:rPr>
              <a:t>yr effaith bosibl </a:t>
            </a:r>
            <a:br>
              <a:rPr lang="en-GB" b="1">
                <a:latin typeface="Calibri" pitchFamily="34" charset="0"/>
              </a:rPr>
            </a:br>
            <a:r>
              <a:rPr lang="en-GB" b="1">
                <a:latin typeface="Calibri" pitchFamily="34" charset="0"/>
              </a:rPr>
              <a:t>o dechnoleg ar </a:t>
            </a:r>
            <a:br>
              <a:rPr lang="en-GB" b="1">
                <a:latin typeface="Calibri" pitchFamily="34" charset="0"/>
              </a:rPr>
            </a:br>
            <a:r>
              <a:rPr lang="en-GB" b="1">
                <a:latin typeface="Calibri" pitchFamily="34" charset="0"/>
              </a:rPr>
              <a:t>Argyfyngau </a:t>
            </a:r>
            <a:br>
              <a:rPr lang="en-GB" b="1">
                <a:latin typeface="Calibri" pitchFamily="34" charset="0"/>
              </a:rPr>
            </a:br>
            <a:r>
              <a:rPr lang="en-GB" b="1">
                <a:latin typeface="Calibri" pitchFamily="34" charset="0"/>
              </a:rPr>
              <a:t>Naturiol</a:t>
            </a:r>
          </a:p>
          <a:p>
            <a:pPr algn="ctr"/>
            <a:endParaRPr lang="en-GB" b="1">
              <a:latin typeface="Calibri" pitchFamily="34" charset="0"/>
            </a:endParaRPr>
          </a:p>
          <a:p>
            <a:pPr algn="ctr"/>
            <a:r>
              <a:rPr lang="en-GB" sz="1400" b="1">
                <a:latin typeface="Calibri" pitchFamily="34" charset="0"/>
              </a:rPr>
              <a:t>LO1 LO3</a:t>
            </a:r>
          </a:p>
        </p:txBody>
      </p:sp>
      <p:sp>
        <p:nvSpPr>
          <p:cNvPr id="44047" name="TextBox 7"/>
          <p:cNvSpPr txBox="1">
            <a:spLocks noChangeArrowheads="1"/>
          </p:cNvSpPr>
          <p:nvPr/>
        </p:nvSpPr>
        <p:spPr bwMode="auto">
          <a:xfrm>
            <a:off x="476250" y="1233488"/>
            <a:ext cx="3043352" cy="430887"/>
          </a:xfrm>
          <a:prstGeom prst="rect">
            <a:avLst/>
          </a:prstGeom>
          <a:noFill/>
          <a:ln w="9525">
            <a:noFill/>
            <a:miter lim="800000"/>
            <a:headEnd/>
            <a:tailEnd/>
          </a:ln>
        </p:spPr>
        <p:txBody>
          <a:bodyPr wrap="none">
            <a:spAutoFit/>
          </a:bodyPr>
          <a:lstStyle/>
          <a:p>
            <a:r>
              <a:rPr lang="en-GB" sz="1100">
                <a:latin typeface="Calibri" pitchFamily="34" charset="0"/>
              </a:rPr>
              <a:t>Pam y mae gwyddonwyr yn ceisio rhagfynegi pryd</a:t>
            </a:r>
            <a:br>
              <a:rPr lang="en-GB" sz="1100">
                <a:latin typeface="Calibri" pitchFamily="34" charset="0"/>
              </a:rPr>
            </a:br>
            <a:r>
              <a:rPr lang="en-GB" sz="1100">
                <a:latin typeface="Calibri" pitchFamily="34" charset="0"/>
              </a:rPr>
              <a:t>y bydd argyfyngau Naturiol yn digwydd?</a:t>
            </a:r>
          </a:p>
        </p:txBody>
      </p:sp>
      <p:sp>
        <p:nvSpPr>
          <p:cNvPr id="44048" name="TextBox 8"/>
          <p:cNvSpPr txBox="1">
            <a:spLocks noChangeArrowheads="1"/>
          </p:cNvSpPr>
          <p:nvPr/>
        </p:nvSpPr>
        <p:spPr bwMode="auto">
          <a:xfrm>
            <a:off x="360363" y="4837113"/>
            <a:ext cx="5942289" cy="769441"/>
          </a:xfrm>
          <a:prstGeom prst="rect">
            <a:avLst/>
          </a:prstGeom>
          <a:noFill/>
          <a:ln w="9525">
            <a:noFill/>
            <a:miter lim="800000"/>
            <a:headEnd/>
            <a:tailEnd/>
          </a:ln>
        </p:spPr>
        <p:txBody>
          <a:bodyPr wrap="none">
            <a:spAutoFit/>
          </a:bodyPr>
          <a:lstStyle/>
          <a:p>
            <a:r>
              <a:rPr lang="en-GB" sz="1100">
                <a:latin typeface="Calibri" pitchFamily="34" charset="0"/>
              </a:rPr>
              <a:t>Pa ran y gallai cyfryngau 			             Pa mor effeithiol yw’r dulliau</a:t>
            </a:r>
          </a:p>
          <a:p>
            <a:r>
              <a:rPr lang="en-GB" sz="1100">
                <a:latin typeface="Calibri" pitchFamily="34" charset="0"/>
              </a:rPr>
              <a:t>cymdeithasol ei chwarae o ran                                                                           presennol o ragfynegi</a:t>
            </a:r>
          </a:p>
          <a:p>
            <a:r>
              <a:rPr lang="en-GB" sz="1100">
                <a:latin typeface="Calibri" pitchFamily="34" charset="0"/>
              </a:rPr>
              <a:t>lleihau effaith argyfyngau Naturiol?		              argyfyngau Naturiol?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304800" y="4859338"/>
            <a:ext cx="6129338" cy="3097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611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5059" name="Title 1"/>
          <p:cNvSpPr>
            <a:spLocks noGrp="1"/>
          </p:cNvSpPr>
          <p:nvPr>
            <p:ph type="title"/>
          </p:nvPr>
        </p:nvSpPr>
        <p:spPr/>
        <p:txBody>
          <a:bodyPr/>
          <a:lstStyle/>
          <a:p>
            <a:pPr eaLnBrk="1" hangingPunct="1"/>
            <a:r>
              <a:rPr lang="en-GB" sz="2800" smtClean="0"/>
              <a:t>Myfyriwch ar y datganiadau canlynol. Beth yw’ch barn chi?</a:t>
            </a:r>
          </a:p>
        </p:txBody>
      </p:sp>
      <p:sp>
        <p:nvSpPr>
          <p:cNvPr id="45060" name="TextBox 3"/>
          <p:cNvSpPr txBox="1">
            <a:spLocks noChangeArrowheads="1"/>
          </p:cNvSpPr>
          <p:nvPr/>
        </p:nvSpPr>
        <p:spPr bwMode="auto">
          <a:xfrm>
            <a:off x="309563" y="2032000"/>
            <a:ext cx="5464619" cy="2585323"/>
          </a:xfrm>
          <a:prstGeom prst="rect">
            <a:avLst/>
          </a:prstGeom>
          <a:noFill/>
          <a:ln w="9525">
            <a:noFill/>
            <a:miter lim="800000"/>
            <a:headEnd/>
            <a:tailEnd/>
          </a:ln>
        </p:spPr>
        <p:txBody>
          <a:bodyPr wrap="none">
            <a:spAutoFit/>
          </a:bodyPr>
          <a:lstStyle/>
          <a:p>
            <a:r>
              <a:rPr lang="en-GB">
                <a:latin typeface="Calibri" pitchFamily="34" charset="0"/>
              </a:rPr>
              <a:t>Ni ddylem geisio rhybuddio pobl am argyfyngau Naturiol </a:t>
            </a:r>
            <a:br>
              <a:rPr lang="en-GB">
                <a:latin typeface="Calibri" pitchFamily="34" charset="0"/>
              </a:rPr>
            </a:br>
            <a:r>
              <a:rPr lang="en-GB">
                <a:latin typeface="Calibri" pitchFamily="34" charset="0"/>
              </a:rPr>
              <a:t>gan eu bod yn rhan o fywyd. </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45061" name="TextBox 6"/>
          <p:cNvSpPr txBox="1">
            <a:spLocks noChangeArrowheads="1"/>
          </p:cNvSpPr>
          <p:nvPr/>
        </p:nvSpPr>
        <p:spPr bwMode="auto">
          <a:xfrm>
            <a:off x="309563" y="4859338"/>
            <a:ext cx="5828113" cy="923330"/>
          </a:xfrm>
          <a:prstGeom prst="rect">
            <a:avLst/>
          </a:prstGeom>
          <a:noFill/>
          <a:ln w="9525">
            <a:noFill/>
            <a:miter lim="800000"/>
            <a:headEnd/>
            <a:tailEnd/>
          </a:ln>
        </p:spPr>
        <p:txBody>
          <a:bodyPr wrap="none">
            <a:spAutoFit/>
          </a:bodyPr>
          <a:lstStyle/>
          <a:p>
            <a:r>
              <a:rPr lang="en-GB">
                <a:latin typeface="Calibri" pitchFamily="34" charset="0"/>
              </a:rPr>
              <a:t>Mae bodau dynol wedi cael effaith fawr ar y blaned ac maen </a:t>
            </a:r>
            <a:br>
              <a:rPr lang="en-GB">
                <a:latin typeface="Calibri" pitchFamily="34" charset="0"/>
              </a:rPr>
            </a:br>
            <a:r>
              <a:rPr lang="en-GB">
                <a:latin typeface="Calibri" pitchFamily="34" charset="0"/>
              </a:rPr>
              <a:t>nhw’n gyfrifol am rai argyfyngau Naturiol.</a:t>
            </a:r>
          </a:p>
          <a:p>
            <a:endParaRPr lang="en-GB">
              <a:latin typeface="Calibri" pitchFamily="34" charset="0"/>
            </a:endParaRPr>
          </a:p>
        </p:txBody>
      </p:sp>
      <p:sp>
        <p:nvSpPr>
          <p:cNvPr id="45062" name="TextBox 9"/>
          <p:cNvSpPr txBox="1">
            <a:spLocks noChangeArrowheads="1"/>
          </p:cNvSpPr>
          <p:nvPr/>
        </p:nvSpPr>
        <p:spPr bwMode="auto">
          <a:xfrm>
            <a:off x="0" y="8154988"/>
            <a:ext cx="6574261" cy="923330"/>
          </a:xfrm>
          <a:prstGeom prst="rect">
            <a:avLst/>
          </a:prstGeom>
          <a:noFill/>
          <a:ln w="9525">
            <a:noFill/>
            <a:miter lim="800000"/>
            <a:headEnd/>
            <a:tailEnd/>
          </a:ln>
        </p:spPr>
        <p:txBody>
          <a:bodyPr wrap="none">
            <a:spAutoFit/>
          </a:bodyPr>
          <a:lstStyle/>
          <a:p>
            <a:r>
              <a:rPr lang="en-GB">
                <a:latin typeface="Calibri" pitchFamily="34" charset="0"/>
              </a:rPr>
              <a:t>Gan eich bod chi wedi datgan eich barn – cymerwch ran mewn</a:t>
            </a:r>
            <a:br>
              <a:rPr lang="en-GB">
                <a:latin typeface="Calibri" pitchFamily="34" charset="0"/>
              </a:rPr>
            </a:br>
            <a:r>
              <a:rPr lang="en-GB">
                <a:latin typeface="Calibri" pitchFamily="34" charset="0"/>
              </a:rPr>
              <a:t>dadl yn y dosbarth i weld sut y mae pobl eraill yn teimlo. Cofiwch – </a:t>
            </a:r>
            <a:br>
              <a:rPr lang="en-GB">
                <a:latin typeface="Calibri" pitchFamily="34" charset="0"/>
              </a:rPr>
            </a:br>
            <a:r>
              <a:rPr lang="en-GB" b="1">
                <a:latin typeface="Calibri" pitchFamily="34" charset="0"/>
              </a:rPr>
              <a:t>Codwch eich llaw i gael siarad</a:t>
            </a:r>
            <a:r>
              <a:rPr lang="en-GB">
                <a:latin typeface="Calibri" pitchFamily="34" charset="0"/>
              </a:rPr>
              <a:t>.</a:t>
            </a:r>
          </a:p>
        </p:txBody>
      </p:sp>
      <p:sp>
        <p:nvSpPr>
          <p:cNvPr id="45063" name="Rectangle 2"/>
          <p:cNvSpPr>
            <a:spLocks noChangeArrowheads="1"/>
          </p:cNvSpPr>
          <p:nvPr/>
        </p:nvSpPr>
        <p:spPr bwMode="auto">
          <a:xfrm>
            <a:off x="5624513" y="4335463"/>
            <a:ext cx="795337"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45064" name="Rectangle 5"/>
          <p:cNvSpPr>
            <a:spLocks noChangeArrowheads="1"/>
          </p:cNvSpPr>
          <p:nvPr/>
        </p:nvSpPr>
        <p:spPr bwMode="auto">
          <a:xfrm>
            <a:off x="5648325" y="7654925"/>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249238" y="5222875"/>
            <a:ext cx="6235700" cy="3687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10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6083" name="Title 1"/>
          <p:cNvSpPr>
            <a:spLocks noGrp="1"/>
          </p:cNvSpPr>
          <p:nvPr>
            <p:ph type="title"/>
          </p:nvPr>
        </p:nvSpPr>
        <p:spPr>
          <a:xfrm>
            <a:off x="342900" y="366713"/>
            <a:ext cx="6172200" cy="533400"/>
          </a:xfrm>
        </p:spPr>
        <p:txBody>
          <a:bodyPr/>
          <a:lstStyle/>
          <a:p>
            <a:pPr eaLnBrk="1" hangingPunct="1"/>
            <a:r>
              <a:rPr lang="en-GB" sz="2800" smtClean="0"/>
              <a:t>A yw’ch barn wedi newid?</a:t>
            </a:r>
          </a:p>
        </p:txBody>
      </p:sp>
      <p:sp>
        <p:nvSpPr>
          <p:cNvPr id="46084" name="TextBox 3"/>
          <p:cNvSpPr txBox="1">
            <a:spLocks noChangeArrowheads="1"/>
          </p:cNvSpPr>
          <p:nvPr/>
        </p:nvSpPr>
        <p:spPr bwMode="auto">
          <a:xfrm>
            <a:off x="295275" y="1258888"/>
            <a:ext cx="6251118" cy="2585323"/>
          </a:xfrm>
          <a:prstGeom prst="rect">
            <a:avLst/>
          </a:prstGeom>
          <a:noFill/>
          <a:ln w="9525">
            <a:noFill/>
            <a:miter lim="800000"/>
            <a:headEnd/>
            <a:tailEnd/>
          </a:ln>
        </p:spPr>
        <p:txBody>
          <a:bodyPr wrap="none">
            <a:spAutoFit/>
          </a:bodyPr>
          <a:lstStyle/>
          <a:p>
            <a:r>
              <a:rPr lang="en-GB">
                <a:latin typeface="Calibri" pitchFamily="34" charset="0"/>
              </a:rPr>
              <a:t>Ar sail yr hyn rydych chi wedi’i glywed yn y ddadl – a yw’ch barn</a:t>
            </a:r>
            <a:br>
              <a:rPr lang="en-GB">
                <a:latin typeface="Calibri" pitchFamily="34" charset="0"/>
              </a:rPr>
            </a:br>
            <a:r>
              <a:rPr lang="en-GB">
                <a:latin typeface="Calibri" pitchFamily="34" charset="0"/>
              </a:rPr>
              <a:t>wedi newid? Cofnodwch wybodaeth newydd yn y blwch isod.</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46085" name="Rectangle 2"/>
          <p:cNvSpPr>
            <a:spLocks noChangeArrowheads="1"/>
          </p:cNvSpPr>
          <p:nvPr/>
        </p:nvSpPr>
        <p:spPr bwMode="auto">
          <a:xfrm>
            <a:off x="203200" y="4670425"/>
            <a:ext cx="6143625" cy="923925"/>
          </a:xfrm>
          <a:prstGeom prst="rect">
            <a:avLst/>
          </a:prstGeom>
          <a:noFill/>
          <a:ln w="9525">
            <a:noFill/>
            <a:miter lim="800000"/>
            <a:headEnd/>
            <a:tailEnd/>
          </a:ln>
        </p:spPr>
        <p:txBody>
          <a:bodyPr>
            <a:spAutoFit/>
          </a:bodyPr>
          <a:lstStyle/>
          <a:p>
            <a:endParaRPr lang="en-GB">
              <a:latin typeface="Calibri" pitchFamily="34" charset="0"/>
            </a:endParaRPr>
          </a:p>
          <a:p>
            <a:r>
              <a:rPr lang="en-GB">
                <a:latin typeface="Calibri" pitchFamily="34" charset="0"/>
              </a:rPr>
              <a:t> .</a:t>
            </a:r>
          </a:p>
          <a:p>
            <a:endParaRPr lang="en-GB">
              <a:latin typeface="Calibri" pitchFamily="34" charset="0"/>
            </a:endParaRPr>
          </a:p>
        </p:txBody>
      </p:sp>
      <p:sp>
        <p:nvSpPr>
          <p:cNvPr id="46086" name="TextBox 5"/>
          <p:cNvSpPr txBox="1">
            <a:spLocks noChangeArrowheads="1"/>
          </p:cNvSpPr>
          <p:nvPr/>
        </p:nvSpPr>
        <p:spPr bwMode="auto">
          <a:xfrm>
            <a:off x="-3175" y="4210050"/>
            <a:ext cx="6246722" cy="830997"/>
          </a:xfrm>
          <a:prstGeom prst="rect">
            <a:avLst/>
          </a:prstGeom>
          <a:noFill/>
          <a:ln w="9525">
            <a:noFill/>
            <a:miter lim="800000"/>
            <a:headEnd/>
            <a:tailEnd/>
          </a:ln>
        </p:spPr>
        <p:txBody>
          <a:bodyPr wrap="none">
            <a:spAutoFit/>
          </a:bodyPr>
          <a:lstStyle/>
          <a:p>
            <a:r>
              <a:rPr lang="en-GB" sz="1600">
                <a:latin typeface="Calibri" pitchFamily="34" charset="0"/>
              </a:rPr>
              <a:t>Nawr dylech chi gofnodi’ch Safbwynt Personol. Beth yw’ch barn</a:t>
            </a:r>
          </a:p>
          <a:p>
            <a:r>
              <a:rPr lang="en-GB" sz="1600">
                <a:latin typeface="Calibri" pitchFamily="34" charset="0"/>
              </a:rPr>
              <a:t>chi am yr effaith Dechnolegol ar argyfyngau Naturiol?  Ar beth mae wedi’i</a:t>
            </a:r>
            <a:br>
              <a:rPr lang="en-GB" sz="1600">
                <a:latin typeface="Calibri" pitchFamily="34" charset="0"/>
              </a:rPr>
            </a:br>
            <a:r>
              <a:rPr lang="en-GB" sz="1600">
                <a:latin typeface="Calibri" pitchFamily="34" charset="0"/>
              </a:rPr>
              <a:t>seilio? A yw’ch ffynonellau’n ddibynadwy?</a:t>
            </a:r>
          </a:p>
        </p:txBody>
      </p:sp>
      <p:sp>
        <p:nvSpPr>
          <p:cNvPr id="46087" name="Rectangle 6"/>
          <p:cNvSpPr>
            <a:spLocks noChangeArrowheads="1"/>
          </p:cNvSpPr>
          <p:nvPr/>
        </p:nvSpPr>
        <p:spPr bwMode="auto">
          <a:xfrm>
            <a:off x="5668963" y="3844925"/>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46088" name="Rectangle 7"/>
          <p:cNvSpPr>
            <a:spLocks noChangeArrowheads="1"/>
          </p:cNvSpPr>
          <p:nvPr/>
        </p:nvSpPr>
        <p:spPr bwMode="auto">
          <a:xfrm>
            <a:off x="5395913" y="8640763"/>
            <a:ext cx="112077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3"/>
          <p:cNvSpPr>
            <a:spLocks noChangeArrowheads="1"/>
          </p:cNvSpPr>
          <p:nvPr/>
        </p:nvSpPr>
        <p:spPr bwMode="auto">
          <a:xfrm>
            <a:off x="260350" y="179388"/>
            <a:ext cx="6192838" cy="1754327"/>
          </a:xfrm>
          <a:prstGeom prst="rect">
            <a:avLst/>
          </a:prstGeom>
          <a:noFill/>
          <a:ln w="9525">
            <a:noFill/>
            <a:miter lim="800000"/>
            <a:headEnd/>
            <a:tailEnd/>
          </a:ln>
        </p:spPr>
        <p:txBody>
          <a:bodyPr>
            <a:spAutoFit/>
          </a:bodyPr>
          <a:lstStyle/>
          <a:p>
            <a:r>
              <a:rPr lang="en-GB">
                <a:latin typeface="Calibri" pitchFamily="34" charset="0"/>
              </a:rPr>
              <a:t>Rydych chi’n mynd i ymchwilio i “Ffyrdd o Baratoi ar gyfer Daeargryn”. Wedyn byddwch yn dylunio posteri i ddangos i bobl sut i baratoi ar gyfer/delio â daeargryn. Dylech chi chwilio am ystadegau/cynghorion a’u cofnodi yn y blwch isod cyn llunio’ch poster.</a:t>
            </a:r>
          </a:p>
          <a:p>
            <a:endParaRPr lang="en-GB">
              <a:latin typeface="Calibri" pitchFamily="34" charset="0"/>
            </a:endParaRPr>
          </a:p>
        </p:txBody>
      </p:sp>
      <p:sp>
        <p:nvSpPr>
          <p:cNvPr id="5" name="Rectangle 4"/>
          <p:cNvSpPr/>
          <p:nvPr/>
        </p:nvSpPr>
        <p:spPr>
          <a:xfrm>
            <a:off x="349250" y="1711325"/>
            <a:ext cx="6192838" cy="3024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107" name="TextBox 5"/>
          <p:cNvSpPr txBox="1">
            <a:spLocks noChangeArrowheads="1"/>
          </p:cNvSpPr>
          <p:nvPr/>
        </p:nvSpPr>
        <p:spPr bwMode="auto">
          <a:xfrm>
            <a:off x="28575" y="4906963"/>
            <a:ext cx="6769000" cy="584776"/>
          </a:xfrm>
          <a:prstGeom prst="rect">
            <a:avLst/>
          </a:prstGeom>
          <a:noFill/>
          <a:ln w="9525">
            <a:noFill/>
            <a:miter lim="800000"/>
            <a:headEnd/>
            <a:tailEnd/>
          </a:ln>
        </p:spPr>
        <p:txBody>
          <a:bodyPr wrap="none">
            <a:spAutoFit/>
          </a:bodyPr>
          <a:lstStyle/>
          <a:p>
            <a:r>
              <a:rPr lang="en-GB" sz="1600">
                <a:latin typeface="Calibri" pitchFamily="34" charset="0"/>
              </a:rPr>
              <a:t>Nawr dylech chi fyfyrio ar Gryfderau a Gwendidau’ch poster o ran </a:t>
            </a:r>
            <a:br>
              <a:rPr lang="en-GB" sz="1600">
                <a:latin typeface="Calibri" pitchFamily="34" charset="0"/>
              </a:rPr>
            </a:br>
            <a:r>
              <a:rPr lang="en-GB" sz="1600">
                <a:latin typeface="Calibri" pitchFamily="34" charset="0"/>
              </a:rPr>
              <a:t>codi ymwybyddiaeth o effaith Technoleg ar baratoi ar gyfer argyfyngau Naturiol.</a:t>
            </a:r>
          </a:p>
        </p:txBody>
      </p:sp>
      <p:graphicFrame>
        <p:nvGraphicFramePr>
          <p:cNvPr id="8" name="Table 7"/>
          <p:cNvGraphicFramePr>
            <a:graphicFrameLocks noGrp="1"/>
          </p:cNvGraphicFramePr>
          <p:nvPr/>
        </p:nvGraphicFramePr>
        <p:xfrm>
          <a:off x="260350" y="6156325"/>
          <a:ext cx="6192688" cy="2382519"/>
        </p:xfrm>
        <a:graphic>
          <a:graphicData uri="http://schemas.openxmlformats.org/drawingml/2006/table">
            <a:tbl>
              <a:tblPr firstRow="1" bandRow="1">
                <a:tableStyleId>{5940675A-B579-460E-94D1-54222C63F5DA}</a:tableStyleId>
              </a:tblPr>
              <a:tblGrid>
                <a:gridCol w="3096344"/>
                <a:gridCol w="3096344"/>
              </a:tblGrid>
              <a:tr h="370840">
                <a:tc>
                  <a:txBody>
                    <a:bodyPr/>
                    <a:lstStyle/>
                    <a:p>
                      <a:r>
                        <a:rPr lang="en-GB" dirty="0" smtClean="0"/>
                        <a:t>Cryfderau</a:t>
                      </a:r>
                      <a:endParaRPr lang="en-GB" dirty="0"/>
                    </a:p>
                  </a:txBody>
                  <a:tcPr/>
                </a:tc>
                <a:tc>
                  <a:txBody>
                    <a:bodyPr/>
                    <a:lstStyle/>
                    <a:p>
                      <a:r>
                        <a:rPr lang="en-GB" dirty="0" smtClean="0"/>
                        <a:t>Gwendidau</a:t>
                      </a:r>
                      <a:endParaRPr lang="en-GB" dirty="0"/>
                    </a:p>
                  </a:txBody>
                  <a:tcPr/>
                </a:tc>
              </a:tr>
              <a:tr h="370840">
                <a:tc>
                  <a:txBody>
                    <a:bodyPr/>
                    <a:lstStyle/>
                    <a:p>
                      <a:endParaRPr lang="en-GB"/>
                    </a:p>
                  </a:txBody>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tc>
              </a:tr>
            </a:tbl>
          </a:graphicData>
        </a:graphic>
      </p:graphicFrame>
      <p:sp>
        <p:nvSpPr>
          <p:cNvPr id="47119" name="Rectangle 8"/>
          <p:cNvSpPr>
            <a:spLocks noChangeArrowheads="1"/>
          </p:cNvSpPr>
          <p:nvPr/>
        </p:nvSpPr>
        <p:spPr bwMode="auto">
          <a:xfrm>
            <a:off x="5402263" y="4429125"/>
            <a:ext cx="1120775" cy="306388"/>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8"/>
          <p:cNvSpPr>
            <a:spLocks noChangeArrowheads="1"/>
          </p:cNvSpPr>
          <p:nvPr/>
        </p:nvSpPr>
        <p:spPr bwMode="auto">
          <a:xfrm>
            <a:off x="0" y="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48130" name="Rectangle 9"/>
          <p:cNvSpPr>
            <a:spLocks noChangeArrowheads="1"/>
          </p:cNvSpPr>
          <p:nvPr/>
        </p:nvSpPr>
        <p:spPr bwMode="auto">
          <a:xfrm>
            <a:off x="2211388" y="146348"/>
            <a:ext cx="2586037" cy="923330"/>
          </a:xfrm>
          <a:prstGeom prst="rect">
            <a:avLst/>
          </a:prstGeom>
          <a:noFill/>
          <a:ln w="9525">
            <a:noFill/>
            <a:miter lim="800000"/>
            <a:headEnd/>
            <a:tailEnd/>
          </a:ln>
        </p:spPr>
        <p:txBody>
          <a:bodyPr anchor="ctr">
            <a:spAutoFit/>
          </a:bodyPr>
          <a:lstStyle/>
          <a:p>
            <a:r>
              <a:rPr lang="en-GB" sz="1200" b="1" u="sng">
                <a:latin typeface="Bookman Old Style" pitchFamily="18" charset="0"/>
                <a:cs typeface="Times New Roman" pitchFamily="18" charset="0"/>
              </a:rPr>
              <a:t>Argyfyngau Naturiol a Dynol</a:t>
            </a:r>
            <a:endParaRPr lang="en-GB" sz="600">
              <a:cs typeface="Arial" charset="0"/>
            </a:endParaRPr>
          </a:p>
          <a:p>
            <a:pPr algn="ctr" eaLnBrk="0" hangingPunct="0"/>
            <a:r>
              <a:rPr lang="en-GB" sz="1200" b="1" u="sng">
                <a:latin typeface="Bookman Old Style" pitchFamily="18" charset="0"/>
                <a:ea typeface="Calibri" pitchFamily="34" charset="0"/>
                <a:cs typeface="Times New Roman" pitchFamily="18" charset="0"/>
              </a:rPr>
              <a:t>a</a:t>
            </a:r>
            <a:endParaRPr lang="en-GB" sz="600">
              <a:cs typeface="Arial" charset="0"/>
            </a:endParaRPr>
          </a:p>
          <a:p>
            <a:pPr algn="ctr" eaLnBrk="0" hangingPunct="0"/>
            <a:r>
              <a:rPr lang="en-GB" sz="1200" b="1" u="sng">
                <a:latin typeface="Bookman Old Style" pitchFamily="18" charset="0"/>
              </a:rPr>
              <a:t>DEDDFWRIAETH</a:t>
            </a:r>
            <a:endParaRPr lang="en-GB" sz="600">
              <a:cs typeface="Arial" charset="0"/>
            </a:endParaRPr>
          </a:p>
          <a:p>
            <a:pPr eaLnBrk="0" hangingPunct="0"/>
            <a:endParaRPr lang="en-GB">
              <a:cs typeface="Arial" charset="0"/>
            </a:endParaRPr>
          </a:p>
        </p:txBody>
      </p:sp>
      <p:sp>
        <p:nvSpPr>
          <p:cNvPr id="48131" name="Rectangle 10"/>
          <p:cNvSpPr>
            <a:spLocks noChangeArrowheads="1"/>
          </p:cNvSpPr>
          <p:nvPr/>
        </p:nvSpPr>
        <p:spPr bwMode="auto">
          <a:xfrm>
            <a:off x="0" y="91440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sp>
        <p:nvSpPr>
          <p:cNvPr id="48132" name="Rectangle 11"/>
          <p:cNvSpPr>
            <a:spLocks noChangeArrowheads="1"/>
          </p:cNvSpPr>
          <p:nvPr/>
        </p:nvSpPr>
        <p:spPr bwMode="auto">
          <a:xfrm>
            <a:off x="0" y="137160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48133" name="Rectangle 12"/>
          <p:cNvSpPr>
            <a:spLocks noChangeArrowheads="1"/>
          </p:cNvSpPr>
          <p:nvPr/>
        </p:nvSpPr>
        <p:spPr bwMode="auto">
          <a:xfrm>
            <a:off x="0" y="182880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sp>
        <p:nvSpPr>
          <p:cNvPr id="48134" name="Rectangle 14"/>
          <p:cNvSpPr>
            <a:spLocks noChangeArrowheads="1"/>
          </p:cNvSpPr>
          <p:nvPr/>
        </p:nvSpPr>
        <p:spPr bwMode="auto">
          <a:xfrm>
            <a:off x="0" y="274320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pic>
        <p:nvPicPr>
          <p:cNvPr id="48135" name="Picture 16" descr="http://t3.gstatic.com/images?q=tbn:ANd9GcSlMs_32FqgeDCQVxrm5KXIcyBXGPFLzUPFCxfYR3D8qjD1kGYhF9IGNkY">
            <a:hlinkClick r:id="rId2"/>
          </p:cNvPr>
          <p:cNvPicPr>
            <a:picLocks noChangeAspect="1" noChangeArrowheads="1"/>
          </p:cNvPicPr>
          <p:nvPr/>
        </p:nvPicPr>
        <p:blipFill>
          <a:blip r:embed="rId3"/>
          <a:srcRect/>
          <a:stretch>
            <a:fillRect/>
          </a:stretch>
        </p:blipFill>
        <p:spPr bwMode="auto">
          <a:xfrm>
            <a:off x="1196975" y="1600200"/>
            <a:ext cx="4103688" cy="2517775"/>
          </a:xfrm>
          <a:prstGeom prst="rect">
            <a:avLst/>
          </a:prstGeom>
          <a:noFill/>
          <a:ln w="9525">
            <a:noFill/>
            <a:miter lim="800000"/>
            <a:headEnd/>
            <a:tailEnd/>
          </a:ln>
        </p:spPr>
      </p:pic>
      <p:pic>
        <p:nvPicPr>
          <p:cNvPr id="48136" name="Picture 20" descr="http://t1.gstatic.com/images?q=tbn:ANd9GcS_MIpBTwo1gFPkZ93AhfmQ79KAU8NeoAV99oo-u2fQZgE4knIfHO6icA">
            <a:hlinkClick r:id="rId4"/>
          </p:cNvPr>
          <p:cNvPicPr>
            <a:picLocks noChangeAspect="1" noChangeArrowheads="1"/>
          </p:cNvPicPr>
          <p:nvPr/>
        </p:nvPicPr>
        <p:blipFill>
          <a:blip r:embed="rId5"/>
          <a:srcRect/>
          <a:stretch>
            <a:fillRect/>
          </a:stretch>
        </p:blipFill>
        <p:spPr bwMode="auto">
          <a:xfrm>
            <a:off x="1428750" y="5076825"/>
            <a:ext cx="3871913"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406400" y="1433513"/>
            <a:ext cx="6116638" cy="2970212"/>
          </a:xfrm>
          <a:prstGeom prst="rect">
            <a:avLst/>
          </a:prstGeom>
          <a:solidFill>
            <a:srgbClr val="FFFFFF"/>
          </a:solidFill>
          <a:ln w="9525">
            <a:solidFill>
              <a:srgbClr val="000000"/>
            </a:solidFill>
            <a:miter lim="800000"/>
            <a:headEnd/>
            <a:tailEnd/>
          </a:ln>
        </p:spPr>
        <p:txBody>
          <a:bodyPr/>
          <a:lstStyle/>
          <a:p>
            <a:pPr algn="ctr"/>
            <a:endParaRPr lang="en-GB" b="1">
              <a:latin typeface="Calibri" pitchFamily="34" charset="0"/>
            </a:endParaRPr>
          </a:p>
        </p:txBody>
      </p:sp>
      <p:sp>
        <p:nvSpPr>
          <p:cNvPr id="49154" name="Text Box 1"/>
          <p:cNvSpPr txBox="1">
            <a:spLocks noChangeArrowheads="1"/>
          </p:cNvSpPr>
          <p:nvPr/>
        </p:nvSpPr>
        <p:spPr bwMode="auto">
          <a:xfrm>
            <a:off x="406400" y="5651500"/>
            <a:ext cx="6045200" cy="2752725"/>
          </a:xfrm>
          <a:prstGeom prst="rect">
            <a:avLst/>
          </a:prstGeom>
          <a:solidFill>
            <a:srgbClr val="FFFFFF"/>
          </a:solidFill>
          <a:ln w="9525">
            <a:solidFill>
              <a:srgbClr val="000000"/>
            </a:solidFill>
            <a:miter lim="800000"/>
            <a:headEnd/>
            <a:tailEnd/>
          </a:ln>
        </p:spPr>
        <p:txBody>
          <a:bodyPr/>
          <a:lstStyle/>
          <a:p>
            <a:r>
              <a:rPr lang="en-GB" sz="1200">
                <a:latin typeface="Calibri" pitchFamily="34" charset="0"/>
                <a:ea typeface="Calibri" pitchFamily="34" charset="0"/>
                <a:cs typeface="Times New Roman" pitchFamily="18" charset="0"/>
              </a:rPr>
              <a:t>The African Business Journal</a:t>
            </a: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r>
              <a:rPr lang="en-GB" sz="1200">
                <a:latin typeface="Calibri" pitchFamily="34" charset="0"/>
                <a:ea typeface="Calibri" pitchFamily="34" charset="0"/>
                <a:cs typeface="Times New Roman" pitchFamily="18" charset="0"/>
              </a:rPr>
              <a:t>insurancejournal.com</a:t>
            </a: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a:ea typeface="Calibri" pitchFamily="34" charset="0"/>
              <a:cs typeface="Arial" charset="0"/>
            </a:endParaRPr>
          </a:p>
        </p:txBody>
      </p:sp>
      <p:sp>
        <p:nvSpPr>
          <p:cNvPr id="49155" name="Rectangle 4"/>
          <p:cNvSpPr>
            <a:spLocks noChangeArrowheads="1"/>
          </p:cNvSpPr>
          <p:nvPr/>
        </p:nvSpPr>
        <p:spPr bwMode="auto">
          <a:xfrm>
            <a:off x="0" y="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49156" name="Rectangle 5"/>
          <p:cNvSpPr>
            <a:spLocks noChangeArrowheads="1"/>
          </p:cNvSpPr>
          <p:nvPr/>
        </p:nvSpPr>
        <p:spPr bwMode="auto">
          <a:xfrm>
            <a:off x="188913" y="85636"/>
            <a:ext cx="6109365" cy="1200329"/>
          </a:xfrm>
          <a:prstGeom prst="rect">
            <a:avLst/>
          </a:prstGeom>
          <a:noFill/>
          <a:ln w="9525">
            <a:noFill/>
            <a:miter lim="800000"/>
            <a:headEnd/>
            <a:tailEnd/>
          </a:ln>
        </p:spPr>
        <p:txBody>
          <a:bodyPr wrap="none" anchor="ctr">
            <a:spAutoFit/>
          </a:bodyPr>
          <a:lstStyle/>
          <a:p>
            <a:r>
              <a:rPr lang="en-GB" sz="1200" b="1" u="sng">
                <a:latin typeface="Calibri" pitchFamily="34" charset="0"/>
                <a:ea typeface="Calibri" pitchFamily="34" charset="0"/>
                <a:cs typeface="Times New Roman" pitchFamily="18" charset="0"/>
              </a:rPr>
              <a:t>Sut y mae DEDDFWRIAETH yn gallu effeithio ar</a:t>
            </a:r>
            <a:br>
              <a:rPr lang="en-GB" sz="1200" b="1" u="sng">
                <a:latin typeface="Calibri" pitchFamily="34" charset="0"/>
                <a:ea typeface="Calibri" pitchFamily="34" charset="0"/>
                <a:cs typeface="Times New Roman" pitchFamily="18" charset="0"/>
              </a:rPr>
            </a:br>
            <a:r>
              <a:rPr lang="en-GB" sz="1200" b="1" u="sng">
                <a:latin typeface="Calibri" pitchFamily="34" charset="0"/>
                <a:ea typeface="Calibri" pitchFamily="34" charset="0"/>
                <a:cs typeface="Times New Roman" pitchFamily="18" charset="0"/>
              </a:rPr>
              <a:t>argyfyngau Naturiol a Dynol yng Nghymru, Ewrop a’r Byd?</a:t>
            </a:r>
          </a:p>
          <a:p>
            <a:endParaRPr lang="en-GB" sz="600">
              <a:latin typeface="Calibri" pitchFamily="34" charset="0"/>
              <a:ea typeface="Calibri" pitchFamily="34" charset="0"/>
              <a:cs typeface="Arial" charset="0"/>
            </a:endParaRPr>
          </a:p>
          <a:p>
            <a:pPr eaLnBrk="0" hangingPunct="0"/>
            <a:r>
              <a:rPr lang="en-GB" sz="1200">
                <a:latin typeface="Calibri" pitchFamily="34" charset="0"/>
              </a:rPr>
              <a:t>Beth rydyn ni’n ei olygu wrth ddeddfwriaeth? Gwrandewch ar eich athro’n trafod hyn yn gyntaf</a:t>
            </a:r>
            <a:br>
              <a:rPr lang="en-GB" sz="1200">
                <a:latin typeface="Calibri" pitchFamily="34" charset="0"/>
              </a:rPr>
            </a:br>
            <a:r>
              <a:rPr lang="en-GB" sz="1200">
                <a:latin typeface="Calibri" pitchFamily="34" charset="0"/>
              </a:rPr>
              <a:t>ac wedyn gwnewch nodiadau yma:-</a:t>
            </a:r>
            <a:endParaRPr lang="en-GB" sz="600">
              <a:latin typeface="Calibri" pitchFamily="34" charset="0"/>
              <a:cs typeface="Arial" charset="0"/>
            </a:endParaRPr>
          </a:p>
          <a:p>
            <a:pPr eaLnBrk="0" hangingPunct="0"/>
            <a:endParaRPr lang="en-GB">
              <a:cs typeface="Arial" charset="0"/>
            </a:endParaRPr>
          </a:p>
        </p:txBody>
      </p:sp>
      <p:sp>
        <p:nvSpPr>
          <p:cNvPr id="49157" name="Rectangle 6"/>
          <p:cNvSpPr>
            <a:spLocks noChangeArrowheads="1"/>
          </p:cNvSpPr>
          <p:nvPr/>
        </p:nvSpPr>
        <p:spPr bwMode="auto">
          <a:xfrm>
            <a:off x="0" y="4268698"/>
            <a:ext cx="5168978" cy="1200329"/>
          </a:xfrm>
          <a:prstGeom prst="rect">
            <a:avLst/>
          </a:prstGeom>
          <a:noFill/>
          <a:ln w="9525">
            <a:noFill/>
            <a:miter lim="800000"/>
            <a:headEnd/>
            <a:tailEnd/>
          </a:ln>
        </p:spPr>
        <p:txBody>
          <a:bodyPr wrap="none" anchor="ctr">
            <a:spAutoFit/>
          </a:bodyPr>
          <a:lstStyle/>
          <a:p>
            <a:endParaRPr lang="en-GB">
              <a:cs typeface="Arial" charset="0"/>
            </a:endParaRPr>
          </a:p>
          <a:p>
            <a:r>
              <a:rPr lang="en-GB" sz="1200">
                <a:latin typeface="Calibri" pitchFamily="34" charset="0"/>
                <a:ea typeface="Calibri" pitchFamily="34" charset="0"/>
                <a:cs typeface="Times New Roman" pitchFamily="18" charset="0"/>
              </a:rPr>
              <a:t> </a:t>
            </a:r>
            <a:r>
              <a:rPr lang="en-GB" sz="1200" dirty="0">
                <a:latin typeface="+mn-lt"/>
                <a:ea typeface="Calibri" pitchFamily="34" charset="0"/>
                <a:cs typeface="Times New Roman" pitchFamily="18" charset="0"/>
              </a:rPr>
              <a:t>Mae </a:t>
            </a:r>
            <a:r>
              <a:rPr lang="en-GB" sz="1200" b="1" dirty="0">
                <a:latin typeface="+mn-lt"/>
                <a:ea typeface="Calibri" pitchFamily="34" charset="0"/>
                <a:cs typeface="Times New Roman" pitchFamily="18" charset="0"/>
              </a:rPr>
              <a:t>dwy erthygl </a:t>
            </a:r>
            <a:r>
              <a:rPr lang="en-GB" sz="1200" dirty="0">
                <a:latin typeface="+mn-lt"/>
                <a:ea typeface="Calibri" pitchFamily="34" charset="0"/>
                <a:cs typeface="Times New Roman" pitchFamily="18" charset="0"/>
              </a:rPr>
              <a:t>ar y tudalennau nesaf am ddeddfwriaeth.  </a:t>
            </a:r>
          </a:p>
          <a:p>
            <a:pPr eaLnBrk="0" hangingPunct="0">
              <a:defRPr/>
            </a:pPr>
            <a:r>
              <a:rPr lang="en-GB" sz="1200" dirty="0">
                <a:latin typeface="+mn-lt"/>
                <a:ea typeface="Calibri" pitchFamily="34" charset="0"/>
                <a:cs typeface="Times New Roman" pitchFamily="18" charset="0"/>
              </a:rPr>
              <a:t> Cafwyd un o </a:t>
            </a:r>
            <a:r>
              <a:rPr lang="en-GB" sz="1200">
                <a:latin typeface="Calibri" pitchFamily="34" charset="0"/>
                <a:ea typeface="Calibri" pitchFamily="34" charset="0"/>
                <a:cs typeface="Times New Roman" pitchFamily="18" charset="0"/>
              </a:rPr>
              <a:t>The African Business Journal </a:t>
            </a:r>
            <a:r>
              <a:rPr lang="en-GB" sz="1200" dirty="0">
                <a:latin typeface="+mn-lt"/>
                <a:ea typeface="Calibri" pitchFamily="34" charset="0"/>
                <a:cs typeface="Times New Roman" pitchFamily="18" charset="0"/>
              </a:rPr>
              <a:t>a’r llall o wefan </a:t>
            </a:r>
            <a:r>
              <a:rPr lang="en-GB" sz="1200">
                <a:latin typeface="Calibri" pitchFamily="34" charset="0"/>
                <a:ea typeface="Calibri" pitchFamily="34" charset="0"/>
                <a:cs typeface="Times New Roman" pitchFamily="18" charset="0"/>
              </a:rPr>
              <a:t>insurancejournal.com</a:t>
            </a:r>
            <a:endParaRPr lang="en-GB" sz="1200" dirty="0">
              <a:latin typeface="+mn-lt"/>
              <a:cs typeface="Arial" pitchFamily="34" charset="0"/>
            </a:endParaRPr>
          </a:p>
          <a:p>
            <a:pPr eaLnBrk="0" hangingPunct="0">
              <a:defRPr/>
            </a:pPr>
            <a:r>
              <a:rPr lang="en-GB" sz="1200" dirty="0">
                <a:latin typeface="+mn-lt"/>
                <a:ea typeface="Calibri" pitchFamily="34" charset="0"/>
                <a:cs typeface="Times New Roman" pitchFamily="18" charset="0"/>
              </a:rPr>
              <a:t>  A yw’r ffynonellau gwybodaeth hyn </a:t>
            </a:r>
            <a:r>
              <a:rPr lang="en-GB" sz="1200" b="1" dirty="0">
                <a:latin typeface="+mn-lt"/>
                <a:ea typeface="Calibri" pitchFamily="34" charset="0"/>
                <a:cs typeface="Times New Roman" pitchFamily="18" charset="0"/>
              </a:rPr>
              <a:t>yn ddibynadwy</a:t>
            </a:r>
            <a:r>
              <a:rPr lang="en-GB" sz="1200">
                <a:latin typeface="+mn-lt"/>
              </a:rPr>
              <a:t>?</a:t>
            </a:r>
            <a:endParaRPr lang="en-GB" sz="1200">
              <a:latin typeface="+mn-lt"/>
              <a:cs typeface="Arial" charset="0"/>
            </a:endParaRPr>
          </a:p>
          <a:p>
            <a:pPr eaLnBrk="0" hangingPunct="0"/>
            <a:endParaRPr lang="en-GB">
              <a:cs typeface="Arial" charset="0"/>
            </a:endParaRPr>
          </a:p>
        </p:txBody>
      </p:sp>
      <p:sp>
        <p:nvSpPr>
          <p:cNvPr id="49158" name="Rectangle 1"/>
          <p:cNvSpPr>
            <a:spLocks noChangeArrowheads="1"/>
          </p:cNvSpPr>
          <p:nvPr/>
        </p:nvSpPr>
        <p:spPr bwMode="auto">
          <a:xfrm>
            <a:off x="5732463" y="4095750"/>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49159" name="Rectangle 2"/>
          <p:cNvSpPr>
            <a:spLocks noChangeArrowheads="1"/>
          </p:cNvSpPr>
          <p:nvPr/>
        </p:nvSpPr>
        <p:spPr bwMode="auto">
          <a:xfrm>
            <a:off x="5656263" y="8083550"/>
            <a:ext cx="795337"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Rectangle 3"/>
          <p:cNvSpPr>
            <a:spLocks noChangeArrowheads="1"/>
          </p:cNvSpPr>
          <p:nvPr/>
        </p:nvSpPr>
        <p:spPr bwMode="auto">
          <a:xfrm>
            <a:off x="188913" y="1258888"/>
            <a:ext cx="6119812" cy="6740305"/>
          </a:xfrm>
          <a:prstGeom prst="rect">
            <a:avLst/>
          </a:prstGeom>
          <a:noFill/>
          <a:ln w="9525">
            <a:noFill/>
            <a:miter lim="800000"/>
            <a:headEnd/>
            <a:tailEnd/>
          </a:ln>
        </p:spPr>
        <p:txBody>
          <a:bodyPr>
            <a:spAutoFit/>
          </a:bodyPr>
          <a:lstStyle/>
          <a:p>
            <a:r>
              <a:rPr lang="en-GB" sz="1200">
                <a:latin typeface="Calibri" pitchFamily="34" charset="0"/>
              </a:rPr>
              <a:t>Gweriniaeth Pobl De Affrica yw’r enw arall ar y rhanbarth hwn sy’n gyfoethog ei adnoddau ac yn gartref i rai o’r mwyngloddiau dyfnaf yn y byd. Mae’r wlad hon a’i phoblogaeth o 4.8 miliwn (UN 2008) yn un o’r ffynonellau pwysicaf ar gyfer diemyntau, aur, PGM, fanadiwm, glo, a metelau gwerthfawr fel platinwm. Ond mae’r hanes trychinebus o ran iechyd a diogelwch yn y mwyngloddiau’n bwrw ei gysgod dros yr adnoddau hyn.</a:t>
            </a:r>
          </a:p>
          <a:p>
            <a:r>
              <a:rPr lang="en-GB" sz="1200">
                <a:latin typeface="Calibri" pitchFamily="34" charset="0"/>
              </a:rPr>
              <a:t>”O ganlyniad i ddamweiniau mewn mwyngloddiau rhwng 1 Mehefin 2008 ac 1 Mehefin 2009 cafwyd 142 o farwolaethau ymhlith mwynwyr a oedd wedi’u cyflogi’n gyfreithlon a 135 ymhlith mwynwyr anghyfreithlon," meddai Gweinidog Mwyngloddiau De Affrica Susan Shabangu mewn ymateb ysgrifenedig i’r llywodraeth ar 2 Gorffennaf.</a:t>
            </a:r>
          </a:p>
          <a:p>
            <a:r>
              <a:rPr lang="en-GB" sz="1200">
                <a:latin typeface="Calibri" pitchFamily="34" charset="0"/>
              </a:rPr>
              <a:t>Mae’r cyfanswm hwn wedi achosi siom er gwaethaf adroddiadau bod cyfanswm y marwolaethau ymhlith mwynwyr cyfreithlon wedi gostwng 24 y cant o’r cyfanswm o 221 ar gyfer y flwyddyn 2007.</a:t>
            </a:r>
            <a:br>
              <a:rPr lang="en-GB" sz="1200">
                <a:latin typeface="Calibri" pitchFamily="34" charset="0"/>
              </a:rPr>
            </a:br>
            <a:r>
              <a:rPr lang="en-GB" sz="1200">
                <a:latin typeface="Calibri" pitchFamily="34" charset="0"/>
              </a:rPr>
              <a:t>Yn yr wythnosau cyn 11 Mehefin eleni, cafwyd ergyd drom ym mwynglawdd segur Eland sy’n eiddo i Harmony Gold yn nhalaith y Central Free State. Codwyd 76 o gyrff mwynwyr anghyfreithlon o’r mwynglawdd ar ôl tân tanddaearol. Cododd nifer y marwolaethau o ddydd i ddydd ar ôl ymweliadau gan yr Adran Mwynau ac Ynni, apelau gan yr undeb llafur Solidarity a Chyngres Undebau Llafur De Affrica (COSATU), a phenawdau a oedd yn mynegi dychryn ledled y byd. Yn ogystal ag agor llygaid pobl drwy’r byd i beryglon mwyngloddio anghyfreithlon, roedd y drasiedi hon wedi tynnu sylw at bryderon ehangach ynghylch safonau iechyd a diogelwch yn Ne Affrica mewn cylchoedd cyfreithiol hefyd. Un o’r pryderon mwyaf yn y diwydiant mwyngloddio yn Ne Affrica yw’r cynnydd yn nifer yr achosion o dwbercwlosis ac afiechydon eraill. Mae silicosis wedi dod yn gyffredin iawn ymysg mwynwyr sy’n agored drwy’r amser i effeithiau llwch silica yn siafftiau mwyngloddiau. Yn yr un modd, mae gweithio’n barhaus mewn mannau cyfyng, poeth sydd wedi’u hawyru’n wael ynghyd â lledaenu heintiau HIV wedi dwysáu’r perygl o heintio â thwbercwlosis. Mae asthma yn achosi pryderon tebyg hefyd.</a:t>
            </a:r>
          </a:p>
          <a:p>
            <a:r>
              <a:rPr lang="en-GB" sz="1200">
                <a:latin typeface="Calibri" pitchFamily="34" charset="0"/>
              </a:rPr>
              <a:t>Mae Llywodraeth De Affrica wedi amcangyfrif bod y cyfraddau heintio â TB yn ei mwyngloddiau ymysg yr uchaf yn y byd. Mae TB a Malaria yn broblem eisoes yn y cymunedau o gwmpas y mwyngloddiau ac, o ganlyniad, gall mwyngloddiau waethygu problem sydd eisoes wedi gwreiddio.</a:t>
            </a:r>
          </a:p>
          <a:p>
            <a:r>
              <a:rPr lang="en-GB" sz="1200">
                <a:latin typeface="Calibri" pitchFamily="34" charset="0"/>
              </a:rPr>
              <a:t>Mae’r diwydiant mwyngloddio yn y rhanbarthau hyn hefyd yn gallu denu niferoedd mawr o weithwyr mudol sy’n chwilio’n daer am waith yn y mwyngloddiau. Mae hyn yn arwain at fwy o amodau byw cyfyng ac is-safonol ac mae hefyd yn gallu hybu lledaeniad y clefydau hyn.</a:t>
            </a:r>
          </a:p>
          <a:p>
            <a:r>
              <a:rPr lang="en-GB" sz="1200">
                <a:latin typeface="Calibri" pitchFamily="34" charset="0"/>
              </a:rPr>
              <a:t>Po fwyaf o ddynion sy’n gweithio mewn ardal mwyngloddio, mwyaf fydd nifer y gweithwyr rhyw masnachol a’r bygythiad o HIV ac AIDS. </a:t>
            </a:r>
          </a:p>
          <a:p>
            <a:endParaRPr lang="en-GB" sz="1200">
              <a:latin typeface="Calibri" pitchFamily="34" charset="0"/>
            </a:endParaRPr>
          </a:p>
          <a:p>
            <a:endParaRPr lang="en-GB" sz="1200">
              <a:latin typeface="Calibri" pitchFamily="34" charset="0"/>
            </a:endParaRPr>
          </a:p>
        </p:txBody>
      </p:sp>
      <p:sp>
        <p:nvSpPr>
          <p:cNvPr id="50178" name="Rectangle 4"/>
          <p:cNvSpPr>
            <a:spLocks noChangeArrowheads="1"/>
          </p:cNvSpPr>
          <p:nvPr/>
        </p:nvSpPr>
        <p:spPr bwMode="auto">
          <a:xfrm>
            <a:off x="198438" y="395288"/>
            <a:ext cx="3429000" cy="646331"/>
          </a:xfrm>
          <a:prstGeom prst="rect">
            <a:avLst/>
          </a:prstGeom>
          <a:noFill/>
          <a:ln w="9525">
            <a:noFill/>
            <a:miter lim="800000"/>
            <a:headEnd/>
            <a:tailEnd/>
          </a:ln>
        </p:spPr>
        <p:txBody>
          <a:bodyPr>
            <a:spAutoFit/>
          </a:bodyPr>
          <a:lstStyle/>
          <a:p>
            <a:r>
              <a:rPr lang="en-GB" b="1">
                <a:latin typeface="Calibri" pitchFamily="34" charset="0"/>
              </a:rPr>
              <a:t>Iechyd a Diogelwch ym Mwyngloddiau De Affrica</a:t>
            </a:r>
          </a:p>
        </p:txBody>
      </p:sp>
      <p:sp>
        <p:nvSpPr>
          <p:cNvPr id="50179" name="Rectangle 5"/>
          <p:cNvSpPr>
            <a:spLocks noChangeArrowheads="1"/>
          </p:cNvSpPr>
          <p:nvPr/>
        </p:nvSpPr>
        <p:spPr bwMode="auto">
          <a:xfrm>
            <a:off x="228600" y="7696200"/>
            <a:ext cx="6105525" cy="369888"/>
          </a:xfrm>
          <a:prstGeom prst="rect">
            <a:avLst/>
          </a:prstGeom>
          <a:noFill/>
          <a:ln w="9525">
            <a:noFill/>
            <a:miter lim="800000"/>
            <a:headEnd/>
            <a:tailEnd/>
          </a:ln>
        </p:spPr>
        <p:txBody>
          <a:bodyPr>
            <a:spAutoFit/>
          </a:bodyPr>
          <a:lstStyle/>
          <a:p>
            <a:r>
              <a:rPr lang="en-GB">
                <a:latin typeface="Calibri" pitchFamily="34" charset="0"/>
              </a:rPr>
              <a:t>O The African Business Journal    www.tabj.co.za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Rectangle 3"/>
          <p:cNvSpPr>
            <a:spLocks noChangeArrowheads="1"/>
          </p:cNvSpPr>
          <p:nvPr/>
        </p:nvSpPr>
        <p:spPr bwMode="auto">
          <a:xfrm>
            <a:off x="26988" y="650875"/>
            <a:ext cx="6597650" cy="7740581"/>
          </a:xfrm>
          <a:prstGeom prst="rect">
            <a:avLst/>
          </a:prstGeom>
          <a:noFill/>
          <a:ln w="9525">
            <a:noFill/>
            <a:miter lim="800000"/>
            <a:headEnd/>
            <a:tailEnd/>
          </a:ln>
        </p:spPr>
        <p:txBody>
          <a:bodyPr>
            <a:spAutoFit/>
          </a:bodyPr>
          <a:lstStyle/>
          <a:p>
            <a:r>
              <a:rPr lang="en-GB" sz="1300">
                <a:latin typeface="Calibri" pitchFamily="34" charset="0"/>
              </a:rPr>
              <a:t>Ceir llawer math o argyfwng. Bydd argyfyngau y codwyd yswiriant ar eu cyfer yn digwydd yn aml yn sgil trychinebau naturiol – llifogydd, daeargrynfeydd, sychder, tornados a chorwyntoedd. Ond ceir argyfyngau sydd wedi’u hachosi gan ddyn hefyd fel y drychineb ofnadwy yn ffatri Rana Plaza ym Mangladesh ar 24 Ebrill.</a:t>
            </a:r>
          </a:p>
          <a:p>
            <a:r>
              <a:rPr lang="en-GB" sz="1300">
                <a:latin typeface="Calibri" pitchFamily="34" charset="0"/>
              </a:rPr>
              <a:t>Ar y diwrnod hwnnw yn Savar, Bangladesh, bu farw mwy na 1,100 o bobl wedi i adeilad y ffatri ddymchwel. Mae’r drychineb hon yn tynnu sylw at y risgiau y mae amodau gweithio’n gallu eu hachosi nid yn unig i weithwyr ond i enw da a chadwynau cyflenwi’r sefydliadau sy’n defnyddio eu gwasanaethau.</a:t>
            </a:r>
          </a:p>
          <a:p>
            <a:endParaRPr lang="en-GB" sz="1300">
              <a:latin typeface="Calibri" pitchFamily="34" charset="0"/>
            </a:endParaRPr>
          </a:p>
          <a:p>
            <a:r>
              <a:rPr lang="en-GB" sz="1300">
                <a:latin typeface="Calibri" pitchFamily="34" charset="0"/>
              </a:rPr>
              <a:t>Yn achos nifer o gyflenwyr ac adwerthwyr mwyaf y byd, roedd y drasiesi wedi denu llawer o sylw negyddol i’r defnydd o decstilau o ffynonellau allanol ar ôl y digwyddiad yn Rana Plaza.</a:t>
            </a:r>
          </a:p>
          <a:p>
            <a:r>
              <a:rPr lang="en-GB" sz="1300">
                <a:latin typeface="Calibri" pitchFamily="34" charset="0"/>
              </a:rPr>
              <a:t>Mae adroddiad diweddar gan Marsh Risk Management Research, </a:t>
            </a:r>
            <a:r>
              <a:rPr lang="en-GB" sz="1300" i="1">
                <a:latin typeface="Calibri" pitchFamily="34" charset="0"/>
              </a:rPr>
              <a:t>Bangladesh Factory Collapse: Lessons in Risk for the Retail Industry</a:t>
            </a:r>
            <a:r>
              <a:rPr lang="en-GB" sz="1300">
                <a:latin typeface="Calibri" pitchFamily="34" charset="0"/>
              </a:rPr>
              <a:t>, yn rhoi trosolwg o’r risgiau y mae adwerthwyr yn eu hwynebu wrth gael tecstilau o Fangladesh a marchnadoedd eraill sy’n isel eu costau.</a:t>
            </a:r>
          </a:p>
          <a:p>
            <a:r>
              <a:rPr lang="en-GB" sz="1300">
                <a:latin typeface="Calibri" pitchFamily="34" charset="0"/>
              </a:rPr>
              <a:t>Mae amodau gweithio gwael yn fygythiad i rai heblaw’r gweithwyr eu hunain.</a:t>
            </a:r>
          </a:p>
          <a:p>
            <a:r>
              <a:rPr lang="en-GB" sz="1300">
                <a:latin typeface="Calibri" pitchFamily="34" charset="0"/>
              </a:rPr>
              <a:t>“Er bod cwmnïau adwerthu a chyflenwi mawr wedi cael nwyddau o Fangladesh ers degawdau ac wedi ymdrechu i wella amodau gweithio yn y gorffennol, mae’r digwyddiad yn Rana Plaza yn dangos eto i sefydliadau fod y risgiau o globaleiddio sy’n gysylltiedig â llafur yn galw am oruchwylio effeithiol, mwy o sylw, mwy o wyliadwriaeth, a gwelliant parhaus,” meddai Tracy Knippenburg Gillis, yr Arweinydd Ymarfer Rhyngwladol ar Reoli Argyfyngau a Niwed i Enw Da yn Marsh Risk Consulting. Mae Gillis yn dweud y dylai adwerthwyr a chyflenwyr edrych ar y drychineb hon er mwyn deall yn well y risgiau y maen nhw’n eu hwynebu yn eu gweithrediadau a’u cadwynau cyflenwi, cryfhau arferion diogelwch yn eu gweithlu a gwella eu gallu i wrthsefyll risgiau i’w cadwynau cyflenwi a’u henw da.</a:t>
            </a:r>
          </a:p>
          <a:p>
            <a:r>
              <a:rPr lang="en-GB" sz="1300">
                <a:latin typeface="Calibri" pitchFamily="34" charset="0"/>
              </a:rPr>
              <a:t>Mae diwydiant tecstilau Bangladesh yn chwarae rhan bwysig yng nghadwynau cyflenwi’r diwydiant adwerthu oherwydd ei allu i gynhyrchu am gostau isel.</a:t>
            </a:r>
          </a:p>
          <a:p>
            <a:r>
              <a:rPr lang="en-GB" sz="1300">
                <a:latin typeface="Calibri" pitchFamily="34" charset="0"/>
              </a:rPr>
              <a:t>Ond er bod y cyfraddau cyflog yn y wlad ymysg yr isaf yn y byd (nid yw gweithwyr Bangladesh yn ennill ond 23 sent yr awr ar lefel yr isafswm cyflog), yn ôl Mynegai Amodau Gweithio Maplecroft, mae hefyd yn wythfed isaf am amodau gweithio diwydiannol ac mae hyn yn creu risgiau sylweddol i adwerthwyr o ran eu henw da, eu cydymffurfiaeth a’u cadwynau cyflenwi.</a:t>
            </a:r>
          </a:p>
          <a:p>
            <a:r>
              <a:rPr lang="en-GB" sz="1300">
                <a:latin typeface="Calibri" pitchFamily="34" charset="0"/>
              </a:rPr>
              <a:t>Bangladesh yw un o’r marchnadoedd mwyaf deniadol yn y byd o hyd ar gyfer caffael nwyddau adwerthu cynradd ar gyfer defnyddwyr anodd eu plesio am fod ei chostau cynhyrchu’n parhau’n isel.</a:t>
            </a:r>
          </a:p>
          <a:p>
            <a:r>
              <a:rPr lang="en-GB" sz="1300">
                <a:latin typeface="Calibri" pitchFamily="34" charset="0"/>
              </a:rPr>
              <a:t>Ond dylai adwerthwyr fod yn wyliadwrus, yn ôl adroddiad Marsh. Dylai adwerthwyr ystyried yn ofalus sut y maen nhw’n ymdrin â’r risg i’w henw da, eu ffordd o reoli argyfyngau, a chryfder eu cadwynau cyflenwi, a chanolbwyntio ar wella cydymffurfiaeth a thryloywder</a:t>
            </a:r>
            <a:r>
              <a:rPr lang="en-GB" sz="1400">
                <a:latin typeface="Calibri" pitchFamily="34" charset="0"/>
              </a:rPr>
              <a:t>.</a:t>
            </a:r>
          </a:p>
          <a:p>
            <a:endParaRPr lang="en-GB" sz="1400">
              <a:latin typeface="Calibri" pitchFamily="34" charset="0"/>
            </a:endParaRPr>
          </a:p>
          <a:p>
            <a:r>
              <a:rPr lang="en-GB" sz="1300">
                <a:latin typeface="Calibri" pitchFamily="34" charset="0"/>
              </a:rPr>
              <a:t>O www.insurancejournal.com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3"/>
          <p:cNvSpPr>
            <a:spLocks noChangeArrowheads="1"/>
          </p:cNvSpPr>
          <p:nvPr/>
        </p:nvSpPr>
        <p:spPr bwMode="auto">
          <a:xfrm>
            <a:off x="1341438" y="409575"/>
            <a:ext cx="5251450" cy="369888"/>
          </a:xfrm>
          <a:prstGeom prst="rect">
            <a:avLst/>
          </a:prstGeom>
          <a:noFill/>
          <a:ln w="9525">
            <a:noFill/>
            <a:miter lim="800000"/>
            <a:headEnd/>
            <a:tailEnd/>
          </a:ln>
        </p:spPr>
        <p:txBody>
          <a:bodyPr>
            <a:spAutoFit/>
          </a:bodyPr>
          <a:lstStyle/>
          <a:p>
            <a:r>
              <a:rPr lang="en-GB">
                <a:latin typeface="Calibri" pitchFamily="34" charset="0"/>
              </a:rPr>
              <a:t>Deddfwriaeth ac Argyfyngau Naturiol a Dynol</a:t>
            </a:r>
          </a:p>
        </p:txBody>
      </p:sp>
      <p:graphicFrame>
        <p:nvGraphicFramePr>
          <p:cNvPr id="5" name="Table 4"/>
          <p:cNvGraphicFramePr>
            <a:graphicFrameLocks noGrp="1"/>
          </p:cNvGraphicFramePr>
          <p:nvPr/>
        </p:nvGraphicFramePr>
        <p:xfrm>
          <a:off x="404813" y="1258888"/>
          <a:ext cx="6188074" cy="7056784"/>
        </p:xfrm>
        <a:graphic>
          <a:graphicData uri="http://schemas.openxmlformats.org/drawingml/2006/table">
            <a:tbl>
              <a:tblPr firstRow="1" bandRow="1">
                <a:tableStyleId>{5940675A-B579-460E-94D1-54222C63F5DA}</a:tableStyleId>
              </a:tblPr>
              <a:tblGrid>
                <a:gridCol w="3094037"/>
                <a:gridCol w="3094037"/>
              </a:tblGrid>
              <a:tr h="3528392">
                <a:tc>
                  <a:txBody>
                    <a:bodyPr/>
                    <a:lstStyle/>
                    <a:p>
                      <a:endParaRPr lang="en-GB" dirty="0"/>
                    </a:p>
                  </a:txBody>
                  <a:tcPr/>
                </a:tc>
                <a:tc>
                  <a:txBody>
                    <a:bodyPr/>
                    <a:lstStyle/>
                    <a:p>
                      <a:r>
                        <a:rPr lang="en-GB" sz="1100" baseline="0" dirty="0" smtClean="0"/>
                        <a:t>Pa ran y mae llywodraethau’n ei chwarae wrth wneud amodau gweithio’n deg i bawb?</a:t>
                      </a:r>
                      <a:endParaRPr lang="en-GB" sz="1100" dirty="0"/>
                    </a:p>
                  </a:txBody>
                  <a:tcPr/>
                </a:tc>
              </a:tr>
              <a:tr h="3528392">
                <a:tc>
                  <a:txBody>
                    <a:bodyPr/>
                    <a:lstStyle/>
                    <a:p>
                      <a:endParaRPr lang="en-GB" dirty="0"/>
                    </a:p>
                  </a:txBody>
                  <a:tcPr/>
                </a:tc>
                <a:tc>
                  <a:txBody>
                    <a:bodyPr/>
                    <a:lstStyle/>
                    <a:p>
                      <a:endParaRPr lang="en-GB" dirty="0"/>
                    </a:p>
                  </a:txBody>
                  <a:tcPr/>
                </a:tc>
              </a:tr>
            </a:tbl>
          </a:graphicData>
        </a:graphic>
      </p:graphicFrame>
      <p:sp>
        <p:nvSpPr>
          <p:cNvPr id="6" name="Rectangle 5"/>
          <p:cNvSpPr/>
          <p:nvPr/>
        </p:nvSpPr>
        <p:spPr>
          <a:xfrm>
            <a:off x="2492375" y="3917950"/>
            <a:ext cx="1944688" cy="2089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a:t>
            </a:r>
          </a:p>
        </p:txBody>
      </p:sp>
      <p:sp>
        <p:nvSpPr>
          <p:cNvPr id="52238" name="TextBox 6"/>
          <p:cNvSpPr txBox="1">
            <a:spLocks noChangeArrowheads="1"/>
          </p:cNvSpPr>
          <p:nvPr/>
        </p:nvSpPr>
        <p:spPr bwMode="auto">
          <a:xfrm>
            <a:off x="2499261" y="3983038"/>
            <a:ext cx="1959528" cy="2246769"/>
          </a:xfrm>
          <a:prstGeom prst="rect">
            <a:avLst/>
          </a:prstGeom>
          <a:noFill/>
          <a:ln w="9525">
            <a:noFill/>
            <a:miter lim="800000"/>
            <a:headEnd/>
            <a:tailEnd/>
          </a:ln>
        </p:spPr>
        <p:txBody>
          <a:bodyPr wrap="none">
            <a:spAutoFit/>
          </a:bodyPr>
          <a:lstStyle/>
          <a:p>
            <a:pPr algn="ctr"/>
            <a:r>
              <a:rPr lang="en-GB" b="1">
                <a:latin typeface="Calibri" pitchFamily="34" charset="0"/>
              </a:rPr>
              <a:t>Dadansoddwch </a:t>
            </a:r>
            <a:br>
              <a:rPr lang="en-GB" b="1">
                <a:latin typeface="Calibri" pitchFamily="34" charset="0"/>
              </a:rPr>
            </a:br>
            <a:r>
              <a:rPr lang="en-GB" b="1">
                <a:latin typeface="Calibri" pitchFamily="34" charset="0"/>
              </a:rPr>
              <a:t>yr effaith y mae </a:t>
            </a:r>
            <a:br>
              <a:rPr lang="en-GB" b="1">
                <a:latin typeface="Calibri" pitchFamily="34" charset="0"/>
              </a:rPr>
            </a:br>
            <a:r>
              <a:rPr lang="en-GB" b="1">
                <a:latin typeface="Calibri" pitchFamily="34" charset="0"/>
              </a:rPr>
              <a:t>deddfwriaeth </a:t>
            </a:r>
            <a:br>
              <a:rPr lang="en-GB" b="1">
                <a:latin typeface="Calibri" pitchFamily="34" charset="0"/>
              </a:rPr>
            </a:br>
            <a:r>
              <a:rPr lang="en-GB" b="1">
                <a:latin typeface="Calibri" pitchFamily="34" charset="0"/>
              </a:rPr>
              <a:t>yn gallu ei chael ar </a:t>
            </a:r>
            <a:br>
              <a:rPr lang="en-GB" b="1">
                <a:latin typeface="Calibri" pitchFamily="34" charset="0"/>
              </a:rPr>
            </a:br>
            <a:r>
              <a:rPr lang="en-GB" b="1">
                <a:latin typeface="Calibri" pitchFamily="34" charset="0"/>
              </a:rPr>
              <a:t>Argyfyngau Dynol</a:t>
            </a:r>
          </a:p>
          <a:p>
            <a:pPr algn="ctr"/>
            <a:endParaRPr lang="en-GB" b="1">
              <a:latin typeface="Calibri" pitchFamily="34" charset="0"/>
            </a:endParaRPr>
          </a:p>
          <a:p>
            <a:pPr algn="ctr"/>
            <a:r>
              <a:rPr lang="en-GB" sz="1400" b="1">
                <a:latin typeface="Calibri" pitchFamily="34" charset="0"/>
              </a:rPr>
              <a:t>LO1 LO3</a:t>
            </a:r>
          </a:p>
          <a:p>
            <a:pPr algn="ctr"/>
            <a:endParaRPr lang="en-GB" b="1">
              <a:latin typeface="Calibri" pitchFamily="34" charset="0"/>
            </a:endParaRPr>
          </a:p>
        </p:txBody>
      </p:sp>
      <p:sp>
        <p:nvSpPr>
          <p:cNvPr id="52239" name="TextBox 7"/>
          <p:cNvSpPr txBox="1">
            <a:spLocks noChangeArrowheads="1"/>
          </p:cNvSpPr>
          <p:nvPr/>
        </p:nvSpPr>
        <p:spPr bwMode="auto">
          <a:xfrm>
            <a:off x="476250" y="1233488"/>
            <a:ext cx="2784436" cy="430887"/>
          </a:xfrm>
          <a:prstGeom prst="rect">
            <a:avLst/>
          </a:prstGeom>
          <a:noFill/>
          <a:ln w="9525">
            <a:noFill/>
            <a:miter lim="800000"/>
            <a:headEnd/>
            <a:tailEnd/>
          </a:ln>
        </p:spPr>
        <p:txBody>
          <a:bodyPr wrap="none">
            <a:spAutoFit/>
          </a:bodyPr>
          <a:lstStyle/>
          <a:p>
            <a:r>
              <a:rPr lang="en-GB" sz="1100">
                <a:latin typeface="Calibri" pitchFamily="34" charset="0"/>
              </a:rPr>
              <a:t>Sut y mae amodau gweithio gwael yn dwysáu </a:t>
            </a:r>
            <a:br>
              <a:rPr lang="en-GB" sz="1100">
                <a:latin typeface="Calibri" pitchFamily="34" charset="0"/>
              </a:rPr>
            </a:br>
            <a:r>
              <a:rPr lang="en-GB" sz="1100">
                <a:latin typeface="Calibri" pitchFamily="34" charset="0"/>
              </a:rPr>
              <a:t>effaith damwain ddiwydiannol?</a:t>
            </a:r>
          </a:p>
        </p:txBody>
      </p:sp>
      <p:sp>
        <p:nvSpPr>
          <p:cNvPr id="52240" name="TextBox 8"/>
          <p:cNvSpPr txBox="1">
            <a:spLocks noChangeArrowheads="1"/>
          </p:cNvSpPr>
          <p:nvPr/>
        </p:nvSpPr>
        <p:spPr bwMode="auto">
          <a:xfrm>
            <a:off x="360363" y="4837113"/>
            <a:ext cx="6217323" cy="769441"/>
          </a:xfrm>
          <a:prstGeom prst="rect">
            <a:avLst/>
          </a:prstGeom>
          <a:noFill/>
          <a:ln w="9525">
            <a:noFill/>
            <a:miter lim="800000"/>
            <a:headEnd/>
            <a:tailEnd/>
          </a:ln>
        </p:spPr>
        <p:txBody>
          <a:bodyPr wrap="none">
            <a:spAutoFit/>
          </a:bodyPr>
          <a:lstStyle/>
          <a:p>
            <a:r>
              <a:rPr lang="en-GB" sz="1100">
                <a:latin typeface="Calibri" pitchFamily="34" charset="0"/>
              </a:rPr>
              <a:t>A ddylai pobl osgoi prynu nwyddau		              Sut y dylid sancsiynu cwmnïau</a:t>
            </a:r>
          </a:p>
          <a:p>
            <a:r>
              <a:rPr lang="en-GB" sz="1100">
                <a:latin typeface="Calibri" pitchFamily="34" charset="0"/>
              </a:rPr>
              <a:t>oddi wrth gwmnïau lle nad oes			              sydd ag amodau gweithio gwael?</a:t>
            </a:r>
          </a:p>
          <a:p>
            <a:r>
              <a:rPr lang="en-GB" sz="1100">
                <a:latin typeface="Calibri" pitchFamily="34" charset="0"/>
              </a:rPr>
              <a:t>deddfwriaeth dda ar gyfer</a:t>
            </a:r>
          </a:p>
          <a:p>
            <a:r>
              <a:rPr lang="en-GB" sz="1100">
                <a:latin typeface="Calibri" pitchFamily="34" charset="0"/>
              </a:rPr>
              <a:t>eu gweithlu?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179388"/>
            <a:ext cx="6172200" cy="288925"/>
          </a:xfrm>
        </p:spPr>
        <p:txBody>
          <a:bodyPr rtlCol="0">
            <a:normAutofit fontScale="90000"/>
          </a:bodyPr>
          <a:lstStyle/>
          <a:p>
            <a:pPr eaLnBrk="1" fontAlgn="auto" hangingPunct="1">
              <a:spcAft>
                <a:spcPts val="0"/>
              </a:spcAft>
              <a:defRPr/>
            </a:pPr>
            <a:r>
              <a:rPr lang="en-GB" sz="1800" u="sng" dirty="0" smtClean="0"/>
              <a:t>Gwleidyddiaeth ac Argyfyngau Naturiol a Dynol</a:t>
            </a:r>
            <a:endParaRPr lang="en-GB" sz="1800" u="sng" dirty="0"/>
          </a:p>
        </p:txBody>
      </p:sp>
      <p:sp>
        <p:nvSpPr>
          <p:cNvPr id="16386" name="Rectangle 6"/>
          <p:cNvSpPr>
            <a:spLocks noChangeArrowheads="1"/>
          </p:cNvSpPr>
          <p:nvPr/>
        </p:nvSpPr>
        <p:spPr bwMode="auto">
          <a:xfrm>
            <a:off x="369888" y="1619250"/>
            <a:ext cx="6118225" cy="2746375"/>
          </a:xfrm>
          <a:prstGeom prst="rect">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16387" name="Text Box 5"/>
          <p:cNvSpPr txBox="1">
            <a:spLocks noChangeArrowheads="1"/>
          </p:cNvSpPr>
          <p:nvPr/>
        </p:nvSpPr>
        <p:spPr bwMode="auto">
          <a:xfrm>
            <a:off x="260350" y="5524500"/>
            <a:ext cx="6226175" cy="2647950"/>
          </a:xfrm>
          <a:prstGeom prst="rect">
            <a:avLst/>
          </a:prstGeom>
          <a:solidFill>
            <a:srgbClr val="FFFFFF"/>
          </a:solidFill>
          <a:ln w="9525">
            <a:solidFill>
              <a:srgbClr val="000000"/>
            </a:solidFill>
            <a:miter lim="800000"/>
            <a:headEnd/>
            <a:tailEnd/>
          </a:ln>
        </p:spPr>
        <p:txBody>
          <a:bodyPr/>
          <a:lstStyle/>
          <a:p>
            <a:r>
              <a:rPr lang="en-GB" sz="1200">
                <a:latin typeface="Calibri" pitchFamily="34" charset="0"/>
                <a:cs typeface="Times New Roman" pitchFamily="18" charset="0"/>
              </a:rPr>
              <a:t>Wikipedia</a:t>
            </a: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r>
              <a:rPr lang="en-GB" sz="1200">
                <a:latin typeface="Calibri" pitchFamily="34" charset="0"/>
                <a:cs typeface="Times New Roman" pitchFamily="18" charset="0"/>
              </a:rPr>
              <a:t>The Guardian</a:t>
            </a:r>
            <a:endParaRPr lang="en-GB">
              <a:latin typeface="Calibri" pitchFamily="34" charset="0"/>
              <a:cs typeface="Arial" charset="0"/>
            </a:endParaRPr>
          </a:p>
          <a:p>
            <a:endParaRPr lang="en-GB" sz="600">
              <a:latin typeface="Calibri" pitchFamily="34" charset="0"/>
              <a:cs typeface="Arial" charset="0"/>
            </a:endParaRPr>
          </a:p>
          <a:p>
            <a:endParaRPr lang="en-GB" sz="600">
              <a:latin typeface="Calibri" pitchFamily="34" charset="0"/>
              <a:cs typeface="Arial" charset="0"/>
            </a:endParaRPr>
          </a:p>
          <a:p>
            <a:endParaRPr lang="en-GB" sz="600">
              <a:latin typeface="Calibri" pitchFamily="34" charset="0"/>
              <a:cs typeface="Arial" charset="0"/>
            </a:endParaRPr>
          </a:p>
        </p:txBody>
      </p:sp>
      <p:sp>
        <p:nvSpPr>
          <p:cNvPr id="16388" name="Rectangle 7"/>
          <p:cNvSpPr>
            <a:spLocks noChangeArrowheads="1"/>
          </p:cNvSpPr>
          <p:nvPr/>
        </p:nvSpPr>
        <p:spPr bwMode="auto">
          <a:xfrm>
            <a:off x="0" y="853579"/>
            <a:ext cx="5525596" cy="923330"/>
          </a:xfrm>
          <a:prstGeom prst="rect">
            <a:avLst/>
          </a:prstGeom>
          <a:noFill/>
          <a:ln w="9525">
            <a:noFill/>
            <a:miter lim="800000"/>
            <a:headEnd/>
            <a:tailEnd/>
          </a:ln>
        </p:spPr>
        <p:txBody>
          <a:bodyPr wrap="none" anchor="ctr">
            <a:spAutoFit/>
          </a:bodyPr>
          <a:lstStyle/>
          <a:p>
            <a:r>
              <a:rPr lang="en-GB" sz="1200">
                <a:latin typeface="Calibri" pitchFamily="34" charset="0"/>
                <a:ea typeface="Calibri" pitchFamily="34" charset="0"/>
                <a:cs typeface="Times New Roman" pitchFamily="18" charset="0"/>
              </a:rPr>
              <a:t>Beth rydyn ni’n ei olygu wrth y gair </a:t>
            </a:r>
            <a:r>
              <a:rPr lang="en-GB" sz="1200" b="1">
                <a:latin typeface="Calibri" pitchFamily="34" charset="0"/>
                <a:ea typeface="Calibri" pitchFamily="34" charset="0"/>
                <a:cs typeface="Times New Roman" pitchFamily="18" charset="0"/>
              </a:rPr>
              <a:t>gwleidyddiaeth</a:t>
            </a:r>
            <a:r>
              <a:rPr lang="en-GB" sz="1200">
                <a:latin typeface="Calibri" pitchFamily="34" charset="0"/>
                <a:ea typeface="Calibri" pitchFamily="34" charset="0"/>
                <a:cs typeface="Times New Roman" pitchFamily="18" charset="0"/>
              </a:rPr>
              <a:t>? </a:t>
            </a:r>
          </a:p>
          <a:p>
            <a:endParaRPr lang="en-GB" sz="1200">
              <a:latin typeface="Calibri" pitchFamily="34" charset="0"/>
              <a:ea typeface="Calibri" pitchFamily="34" charset="0"/>
              <a:cs typeface="Times New Roman" pitchFamily="18" charset="0"/>
            </a:endParaRPr>
          </a:p>
          <a:p>
            <a:r>
              <a:rPr lang="en-GB" sz="1200">
                <a:latin typeface="Calibri" pitchFamily="34" charset="0"/>
                <a:ea typeface="Calibri" pitchFamily="34" charset="0"/>
                <a:cs typeface="Times New Roman" pitchFamily="18" charset="0"/>
              </a:rPr>
              <a:t>Gwrandewch ar eich athro’n trafod hyn yn gyntaf ac wedyn gwnewch nodiadau yma</a:t>
            </a:r>
            <a:r>
              <a:rPr lang="en-GB" sz="1200">
                <a:latin typeface="Bookman Old Style" pitchFamily="18" charset="0"/>
                <a:ea typeface="Calibri" pitchFamily="34" charset="0"/>
                <a:cs typeface="Times New Roman" pitchFamily="18" charset="0"/>
              </a:rPr>
              <a:t>:-</a:t>
            </a:r>
            <a:endParaRPr lang="en-GB" sz="600">
              <a:ea typeface="Calibri" pitchFamily="34" charset="0"/>
              <a:cs typeface="Arial" charset="0"/>
            </a:endParaRPr>
          </a:p>
          <a:p>
            <a:pPr eaLnBrk="0" hangingPunct="0"/>
            <a:endParaRPr lang="en-GB">
              <a:ea typeface="Calibri" pitchFamily="34" charset="0"/>
              <a:cs typeface="Arial" charset="0"/>
            </a:endParaRPr>
          </a:p>
        </p:txBody>
      </p:sp>
      <p:sp>
        <p:nvSpPr>
          <p:cNvPr id="9" name="Rectangle 8"/>
          <p:cNvSpPr>
            <a:spLocks noChangeArrowheads="1"/>
          </p:cNvSpPr>
          <p:nvPr/>
        </p:nvSpPr>
        <p:spPr bwMode="auto">
          <a:xfrm>
            <a:off x="-20638" y="3938647"/>
            <a:ext cx="5173211" cy="1661993"/>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indent="319088">
              <a:defRPr/>
            </a:pPr>
            <a:r>
              <a:rPr lang="en-GB" dirty="0">
                <a:latin typeface="Arial" pitchFamily="34" charset="0"/>
                <a:cs typeface="Arial" pitchFamily="34" charset="0"/>
              </a:rPr>
              <a:t/>
            </a:r>
            <a:br>
              <a:rPr lang="en-GB" dirty="0">
                <a:latin typeface="Arial" pitchFamily="34" charset="0"/>
                <a:cs typeface="Arial" pitchFamily="34" charset="0"/>
              </a:rPr>
            </a:br>
            <a:endParaRPr lang="en-GB" dirty="0">
              <a:latin typeface="Arial" pitchFamily="34" charset="0"/>
              <a:cs typeface="Arial" pitchFamily="34" charset="0"/>
            </a:endParaRPr>
          </a:p>
          <a:p>
            <a:pPr eaLnBrk="0" hangingPunct="0">
              <a:defRPr/>
            </a:pPr>
            <a:r>
              <a:rPr lang="en-GB" sz="1200" dirty="0">
                <a:latin typeface="+mn-lt"/>
                <a:ea typeface="Calibri" pitchFamily="34" charset="0"/>
                <a:cs typeface="Times New Roman" pitchFamily="18" charset="0"/>
              </a:rPr>
              <a:t>        Mae </a:t>
            </a:r>
            <a:r>
              <a:rPr lang="en-GB" sz="1200" b="1" dirty="0">
                <a:latin typeface="+mn-lt"/>
                <a:ea typeface="Calibri" pitchFamily="34" charset="0"/>
                <a:cs typeface="Times New Roman" pitchFamily="18" charset="0"/>
              </a:rPr>
              <a:t>dwy erthygl </a:t>
            </a:r>
            <a:r>
              <a:rPr lang="en-GB" sz="1200" dirty="0">
                <a:latin typeface="+mn-lt"/>
                <a:ea typeface="Calibri" pitchFamily="34" charset="0"/>
                <a:cs typeface="Times New Roman" pitchFamily="18" charset="0"/>
              </a:rPr>
              <a:t>ar y tudalennau nesaf am faterion.  </a:t>
            </a:r>
          </a:p>
          <a:p>
            <a:pPr eaLnBrk="0" hangingPunct="0">
              <a:defRPr/>
            </a:pPr>
            <a:r>
              <a:rPr lang="en-GB" sz="1200" dirty="0">
                <a:latin typeface="+mn-lt"/>
                <a:ea typeface="Calibri" pitchFamily="34" charset="0"/>
                <a:cs typeface="Times New Roman" pitchFamily="18" charset="0"/>
              </a:rPr>
              <a:t>        Mae’r gyntaf o wefan Wikipedia ac mae’r ail o bapur newydd The Guardian.</a:t>
            </a:r>
            <a:endParaRPr lang="en-GB" sz="600" dirty="0">
              <a:latin typeface="+mn-lt"/>
              <a:cs typeface="Arial" pitchFamily="34" charset="0"/>
            </a:endParaRPr>
          </a:p>
          <a:p>
            <a:pPr indent="319088" eaLnBrk="0" hangingPunct="0">
              <a:defRPr/>
            </a:pPr>
            <a:endParaRPr lang="en-GB" sz="1200" dirty="0">
              <a:latin typeface="+mn-lt"/>
              <a:ea typeface="Calibri" pitchFamily="34" charset="0"/>
              <a:cs typeface="Times New Roman" pitchFamily="18" charset="0"/>
            </a:endParaRPr>
          </a:p>
          <a:p>
            <a:pPr indent="319088" eaLnBrk="0" hangingPunct="0">
              <a:defRPr/>
            </a:pPr>
            <a:r>
              <a:rPr lang="en-GB" sz="1200" dirty="0">
                <a:latin typeface="+mn-lt"/>
                <a:ea typeface="Calibri" pitchFamily="34" charset="0"/>
                <a:cs typeface="Times New Roman" pitchFamily="18" charset="0"/>
              </a:rPr>
              <a:t>A yw’r ffynonellau gwybodaeth hyn </a:t>
            </a:r>
            <a:r>
              <a:rPr lang="en-GB" sz="1200" b="1" dirty="0">
                <a:latin typeface="+mn-lt"/>
                <a:ea typeface="Calibri" pitchFamily="34" charset="0"/>
                <a:cs typeface="Times New Roman" pitchFamily="18" charset="0"/>
              </a:rPr>
              <a:t>yn ddibynadwy</a:t>
            </a:r>
            <a:r>
              <a:rPr lang="en-GB" sz="1200" dirty="0">
                <a:latin typeface="+mn-lt"/>
                <a:ea typeface="Calibri" pitchFamily="34" charset="0"/>
                <a:cs typeface="Times New Roman" pitchFamily="18" charset="0"/>
              </a:rPr>
              <a:t>?</a:t>
            </a:r>
            <a:endParaRPr lang="en-GB" sz="600" dirty="0">
              <a:latin typeface="+mn-lt"/>
              <a:cs typeface="Arial" pitchFamily="34" charset="0"/>
            </a:endParaRPr>
          </a:p>
          <a:p>
            <a:pPr indent="319088" eaLnBrk="0" hangingPunct="0">
              <a:defRPr/>
            </a:pPr>
            <a:endParaRPr lang="en-GB" dirty="0">
              <a:latin typeface="+mn-lt"/>
              <a:cs typeface="Arial" pitchFamily="34" charset="0"/>
            </a:endParaRPr>
          </a:p>
        </p:txBody>
      </p:sp>
      <p:sp>
        <p:nvSpPr>
          <p:cNvPr id="16390" name="Rectangle 9"/>
          <p:cNvSpPr>
            <a:spLocks noChangeArrowheads="1"/>
          </p:cNvSpPr>
          <p:nvPr/>
        </p:nvSpPr>
        <p:spPr bwMode="auto">
          <a:xfrm>
            <a:off x="0" y="91440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sp>
        <p:nvSpPr>
          <p:cNvPr id="16391" name="TextBox 2"/>
          <p:cNvSpPr txBox="1">
            <a:spLocks noChangeArrowheads="1"/>
          </p:cNvSpPr>
          <p:nvPr/>
        </p:nvSpPr>
        <p:spPr bwMode="auto">
          <a:xfrm>
            <a:off x="5619750" y="4057650"/>
            <a:ext cx="866775" cy="307975"/>
          </a:xfrm>
          <a:prstGeom prst="rect">
            <a:avLst/>
          </a:prstGeom>
          <a:noFill/>
          <a:ln w="9525">
            <a:noFill/>
            <a:miter lim="800000"/>
            <a:headEnd/>
            <a:tailEnd/>
          </a:ln>
        </p:spPr>
        <p:txBody>
          <a:bodyPr wrap="none">
            <a:spAutoFit/>
          </a:bodyPr>
          <a:lstStyle/>
          <a:p>
            <a:r>
              <a:rPr lang="en-GB" sz="1400">
                <a:latin typeface="Calibri" pitchFamily="34" charset="0"/>
              </a:rPr>
              <a:t>LO1   LO3</a:t>
            </a:r>
          </a:p>
        </p:txBody>
      </p:sp>
      <p:sp>
        <p:nvSpPr>
          <p:cNvPr id="16392" name="Rectangle 3"/>
          <p:cNvSpPr>
            <a:spLocks noChangeArrowheads="1"/>
          </p:cNvSpPr>
          <p:nvPr/>
        </p:nvSpPr>
        <p:spPr bwMode="auto">
          <a:xfrm>
            <a:off x="5619750" y="7864475"/>
            <a:ext cx="866775" cy="307975"/>
          </a:xfrm>
          <a:prstGeom prst="rect">
            <a:avLst/>
          </a:prstGeom>
          <a:noFill/>
          <a:ln w="9525">
            <a:noFill/>
            <a:miter lim="800000"/>
            <a:headEnd/>
            <a:tailEnd/>
          </a:ln>
        </p:spPr>
        <p:txBody>
          <a:bodyPr wrap="none">
            <a:spAutoFit/>
          </a:bodyPr>
          <a:lstStyle/>
          <a:p>
            <a:r>
              <a:rPr lang="en-GB" sz="1400">
                <a:latin typeface="Calibri" pitchFamily="34" charset="0"/>
              </a:rPr>
              <a:t>LO1   LO3</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304800" y="4859338"/>
            <a:ext cx="6129338" cy="3097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611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3251" name="Title 1"/>
          <p:cNvSpPr>
            <a:spLocks noGrp="1"/>
          </p:cNvSpPr>
          <p:nvPr>
            <p:ph type="title"/>
          </p:nvPr>
        </p:nvSpPr>
        <p:spPr/>
        <p:txBody>
          <a:bodyPr/>
          <a:lstStyle/>
          <a:p>
            <a:pPr eaLnBrk="1" hangingPunct="1"/>
            <a:r>
              <a:rPr lang="en-GB" sz="2800" smtClean="0"/>
              <a:t>Myfyriwch ar y datganiadau canlynol. Beth yw’ch barn chi?</a:t>
            </a:r>
          </a:p>
        </p:txBody>
      </p:sp>
      <p:sp>
        <p:nvSpPr>
          <p:cNvPr id="53252" name="TextBox 3"/>
          <p:cNvSpPr txBox="1">
            <a:spLocks noChangeArrowheads="1"/>
          </p:cNvSpPr>
          <p:nvPr/>
        </p:nvSpPr>
        <p:spPr bwMode="auto">
          <a:xfrm>
            <a:off x="309563" y="2032000"/>
            <a:ext cx="5503843" cy="2585323"/>
          </a:xfrm>
          <a:prstGeom prst="rect">
            <a:avLst/>
          </a:prstGeom>
          <a:noFill/>
          <a:ln w="9525">
            <a:noFill/>
            <a:miter lim="800000"/>
            <a:headEnd/>
            <a:tailEnd/>
          </a:ln>
        </p:spPr>
        <p:txBody>
          <a:bodyPr wrap="none">
            <a:spAutoFit/>
          </a:bodyPr>
          <a:lstStyle/>
          <a:p>
            <a:r>
              <a:rPr lang="en-GB">
                <a:latin typeface="Calibri" pitchFamily="34" charset="0"/>
              </a:rPr>
              <a:t>Dylai cwmnïau mawr wneud cymaint o elw â phosibl heb</a:t>
            </a:r>
            <a:br>
              <a:rPr lang="en-GB">
                <a:latin typeface="Calibri" pitchFamily="34" charset="0"/>
              </a:rPr>
            </a:br>
            <a:r>
              <a:rPr lang="en-GB">
                <a:latin typeface="Calibri" pitchFamily="34" charset="0"/>
              </a:rPr>
              <a:t>ystyried y gost. </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53253" name="TextBox 6"/>
          <p:cNvSpPr txBox="1">
            <a:spLocks noChangeArrowheads="1"/>
          </p:cNvSpPr>
          <p:nvPr/>
        </p:nvSpPr>
        <p:spPr bwMode="auto">
          <a:xfrm>
            <a:off x="309563" y="4859338"/>
            <a:ext cx="5601225" cy="923330"/>
          </a:xfrm>
          <a:prstGeom prst="rect">
            <a:avLst/>
          </a:prstGeom>
          <a:noFill/>
          <a:ln w="9525">
            <a:noFill/>
            <a:miter lim="800000"/>
            <a:headEnd/>
            <a:tailEnd/>
          </a:ln>
        </p:spPr>
        <p:txBody>
          <a:bodyPr wrap="none">
            <a:spAutoFit/>
          </a:bodyPr>
          <a:lstStyle/>
          <a:p>
            <a:r>
              <a:rPr lang="en-GB">
                <a:latin typeface="Calibri" pitchFamily="34" charset="0"/>
              </a:rPr>
              <a:t>Dylai pobl weithio’n galetach yn yr ysgol er mwyn peidio â</a:t>
            </a:r>
            <a:br>
              <a:rPr lang="en-GB">
                <a:latin typeface="Calibri" pitchFamily="34" charset="0"/>
              </a:rPr>
            </a:br>
            <a:r>
              <a:rPr lang="en-GB">
                <a:latin typeface="Calibri" pitchFamily="34" charset="0"/>
              </a:rPr>
              <a:t>gorfod cymryd swydd sydd ag amodau gweithio gwael.</a:t>
            </a:r>
          </a:p>
          <a:p>
            <a:endParaRPr lang="en-GB">
              <a:latin typeface="Calibri" pitchFamily="34" charset="0"/>
            </a:endParaRPr>
          </a:p>
        </p:txBody>
      </p:sp>
      <p:sp>
        <p:nvSpPr>
          <p:cNvPr id="53254" name="TextBox 9"/>
          <p:cNvSpPr txBox="1">
            <a:spLocks noChangeArrowheads="1"/>
          </p:cNvSpPr>
          <p:nvPr/>
        </p:nvSpPr>
        <p:spPr bwMode="auto">
          <a:xfrm>
            <a:off x="0" y="8154988"/>
            <a:ext cx="6574261" cy="923330"/>
          </a:xfrm>
          <a:prstGeom prst="rect">
            <a:avLst/>
          </a:prstGeom>
          <a:noFill/>
          <a:ln w="9525">
            <a:noFill/>
            <a:miter lim="800000"/>
            <a:headEnd/>
            <a:tailEnd/>
          </a:ln>
        </p:spPr>
        <p:txBody>
          <a:bodyPr wrap="none">
            <a:spAutoFit/>
          </a:bodyPr>
          <a:lstStyle/>
          <a:p>
            <a:r>
              <a:rPr lang="en-GB">
                <a:latin typeface="Calibri" pitchFamily="34" charset="0"/>
              </a:rPr>
              <a:t>Gan eich bod chi wedi datgan eich barn – cymerwch ran mewn</a:t>
            </a:r>
            <a:br>
              <a:rPr lang="en-GB">
                <a:latin typeface="Calibri" pitchFamily="34" charset="0"/>
              </a:rPr>
            </a:br>
            <a:r>
              <a:rPr lang="en-GB">
                <a:latin typeface="Calibri" pitchFamily="34" charset="0"/>
              </a:rPr>
              <a:t>dadl yn y dosbarth i weld sut y mae pobl eraill yn teimlo. Cofiwch – </a:t>
            </a:r>
            <a:br>
              <a:rPr lang="en-GB">
                <a:latin typeface="Calibri" pitchFamily="34" charset="0"/>
              </a:rPr>
            </a:br>
            <a:r>
              <a:rPr lang="en-GB" b="1">
                <a:latin typeface="Calibri" pitchFamily="34" charset="0"/>
              </a:rPr>
              <a:t>Codwch eich llaw i gael siarad</a:t>
            </a:r>
            <a:r>
              <a:rPr lang="en-GB">
                <a:latin typeface="Calibri" pitchFamily="34" charset="0"/>
              </a:rPr>
              <a:t>.</a:t>
            </a:r>
          </a:p>
        </p:txBody>
      </p:sp>
      <p:sp>
        <p:nvSpPr>
          <p:cNvPr id="53255" name="Rectangle 2"/>
          <p:cNvSpPr>
            <a:spLocks noChangeArrowheads="1"/>
          </p:cNvSpPr>
          <p:nvPr/>
        </p:nvSpPr>
        <p:spPr bwMode="auto">
          <a:xfrm>
            <a:off x="5637213" y="4346575"/>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53256" name="Rectangle 5"/>
          <p:cNvSpPr>
            <a:spLocks noChangeArrowheads="1"/>
          </p:cNvSpPr>
          <p:nvPr/>
        </p:nvSpPr>
        <p:spPr bwMode="auto">
          <a:xfrm>
            <a:off x="5637213" y="7648575"/>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249238" y="5222875"/>
            <a:ext cx="6235700" cy="3687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10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4275" name="Title 1"/>
          <p:cNvSpPr>
            <a:spLocks noGrp="1"/>
          </p:cNvSpPr>
          <p:nvPr>
            <p:ph type="title"/>
          </p:nvPr>
        </p:nvSpPr>
        <p:spPr>
          <a:xfrm>
            <a:off x="342900" y="366713"/>
            <a:ext cx="6172200" cy="533400"/>
          </a:xfrm>
        </p:spPr>
        <p:txBody>
          <a:bodyPr/>
          <a:lstStyle/>
          <a:p>
            <a:pPr eaLnBrk="1" hangingPunct="1"/>
            <a:r>
              <a:rPr lang="en-GB" sz="2800" smtClean="0"/>
              <a:t>A yw’ch barn wedi newid?</a:t>
            </a:r>
          </a:p>
        </p:txBody>
      </p:sp>
      <p:sp>
        <p:nvSpPr>
          <p:cNvPr id="54276" name="TextBox 3"/>
          <p:cNvSpPr txBox="1">
            <a:spLocks noChangeArrowheads="1"/>
          </p:cNvSpPr>
          <p:nvPr/>
        </p:nvSpPr>
        <p:spPr bwMode="auto">
          <a:xfrm>
            <a:off x="295275" y="1258888"/>
            <a:ext cx="6251118" cy="2585323"/>
          </a:xfrm>
          <a:prstGeom prst="rect">
            <a:avLst/>
          </a:prstGeom>
          <a:noFill/>
          <a:ln w="9525">
            <a:noFill/>
            <a:miter lim="800000"/>
            <a:headEnd/>
            <a:tailEnd/>
          </a:ln>
        </p:spPr>
        <p:txBody>
          <a:bodyPr wrap="none">
            <a:spAutoFit/>
          </a:bodyPr>
          <a:lstStyle/>
          <a:p>
            <a:r>
              <a:rPr lang="en-GB">
                <a:latin typeface="Calibri" pitchFamily="34" charset="0"/>
              </a:rPr>
              <a:t>Ar sail yr hyn rydych chi wedi’i glywed yn y ddadl – a yw’ch barn</a:t>
            </a:r>
            <a:br>
              <a:rPr lang="en-GB">
                <a:latin typeface="Calibri" pitchFamily="34" charset="0"/>
              </a:rPr>
            </a:br>
            <a:r>
              <a:rPr lang="en-GB">
                <a:latin typeface="Calibri" pitchFamily="34" charset="0"/>
              </a:rPr>
              <a:t>wedi newid? Cofnodwch wybodaeth newydd yn y blwch isod.</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54277" name="Rectangle 2"/>
          <p:cNvSpPr>
            <a:spLocks noChangeArrowheads="1"/>
          </p:cNvSpPr>
          <p:nvPr/>
        </p:nvSpPr>
        <p:spPr bwMode="auto">
          <a:xfrm>
            <a:off x="203200" y="4670425"/>
            <a:ext cx="6143625" cy="923925"/>
          </a:xfrm>
          <a:prstGeom prst="rect">
            <a:avLst/>
          </a:prstGeom>
          <a:noFill/>
          <a:ln w="9525">
            <a:noFill/>
            <a:miter lim="800000"/>
            <a:headEnd/>
            <a:tailEnd/>
          </a:ln>
        </p:spPr>
        <p:txBody>
          <a:bodyPr>
            <a:spAutoFit/>
          </a:bodyPr>
          <a:lstStyle/>
          <a:p>
            <a:endParaRPr lang="en-GB">
              <a:latin typeface="Calibri" pitchFamily="34" charset="0"/>
            </a:endParaRPr>
          </a:p>
          <a:p>
            <a:r>
              <a:rPr lang="en-GB">
                <a:latin typeface="Calibri" pitchFamily="34" charset="0"/>
              </a:rPr>
              <a:t> .</a:t>
            </a:r>
          </a:p>
          <a:p>
            <a:endParaRPr lang="en-GB">
              <a:latin typeface="Calibri" pitchFamily="34" charset="0"/>
            </a:endParaRPr>
          </a:p>
        </p:txBody>
      </p:sp>
      <p:sp>
        <p:nvSpPr>
          <p:cNvPr id="54278" name="TextBox 5"/>
          <p:cNvSpPr txBox="1">
            <a:spLocks noChangeArrowheads="1"/>
          </p:cNvSpPr>
          <p:nvPr/>
        </p:nvSpPr>
        <p:spPr bwMode="auto">
          <a:xfrm>
            <a:off x="-3175" y="4210050"/>
            <a:ext cx="6692758" cy="830997"/>
          </a:xfrm>
          <a:prstGeom prst="rect">
            <a:avLst/>
          </a:prstGeom>
          <a:noFill/>
          <a:ln w="9525">
            <a:noFill/>
            <a:miter lim="800000"/>
            <a:headEnd/>
            <a:tailEnd/>
          </a:ln>
        </p:spPr>
        <p:txBody>
          <a:bodyPr wrap="none">
            <a:spAutoFit/>
          </a:bodyPr>
          <a:lstStyle/>
          <a:p>
            <a:r>
              <a:rPr lang="en-GB" sz="1600">
                <a:latin typeface="Calibri" pitchFamily="34" charset="0"/>
              </a:rPr>
              <a:t>Nawr dylech chi gofnodi’ch Safbwynt Personol. Beth yw’ch barn</a:t>
            </a:r>
          </a:p>
          <a:p>
            <a:r>
              <a:rPr lang="en-GB" sz="1600">
                <a:latin typeface="Calibri" pitchFamily="34" charset="0"/>
              </a:rPr>
              <a:t>chi am Ddeddfwriaeth ar y Gweithlu ac argyfyngau Dynol?  Ar beth mae wedi’i</a:t>
            </a:r>
            <a:br>
              <a:rPr lang="en-GB" sz="1600">
                <a:latin typeface="Calibri" pitchFamily="34" charset="0"/>
              </a:rPr>
            </a:br>
            <a:r>
              <a:rPr lang="en-GB" sz="1600">
                <a:latin typeface="Calibri" pitchFamily="34" charset="0"/>
              </a:rPr>
              <a:t>seilio? A yw’ch ffynonellau’n ddibynadwy?</a:t>
            </a:r>
          </a:p>
        </p:txBody>
      </p:sp>
      <p:sp>
        <p:nvSpPr>
          <p:cNvPr id="54279" name="Rectangle 6"/>
          <p:cNvSpPr>
            <a:spLocks noChangeArrowheads="1"/>
          </p:cNvSpPr>
          <p:nvPr/>
        </p:nvSpPr>
        <p:spPr bwMode="auto">
          <a:xfrm>
            <a:off x="5668963" y="3844925"/>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54280" name="Rectangle 7"/>
          <p:cNvSpPr>
            <a:spLocks noChangeArrowheads="1"/>
          </p:cNvSpPr>
          <p:nvPr/>
        </p:nvSpPr>
        <p:spPr bwMode="auto">
          <a:xfrm>
            <a:off x="5395913" y="8640763"/>
            <a:ext cx="112077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349250" y="1711325"/>
            <a:ext cx="6192838" cy="3024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298" name="TextBox 5"/>
          <p:cNvSpPr txBox="1">
            <a:spLocks noChangeArrowheads="1"/>
          </p:cNvSpPr>
          <p:nvPr/>
        </p:nvSpPr>
        <p:spPr bwMode="auto">
          <a:xfrm>
            <a:off x="28575" y="4906963"/>
            <a:ext cx="6819595" cy="584776"/>
          </a:xfrm>
          <a:prstGeom prst="rect">
            <a:avLst/>
          </a:prstGeom>
          <a:noFill/>
          <a:ln w="9525">
            <a:noFill/>
            <a:miter lim="800000"/>
            <a:headEnd/>
            <a:tailEnd/>
          </a:ln>
        </p:spPr>
        <p:txBody>
          <a:bodyPr wrap="none">
            <a:spAutoFit/>
          </a:bodyPr>
          <a:lstStyle/>
          <a:p>
            <a:r>
              <a:rPr lang="en-GB" sz="1600">
                <a:latin typeface="Calibri" pitchFamily="34" charset="0"/>
              </a:rPr>
              <a:t>Nawr dylech chi fyfyrio ar Gryfderau a Gwendidau’ch bwrdd stori o ran </a:t>
            </a:r>
            <a:br>
              <a:rPr lang="en-GB" sz="1600">
                <a:latin typeface="Calibri" pitchFamily="34" charset="0"/>
              </a:rPr>
            </a:br>
            <a:r>
              <a:rPr lang="en-GB" sz="1600">
                <a:latin typeface="Calibri" pitchFamily="34" charset="0"/>
              </a:rPr>
              <a:t>codi ymwybyddiaeth o effaith </a:t>
            </a:r>
            <a:r>
              <a:rPr lang="en-GB" sz="1600">
                <a:solidFill>
                  <a:srgbClr val="FF0000"/>
                </a:solidFill>
                <a:latin typeface="Calibri" pitchFamily="34" charset="0"/>
              </a:rPr>
              <a:t>Technoleg ar baratoi ar gyfer argyfyngau Naturiol</a:t>
            </a:r>
            <a:r>
              <a:rPr lang="en-GB" sz="1600">
                <a:latin typeface="Calibri" pitchFamily="34" charset="0"/>
              </a:rPr>
              <a:t>.</a:t>
            </a:r>
          </a:p>
        </p:txBody>
      </p:sp>
      <p:graphicFrame>
        <p:nvGraphicFramePr>
          <p:cNvPr id="8" name="Table 7"/>
          <p:cNvGraphicFramePr>
            <a:graphicFrameLocks noGrp="1"/>
          </p:cNvGraphicFramePr>
          <p:nvPr/>
        </p:nvGraphicFramePr>
        <p:xfrm>
          <a:off x="260350" y="6156325"/>
          <a:ext cx="6192688" cy="2382519"/>
        </p:xfrm>
        <a:graphic>
          <a:graphicData uri="http://schemas.openxmlformats.org/drawingml/2006/table">
            <a:tbl>
              <a:tblPr firstRow="1" bandRow="1">
                <a:tableStyleId>{5940675A-B579-460E-94D1-54222C63F5DA}</a:tableStyleId>
              </a:tblPr>
              <a:tblGrid>
                <a:gridCol w="3096344"/>
                <a:gridCol w="3096344"/>
              </a:tblGrid>
              <a:tr h="370840">
                <a:tc>
                  <a:txBody>
                    <a:bodyPr/>
                    <a:lstStyle/>
                    <a:p>
                      <a:r>
                        <a:rPr lang="en-GB" dirty="0" smtClean="0"/>
                        <a:t>Cryfderau</a:t>
                      </a:r>
                      <a:endParaRPr lang="en-GB" dirty="0"/>
                    </a:p>
                  </a:txBody>
                  <a:tcPr/>
                </a:tc>
                <a:tc>
                  <a:txBody>
                    <a:bodyPr/>
                    <a:lstStyle/>
                    <a:p>
                      <a:r>
                        <a:rPr lang="en-GB" dirty="0" smtClean="0"/>
                        <a:t>Gwendidau</a:t>
                      </a:r>
                      <a:endParaRPr lang="en-GB" dirty="0"/>
                    </a:p>
                  </a:txBody>
                  <a:tcPr/>
                </a:tc>
              </a:tr>
              <a:tr h="370840">
                <a:tc>
                  <a:txBody>
                    <a:bodyPr/>
                    <a:lstStyle/>
                    <a:p>
                      <a:endParaRPr lang="en-GB"/>
                    </a:p>
                  </a:txBody>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tc>
              </a:tr>
            </a:tbl>
          </a:graphicData>
        </a:graphic>
      </p:graphicFrame>
      <p:sp>
        <p:nvSpPr>
          <p:cNvPr id="55310" name="Rectangle 8"/>
          <p:cNvSpPr>
            <a:spLocks noChangeArrowheads="1"/>
          </p:cNvSpPr>
          <p:nvPr/>
        </p:nvSpPr>
        <p:spPr bwMode="auto">
          <a:xfrm>
            <a:off x="5402263" y="4429125"/>
            <a:ext cx="1120775" cy="306388"/>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
        <p:nvSpPr>
          <p:cNvPr id="55311" name="Rectangle 1"/>
          <p:cNvSpPr>
            <a:spLocks noChangeArrowheads="1"/>
          </p:cNvSpPr>
          <p:nvPr/>
        </p:nvSpPr>
        <p:spPr bwMode="auto">
          <a:xfrm>
            <a:off x="260350" y="395288"/>
            <a:ext cx="6173788" cy="1169551"/>
          </a:xfrm>
          <a:prstGeom prst="rect">
            <a:avLst/>
          </a:prstGeom>
          <a:noFill/>
          <a:ln w="9525">
            <a:noFill/>
            <a:miter lim="800000"/>
            <a:headEnd/>
            <a:tailEnd/>
          </a:ln>
        </p:spPr>
        <p:txBody>
          <a:bodyPr>
            <a:spAutoFit/>
          </a:bodyPr>
          <a:lstStyle/>
          <a:p>
            <a:r>
              <a:rPr lang="en-GB" sz="1400">
                <a:latin typeface="Calibri" pitchFamily="34" charset="0"/>
              </a:rPr>
              <a:t>Rydych chi’n mynd i ymchwilio i “Amodau gweithio yn y DU”. Wedyn byddwch yn llunio bwrdd stori ar gyfer hysbyseb deledu sy’n dangos i weithwyr sut y mae’r gyfraith yn gallu eu hamddiffyn yn y gwaith a beth yw eu hawliau. Dylech chi chwilio am ystadegau/canllawiau a’u cofnodi yn y blwch isod cyn llunio’ch bwrdd stori.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Rectangle 8"/>
          <p:cNvSpPr>
            <a:spLocks noChangeArrowheads="1"/>
          </p:cNvSpPr>
          <p:nvPr/>
        </p:nvSpPr>
        <p:spPr bwMode="auto">
          <a:xfrm>
            <a:off x="0" y="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56322" name="Rectangle 9"/>
          <p:cNvSpPr>
            <a:spLocks noChangeArrowheads="1"/>
          </p:cNvSpPr>
          <p:nvPr/>
        </p:nvSpPr>
        <p:spPr bwMode="auto">
          <a:xfrm>
            <a:off x="2211388" y="146050"/>
            <a:ext cx="2586037" cy="923925"/>
          </a:xfrm>
          <a:prstGeom prst="rect">
            <a:avLst/>
          </a:prstGeom>
          <a:noFill/>
          <a:ln w="9525">
            <a:noFill/>
            <a:miter lim="800000"/>
            <a:headEnd/>
            <a:tailEnd/>
          </a:ln>
        </p:spPr>
        <p:txBody>
          <a:bodyPr anchor="ctr">
            <a:spAutoFit/>
          </a:bodyPr>
          <a:lstStyle/>
          <a:p>
            <a:r>
              <a:rPr lang="en-GB" sz="1200" b="1" u="sng">
                <a:latin typeface="Bookman Old Style" pitchFamily="18" charset="0"/>
                <a:cs typeface="Times New Roman" pitchFamily="18" charset="0"/>
              </a:rPr>
              <a:t>Argyfyngau Naturiol a Dynol</a:t>
            </a:r>
            <a:endParaRPr lang="en-GB" sz="600">
              <a:cs typeface="Arial" charset="0"/>
            </a:endParaRPr>
          </a:p>
          <a:p>
            <a:pPr algn="ctr" eaLnBrk="0" hangingPunct="0"/>
            <a:r>
              <a:rPr lang="en-GB" sz="1200" b="1" u="sng">
                <a:latin typeface="Bookman Old Style" pitchFamily="18" charset="0"/>
                <a:ea typeface="Calibri" pitchFamily="34" charset="0"/>
                <a:cs typeface="Times New Roman" pitchFamily="18" charset="0"/>
              </a:rPr>
              <a:t>a’r</a:t>
            </a:r>
            <a:endParaRPr lang="en-GB" sz="600">
              <a:cs typeface="Arial" charset="0"/>
            </a:endParaRPr>
          </a:p>
          <a:p>
            <a:pPr algn="ctr" eaLnBrk="0" hangingPunct="0"/>
            <a:r>
              <a:rPr lang="en-GB" sz="1200" b="1" u="sng">
                <a:latin typeface="Bookman Old Style" pitchFamily="18" charset="0"/>
                <a:cs typeface="Times New Roman" pitchFamily="18" charset="0"/>
              </a:rPr>
              <a:t>Amgylchedd</a:t>
            </a:r>
            <a:endParaRPr lang="en-GB" sz="600">
              <a:cs typeface="Arial" charset="0"/>
            </a:endParaRPr>
          </a:p>
          <a:p>
            <a:pPr eaLnBrk="0" hangingPunct="0"/>
            <a:endParaRPr lang="en-GB">
              <a:cs typeface="Arial" charset="0"/>
            </a:endParaRPr>
          </a:p>
        </p:txBody>
      </p:sp>
      <p:sp>
        <p:nvSpPr>
          <p:cNvPr id="56323" name="Rectangle 10"/>
          <p:cNvSpPr>
            <a:spLocks noChangeArrowheads="1"/>
          </p:cNvSpPr>
          <p:nvPr/>
        </p:nvSpPr>
        <p:spPr bwMode="auto">
          <a:xfrm>
            <a:off x="0" y="91440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sp>
        <p:nvSpPr>
          <p:cNvPr id="56324" name="Rectangle 11"/>
          <p:cNvSpPr>
            <a:spLocks noChangeArrowheads="1"/>
          </p:cNvSpPr>
          <p:nvPr/>
        </p:nvSpPr>
        <p:spPr bwMode="auto">
          <a:xfrm>
            <a:off x="0" y="137160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56325" name="Rectangle 12"/>
          <p:cNvSpPr>
            <a:spLocks noChangeArrowheads="1"/>
          </p:cNvSpPr>
          <p:nvPr/>
        </p:nvSpPr>
        <p:spPr bwMode="auto">
          <a:xfrm>
            <a:off x="0" y="182880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sp>
        <p:nvSpPr>
          <p:cNvPr id="56326" name="Rectangle 14"/>
          <p:cNvSpPr>
            <a:spLocks noChangeArrowheads="1"/>
          </p:cNvSpPr>
          <p:nvPr/>
        </p:nvSpPr>
        <p:spPr bwMode="auto">
          <a:xfrm>
            <a:off x="0" y="274320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pic>
        <p:nvPicPr>
          <p:cNvPr id="56327" name="Picture 2" descr="http://t2.gstatic.com/images?q=tbn:ANd9GcTwJFrhcE2M1eKd6rcptuJQBrzAmh4wYJ9gsvanghQJq0ieWowJ-5fS9feb">
            <a:hlinkClick r:id="rId2"/>
          </p:cNvPr>
          <p:cNvPicPr>
            <a:picLocks noChangeAspect="1" noChangeArrowheads="1"/>
          </p:cNvPicPr>
          <p:nvPr/>
        </p:nvPicPr>
        <p:blipFill>
          <a:blip r:embed="rId3"/>
          <a:srcRect/>
          <a:stretch>
            <a:fillRect/>
          </a:stretch>
        </p:blipFill>
        <p:spPr bwMode="auto">
          <a:xfrm>
            <a:off x="260350" y="1392238"/>
            <a:ext cx="5905500" cy="2255837"/>
          </a:xfrm>
          <a:prstGeom prst="rect">
            <a:avLst/>
          </a:prstGeom>
          <a:noFill/>
          <a:ln w="9525">
            <a:noFill/>
            <a:miter lim="800000"/>
            <a:headEnd/>
            <a:tailEnd/>
          </a:ln>
        </p:spPr>
      </p:pic>
      <p:pic>
        <p:nvPicPr>
          <p:cNvPr id="56328" name="Picture 4" descr="http://t3.gstatic.com/images?q=tbn:ANd9GcQLq2NnHW9oyP1Wc10mqnocokkUWKpqit26HF5bDjqsCby1t4eHU_K5stg">
            <a:hlinkClick r:id="rId4"/>
          </p:cNvPr>
          <p:cNvPicPr>
            <a:picLocks noChangeAspect="1" noChangeArrowheads="1"/>
          </p:cNvPicPr>
          <p:nvPr/>
        </p:nvPicPr>
        <p:blipFill>
          <a:blip r:embed="rId5"/>
          <a:srcRect/>
          <a:stretch>
            <a:fillRect/>
          </a:stretch>
        </p:blipFill>
        <p:spPr bwMode="auto">
          <a:xfrm>
            <a:off x="260350" y="3776663"/>
            <a:ext cx="5905500" cy="2843212"/>
          </a:xfrm>
          <a:prstGeom prst="rect">
            <a:avLst/>
          </a:prstGeom>
          <a:noFill/>
          <a:ln w="9525">
            <a:noFill/>
            <a:miter lim="800000"/>
            <a:headEnd/>
            <a:tailEnd/>
          </a:ln>
        </p:spPr>
      </p:pic>
      <p:pic>
        <p:nvPicPr>
          <p:cNvPr id="56329" name="Picture 6" descr="http://t2.gstatic.com/images?q=tbn:ANd9GcTMJUNJ79XDq1S0X6NS4S0kgXKbq6Kj4yqWtHo2b6rtZa1KtHESmgEfcnCF">
            <a:hlinkClick r:id="rId6"/>
          </p:cNvPr>
          <p:cNvPicPr>
            <a:picLocks noChangeAspect="1" noChangeArrowheads="1"/>
          </p:cNvPicPr>
          <p:nvPr/>
        </p:nvPicPr>
        <p:blipFill>
          <a:blip r:embed="rId7"/>
          <a:srcRect/>
          <a:stretch>
            <a:fillRect/>
          </a:stretch>
        </p:blipFill>
        <p:spPr bwMode="auto">
          <a:xfrm>
            <a:off x="368300" y="6804025"/>
            <a:ext cx="5797550" cy="1528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260350" y="1404938"/>
            <a:ext cx="6116638" cy="2970212"/>
          </a:xfrm>
          <a:prstGeom prst="rect">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57346" name="Text Box 1"/>
          <p:cNvSpPr txBox="1">
            <a:spLocks noChangeArrowheads="1"/>
          </p:cNvSpPr>
          <p:nvPr/>
        </p:nvSpPr>
        <p:spPr bwMode="auto">
          <a:xfrm>
            <a:off x="406400" y="5508625"/>
            <a:ext cx="6045200" cy="2752725"/>
          </a:xfrm>
          <a:prstGeom prst="rect">
            <a:avLst/>
          </a:prstGeom>
          <a:solidFill>
            <a:srgbClr val="FFFFFF"/>
          </a:solidFill>
          <a:ln w="9525">
            <a:solidFill>
              <a:srgbClr val="000000"/>
            </a:solidFill>
            <a:miter lim="800000"/>
            <a:headEnd/>
            <a:tailEnd/>
          </a:ln>
        </p:spPr>
        <p:txBody>
          <a:bodyPr/>
          <a:lstStyle/>
          <a:p>
            <a:r>
              <a:rPr lang="en-GB" sz="1400">
                <a:latin typeface="Calibri" pitchFamily="34" charset="0"/>
              </a:rPr>
              <a:t>www.greenfacts.org</a:t>
            </a:r>
          </a:p>
          <a:p>
            <a:endParaRPr lang="en-GB" sz="600">
              <a:cs typeface="Arial" charset="0"/>
            </a:endParaRPr>
          </a:p>
          <a:p>
            <a:pPr eaLnBrk="0" hangingPunct="0"/>
            <a:endParaRPr lang="en-GB" sz="1200">
              <a:latin typeface="Bookman Old Style" pitchFamily="18" charset="0"/>
              <a:ea typeface="Calibri" pitchFamily="34" charset="0"/>
              <a:cs typeface="Times New Roman" pitchFamily="18" charset="0"/>
            </a:endParaRPr>
          </a:p>
          <a:p>
            <a:pPr eaLnBrk="0" hangingPunct="0"/>
            <a:endParaRPr lang="en-GB" sz="1200">
              <a:latin typeface="Bookman Old Style" pitchFamily="18" charset="0"/>
              <a:ea typeface="Calibri" pitchFamily="34" charset="0"/>
              <a:cs typeface="Times New Roman" pitchFamily="18" charset="0"/>
            </a:endParaRPr>
          </a:p>
          <a:p>
            <a:pPr eaLnBrk="0" hangingPunct="0"/>
            <a:endParaRPr lang="en-GB" sz="1200">
              <a:latin typeface="Bookman Old Style" pitchFamily="18" charset="0"/>
              <a:ea typeface="Calibri" pitchFamily="34" charset="0"/>
              <a:cs typeface="Times New Roman" pitchFamily="18" charset="0"/>
            </a:endParaRPr>
          </a:p>
          <a:p>
            <a:pPr eaLnBrk="0" hangingPunct="0"/>
            <a:endParaRPr lang="en-GB" sz="1200">
              <a:latin typeface="Bookman Old Style" pitchFamily="18" charset="0"/>
              <a:ea typeface="Calibri" pitchFamily="34" charset="0"/>
              <a:cs typeface="Times New Roman" pitchFamily="18" charset="0"/>
            </a:endParaRPr>
          </a:p>
          <a:p>
            <a:pPr eaLnBrk="0" hangingPunct="0"/>
            <a:endParaRPr lang="en-GB" sz="1200">
              <a:latin typeface="Bookman Old Style" pitchFamily="18" charset="0"/>
              <a:ea typeface="Calibri" pitchFamily="34" charset="0"/>
              <a:cs typeface="Times New Roman" pitchFamily="18" charset="0"/>
            </a:endParaRPr>
          </a:p>
          <a:p>
            <a:pPr eaLnBrk="0" hangingPunct="0"/>
            <a:endParaRPr lang="en-GB" sz="1200">
              <a:latin typeface="Bookman Old Style" pitchFamily="18" charset="0"/>
              <a:ea typeface="Calibri" pitchFamily="34" charset="0"/>
              <a:cs typeface="Times New Roman" pitchFamily="18" charset="0"/>
            </a:endParaRPr>
          </a:p>
          <a:p>
            <a:pPr eaLnBrk="0" hangingPunct="0"/>
            <a:r>
              <a:rPr lang="en-GB" sz="1600">
                <a:latin typeface="Calibri" pitchFamily="34" charset="0"/>
              </a:rPr>
              <a:t>www.imascientist.org</a:t>
            </a:r>
          </a:p>
          <a:p>
            <a:pPr eaLnBrk="0" hangingPunct="0"/>
            <a:endParaRPr lang="en-GB">
              <a:cs typeface="Arial" charset="0"/>
            </a:endParaRPr>
          </a:p>
        </p:txBody>
      </p:sp>
      <p:sp>
        <p:nvSpPr>
          <p:cNvPr id="57347" name="Rectangle 4"/>
          <p:cNvSpPr>
            <a:spLocks noChangeArrowheads="1"/>
          </p:cNvSpPr>
          <p:nvPr/>
        </p:nvSpPr>
        <p:spPr bwMode="auto">
          <a:xfrm>
            <a:off x="0" y="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57348" name="Rectangle 5"/>
          <p:cNvSpPr>
            <a:spLocks noChangeArrowheads="1"/>
          </p:cNvSpPr>
          <p:nvPr/>
        </p:nvSpPr>
        <p:spPr bwMode="auto">
          <a:xfrm>
            <a:off x="0" y="177969"/>
            <a:ext cx="6096541" cy="1015663"/>
          </a:xfrm>
          <a:prstGeom prst="rect">
            <a:avLst/>
          </a:prstGeom>
          <a:noFill/>
          <a:ln w="9525">
            <a:noFill/>
            <a:miter lim="800000"/>
            <a:headEnd/>
            <a:tailEnd/>
          </a:ln>
        </p:spPr>
        <p:txBody>
          <a:bodyPr wrap="none" anchor="ctr">
            <a:spAutoFit/>
          </a:bodyPr>
          <a:lstStyle/>
          <a:p>
            <a:r>
              <a:rPr lang="en-GB" sz="1200" b="1" u="sng">
                <a:latin typeface="Calibri" pitchFamily="34" charset="0"/>
                <a:ea typeface="Calibri" pitchFamily="34" charset="0"/>
                <a:cs typeface="Times New Roman" pitchFamily="18" charset="0"/>
              </a:rPr>
              <a:t>Sut y mae argyfyngau Naturiol a Dynol yn effeithio ar yr Amgylchedd?</a:t>
            </a:r>
          </a:p>
          <a:p>
            <a:endParaRPr lang="en-GB" sz="600">
              <a:latin typeface="Calibri" pitchFamily="34" charset="0"/>
              <a:ea typeface="Calibri" pitchFamily="34" charset="0"/>
              <a:cs typeface="Arial" charset="0"/>
            </a:endParaRPr>
          </a:p>
          <a:p>
            <a:pPr eaLnBrk="0" hangingPunct="0"/>
            <a:r>
              <a:rPr lang="en-GB" sz="1200">
                <a:latin typeface="Calibri" pitchFamily="34" charset="0"/>
              </a:rPr>
              <a:t>Beth rydyn ni’n ei olygu wrth yr amgylchedd? Gwrandewch ar eich athro’n trafod hyn yn gyntaf</a:t>
            </a:r>
            <a:br>
              <a:rPr lang="en-GB" sz="1200">
                <a:latin typeface="Calibri" pitchFamily="34" charset="0"/>
              </a:rPr>
            </a:br>
            <a:r>
              <a:rPr lang="en-GB" sz="1200">
                <a:latin typeface="Calibri" pitchFamily="34" charset="0"/>
              </a:rPr>
              <a:t>ac wedyn gwnewch nodiadau yma</a:t>
            </a:r>
            <a:r>
              <a:rPr lang="en-GB" sz="1200">
                <a:latin typeface="Calibri" pitchFamily="34" charset="0"/>
                <a:ea typeface="Calibri" pitchFamily="34" charset="0"/>
                <a:cs typeface="Times New Roman" pitchFamily="18" charset="0"/>
              </a:rPr>
              <a:t>:-</a:t>
            </a:r>
            <a:endParaRPr lang="en-GB" sz="600">
              <a:latin typeface="Calibri" pitchFamily="34" charset="0"/>
              <a:cs typeface="Arial" charset="0"/>
            </a:endParaRPr>
          </a:p>
          <a:p>
            <a:pPr eaLnBrk="0" hangingPunct="0"/>
            <a:endParaRPr lang="en-GB">
              <a:latin typeface="Calibri" pitchFamily="34" charset="0"/>
              <a:cs typeface="Arial" charset="0"/>
            </a:endParaRPr>
          </a:p>
        </p:txBody>
      </p:sp>
      <p:sp>
        <p:nvSpPr>
          <p:cNvPr id="57349" name="Rectangle 6"/>
          <p:cNvSpPr>
            <a:spLocks noChangeArrowheads="1"/>
          </p:cNvSpPr>
          <p:nvPr/>
        </p:nvSpPr>
        <p:spPr bwMode="auto">
          <a:xfrm>
            <a:off x="231775" y="4037330"/>
            <a:ext cx="4286575" cy="1477328"/>
          </a:xfrm>
          <a:prstGeom prst="rect">
            <a:avLst/>
          </a:prstGeom>
          <a:noFill/>
          <a:ln w="9525">
            <a:noFill/>
            <a:miter lim="800000"/>
            <a:headEnd/>
            <a:tailEnd/>
          </a:ln>
        </p:spPr>
        <p:txBody>
          <a:bodyPr wrap="none" anchor="ctr">
            <a:spAutoFit/>
          </a:bodyPr>
          <a:lstStyle/>
          <a:p>
            <a:r>
              <a:rPr lang="en-GB">
                <a:cs typeface="Arial" charset="0"/>
              </a:rPr>
              <a:t/>
            </a:r>
            <a:br>
              <a:rPr lang="en-GB">
                <a:cs typeface="Arial" charset="0"/>
              </a:rPr>
            </a:br>
            <a:endParaRPr lang="en-GB">
              <a:cs typeface="Arial" charset="0"/>
            </a:endParaRPr>
          </a:p>
          <a:p>
            <a:pPr eaLnBrk="0" hangingPunct="0"/>
            <a:r>
              <a:rPr lang="en-GB" sz="1200">
                <a:latin typeface="Calibri" pitchFamily="34" charset="0"/>
                <a:ea typeface="Calibri" pitchFamily="34" charset="0"/>
                <a:cs typeface="Times New Roman" pitchFamily="18" charset="0"/>
              </a:rPr>
              <a:t>Mae </a:t>
            </a:r>
            <a:r>
              <a:rPr lang="en-GB" sz="1200" b="1">
                <a:latin typeface="Calibri" pitchFamily="34" charset="0"/>
                <a:ea typeface="Calibri" pitchFamily="34" charset="0"/>
                <a:cs typeface="Times New Roman" pitchFamily="18" charset="0"/>
              </a:rPr>
              <a:t>dwy erthygl </a:t>
            </a:r>
            <a:r>
              <a:rPr lang="en-GB" sz="1200">
                <a:latin typeface="Calibri" pitchFamily="34" charset="0"/>
                <a:ea typeface="Calibri" pitchFamily="34" charset="0"/>
                <a:cs typeface="Times New Roman" pitchFamily="18" charset="0"/>
              </a:rPr>
              <a:t>ar y tudalennau nesaf am yr amgylchedd. </a:t>
            </a:r>
          </a:p>
          <a:p>
            <a:pPr eaLnBrk="0" hangingPunct="0"/>
            <a:r>
              <a:rPr lang="en-GB" sz="1200">
                <a:latin typeface="Calibri" pitchFamily="34" charset="0"/>
                <a:ea typeface="Calibri" pitchFamily="34" charset="0"/>
                <a:cs typeface="Times New Roman" pitchFamily="18" charset="0"/>
              </a:rPr>
              <a:t> </a:t>
            </a:r>
            <a:r>
              <a:rPr lang="en-GB" sz="1200" dirty="0">
                <a:latin typeface="+mn-lt"/>
                <a:ea typeface="Calibri" pitchFamily="34" charset="0"/>
                <a:cs typeface="Times New Roman" pitchFamily="18" charset="0"/>
              </a:rPr>
              <a:t>Cafwyd un o </a:t>
            </a:r>
            <a:r>
              <a:rPr lang="en-GB" sz="1200">
                <a:latin typeface="Calibri" pitchFamily="34" charset="0"/>
                <a:hlinkClick r:id="rId2"/>
              </a:rPr>
              <a:t>www.greenfacts.org</a:t>
            </a:r>
            <a:r>
              <a:rPr lang="en-GB" sz="1200">
                <a:latin typeface="Calibri" pitchFamily="34" charset="0"/>
              </a:rPr>
              <a:t>, a’r llall o www.imascientist.org</a:t>
            </a:r>
            <a:endParaRPr lang="en-GB" sz="1200">
              <a:latin typeface="Calibri" pitchFamily="34" charset="0"/>
              <a:cs typeface="Arial" charset="0"/>
            </a:endParaRPr>
          </a:p>
          <a:p>
            <a:pPr eaLnBrk="0" hangingPunct="0"/>
            <a:r>
              <a:rPr lang="en-GB" sz="1200" dirty="0">
                <a:latin typeface="+mn-lt"/>
                <a:ea typeface="Calibri" pitchFamily="34" charset="0"/>
                <a:cs typeface="Times New Roman" pitchFamily="18" charset="0"/>
              </a:rPr>
              <a:t>A yw’r ffynonellau gwybodaeth hyn </a:t>
            </a:r>
            <a:r>
              <a:rPr lang="en-GB" sz="1200" b="1" dirty="0">
                <a:latin typeface="+mn-lt"/>
                <a:ea typeface="Calibri" pitchFamily="34" charset="0"/>
                <a:cs typeface="Times New Roman" pitchFamily="18" charset="0"/>
              </a:rPr>
              <a:t>yn ddibynadwy</a:t>
            </a:r>
            <a:r>
              <a:rPr lang="en-GB" sz="1200">
                <a:latin typeface="+mn-lt"/>
              </a:rPr>
              <a:t>?</a:t>
            </a:r>
            <a:endParaRPr lang="en-GB" sz="1200">
              <a:latin typeface="+mn-lt"/>
              <a:cs typeface="Arial" charset="0"/>
            </a:endParaRPr>
          </a:p>
          <a:p>
            <a:pPr eaLnBrk="0" hangingPunct="0"/>
            <a:endParaRPr lang="en-GB">
              <a:cs typeface="Arial" charset="0"/>
            </a:endParaRPr>
          </a:p>
        </p:txBody>
      </p:sp>
      <p:sp>
        <p:nvSpPr>
          <p:cNvPr id="57350" name="Rectangle 1"/>
          <p:cNvSpPr>
            <a:spLocks noChangeArrowheads="1"/>
          </p:cNvSpPr>
          <p:nvPr/>
        </p:nvSpPr>
        <p:spPr bwMode="auto">
          <a:xfrm>
            <a:off x="5581650" y="4086225"/>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57351" name="Rectangle 2"/>
          <p:cNvSpPr>
            <a:spLocks noChangeArrowheads="1"/>
          </p:cNvSpPr>
          <p:nvPr/>
        </p:nvSpPr>
        <p:spPr bwMode="auto">
          <a:xfrm>
            <a:off x="5688013" y="7953375"/>
            <a:ext cx="795337"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Rectangle 3"/>
          <p:cNvSpPr>
            <a:spLocks noChangeArrowheads="1"/>
          </p:cNvSpPr>
          <p:nvPr/>
        </p:nvSpPr>
        <p:spPr bwMode="auto">
          <a:xfrm>
            <a:off x="-14288" y="684213"/>
            <a:ext cx="6858001" cy="6955748"/>
          </a:xfrm>
          <a:prstGeom prst="rect">
            <a:avLst/>
          </a:prstGeom>
          <a:noFill/>
          <a:ln w="9525">
            <a:noFill/>
            <a:miter lim="800000"/>
            <a:headEnd/>
            <a:tailEnd/>
          </a:ln>
        </p:spPr>
        <p:txBody>
          <a:bodyPr>
            <a:spAutoFit/>
          </a:bodyPr>
          <a:lstStyle/>
          <a:p>
            <a:r>
              <a:rPr lang="en-GB" sz="1400" b="1">
                <a:latin typeface="Calibri" pitchFamily="34" charset="0"/>
              </a:rPr>
              <a:t>Sut y mae damwain Chernobyl wedi effeithio ar yr amgylchedd?</a:t>
            </a:r>
          </a:p>
          <a:p>
            <a:endParaRPr lang="en-GB" sz="1400" b="1">
              <a:latin typeface="Calibri" pitchFamily="34" charset="0"/>
            </a:endParaRPr>
          </a:p>
          <a:p>
            <a:r>
              <a:rPr lang="en-GB" sz="1400">
                <a:latin typeface="Calibri" pitchFamily="34" charset="0"/>
              </a:rPr>
              <a:t>Roedd rhai rhannau o Ewrop wedi cael eu halogi’n sylweddol, yn enwedig rhannau o’r Belarws, Rwsia, ac Ukrain presennol, gan y meintiau mawr o ddeunyddiau ymbelydrol a oedd wedi’u rhyddhau o’r adweithydd ar ôl ei ddifrodi. Ers hynny mae’r rhan fwyaf o’r deunyddiau hyn wedi trawsffurfio’n ddeunyddiau sefydlog, anymbelydrol ond bydd rhai ohonynt yn parhau’n ymbelydrol am gyfnod hir. </a:t>
            </a:r>
          </a:p>
          <a:p>
            <a:r>
              <a:rPr lang="en-GB" sz="1400">
                <a:latin typeface="Calibri" pitchFamily="34" charset="0"/>
              </a:rPr>
              <a:t>3.1 Roedd yr ardaloedd trefol ger yr adweithydd wedi’u halogi’n helaeth a chawsant eu gwagio’n gyflym. Ers y ddamwain, mae’r halogi ar wyneb y tir wedi lleihau ac mae lefelau’r ymbelydredd yn yr aer yr un fath ag yr oedden nhw cyn y ddamwain yn y rhan fwyaf o’r ardaloedd hyn.</a:t>
            </a:r>
          </a:p>
          <a:p>
            <a:r>
              <a:rPr lang="en-GB" sz="1400">
                <a:latin typeface="Calibri" pitchFamily="34" charset="0"/>
              </a:rPr>
              <a:t>3.2 Mewn perthynas ag amaethyddiaeth, roedd yr halogi ar gnydau, cig a llaeth gan ïodin ymbelydrol byrhoedlog yn achosi pryder mawr yn y misoedd cyntaf ar ôl y ddamwain. Nawr, ac am ddegawdau i ddod, yr halogi gan cesiwm ymbelydrol sydd ag oes hirach yw’r prif destun pryder mewn rhai ardaloedd gwledig.</a:t>
            </a:r>
          </a:p>
          <a:p>
            <a:r>
              <a:rPr lang="en-GB" sz="1400">
                <a:latin typeface="Calibri" pitchFamily="34" charset="0"/>
              </a:rPr>
              <a:t>3.3 Mae cynhyrchion bwyd o goedwigoedd fel aeron, madarch a helgig yn cynnwys lefelau uchel iawn o cesiwm ymbelydrol hirhoedlog a rhagwelir y bydd yr halogiad hwn yn parhau’n uchel am rai degawdau. Er enghraifft, yng ngwledydd Llychlyn, roedd y ddamwain wedi arwain at halogi helaeth ar gig ceirw Llychlyn. </a:t>
            </a:r>
          </a:p>
          <a:p>
            <a:r>
              <a:rPr lang="en-GB" sz="1400">
                <a:latin typeface="Calibri" pitchFamily="34" charset="0"/>
              </a:rPr>
              <a:t>3.4 O ganlyniad i’r ddamwain, roedd ardaloedd dyfrol a physgod wedi cael eu halogi gan ddeunyddiau ymbelydrol. Roedd yr halogiad wedi gostwng yn gyflym o ganlyniad i wanedu a dadfeilio ond roedd rhai o’r deunyddiau wedi cael eu dal yn y priddoedd o gwmpas afonydd a llynnoedd halogedig. Heddiw, ceir lefelau isel o ymbelydredd yn y rhan fwyaf o ardaloedd dyfrol a physgod, er bod y lefelau mewn rhai llynnoedd caeedig yn parhau’n uchel. </a:t>
            </a:r>
          </a:p>
          <a:p>
            <a:r>
              <a:rPr lang="en-GB" sz="1400">
                <a:latin typeface="Calibri" pitchFamily="34" charset="0"/>
              </a:rPr>
              <a:t>3.5 Roedd y ddamwain wedi effeithio’n syth ar lawer o blanhigion ac anifeiliaid a oedd yn byw o fewn 30 km i’r safle. Cafwyd mwy o farwoldeb a llai o atgenhedlu a cheir adroddiadau hyd heddiw am rai anomaleddau mewn planhigion ac anifeiliaid. Dros y blynyddoedd, wrth i lefelau’r ymbelydredd ostwng, mae’r poblogaethau biolegol wedi dechrau ymadfer ac mae’r ardal wedi dod yn hafan unigryw i fioamrywiaeth</a:t>
            </a:r>
            <a:r>
              <a:rPr lang="en-GB">
                <a:latin typeface="Calibri" pitchFamily="34" charset="0"/>
              </a:rPr>
              <a:t>.</a:t>
            </a:r>
          </a:p>
          <a:p>
            <a:endParaRPr lang="en-GB">
              <a:latin typeface="Calibri" pitchFamily="34" charset="0"/>
            </a:endParaRPr>
          </a:p>
          <a:p>
            <a:r>
              <a:rPr lang="en-GB">
                <a:latin typeface="Calibri" pitchFamily="34" charset="0"/>
              </a:rPr>
              <a:t>O wefan www.greenfacts.org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16"/>
          <p:cNvSpPr>
            <a:spLocks noChangeArrowheads="1"/>
          </p:cNvSpPr>
          <p:nvPr/>
        </p:nvSpPr>
        <p:spPr bwMode="auto">
          <a:xfrm>
            <a:off x="254000" y="611188"/>
            <a:ext cx="6524625" cy="8125301"/>
          </a:xfrm>
          <a:prstGeom prst="rect">
            <a:avLst/>
          </a:prstGeom>
          <a:noFill/>
          <a:ln w="9525">
            <a:noFill/>
            <a:miter lim="800000"/>
            <a:headEnd/>
            <a:tailEnd/>
          </a:ln>
        </p:spPr>
        <p:txBody>
          <a:bodyPr>
            <a:spAutoFit/>
          </a:bodyPr>
          <a:lstStyle/>
          <a:p>
            <a:r>
              <a:rPr lang="en-GB">
                <a:latin typeface="Calibri" pitchFamily="34" charset="0"/>
              </a:rPr>
              <a:t>A yw llosgfynyddoedd yn llygru’r amgylchedd?</a:t>
            </a:r>
          </a:p>
          <a:p>
            <a:endParaRPr lang="en-GB">
              <a:latin typeface="Calibri" pitchFamily="34" charset="0"/>
            </a:endParaRPr>
          </a:p>
          <a:p>
            <a:r>
              <a:rPr lang="en-GB">
                <a:latin typeface="Calibri" pitchFamily="34" charset="0"/>
              </a:rPr>
              <a:t>Gall llosgfynyddoedd gynhyrchu llawer o lygredd wrth echdorri. Weithiau, os bydd llosgfynyddoedd yn allyrru llawer o nwyon sylffwrig, gall hynny arwain at law asid. Echdorrodd llosgfynydd Skaftá yng Ngwlad yr Iâ ym 1793, gan ryddhau llawer o nwyon gwenwynig a laddodd lawer o bobl, yn ogystal â gwenwyno’r tir fel nad oedd dim yn tyfu. Bu farw tua 50% o’r da byw yng Ngwlad yr Iâ, ac roedd 25% o’r boblogaeth wedi marw o newyn o ganlyniad i hyn. Teimlwyd yr effeithiau ledled Gorllewin Ewrop. </a:t>
            </a:r>
          </a:p>
          <a:p>
            <a:r>
              <a:rPr lang="en-GB">
                <a:latin typeface="Calibri" pitchFamily="34" charset="0"/>
              </a:rPr>
              <a:t>Mae’r lludw a’r llwch sy’n cael eu hallyrru weithiau gan losgfynyddoedd hefyd yn gallu cael effaith ddifrifol ar yr amgylchedd. Mae’r cymylau llwch o losgfynyddoedd mawr yn gallu atal goleuni’r haul yn rhannol, gan ostwng tymheredd a rhwystro cnydau rhag tyfu. Er enghraifft, pan echdorrodd Tambora ym 1815, cawson ni’r hyn a alwyd yn flwyddyn heb haf, am fod yr holl lwch folcanig wedi atal pelydrau’r haul. Methodd cnydau ar draws y byd, gan arwain at newyn.</a:t>
            </a:r>
          </a:p>
          <a:p>
            <a:r>
              <a:rPr lang="en-GB">
                <a:latin typeface="Calibri" pitchFamily="34" charset="0"/>
              </a:rPr>
              <a:t>Yn ogystal â hyn, gall llosgfynyddoedd allyrru llawer o CO2. Mae’r cyfraddau allyrru’n is nag ar gyfer tanwyddau ffosil, felly rydyn ni’n gwybod nad llosgfynyddoedd sy’n achosi’r gyfradd bresennol o gynhesu byd-eang. Ond fe allan nhw gynyddu dros amser os ceir mwy o folcanigrwydd. Er enghraifft, yn y Cyfnod Cretasig, pan oedd y deinosoriaid yn byw, roedd y cyfraddau folcanigrwydd yn uwch, gan greu mwy o CO2 yn yr atmosffer. Roedd hyn wedi arwain at dymereddau uwch fel mai prin iawn oedd y rhew ar y pegynau.</a:t>
            </a:r>
          </a:p>
          <a:p>
            <a:endParaRPr lang="en-GB">
              <a:latin typeface="Calibri" pitchFamily="34" charset="0"/>
            </a:endParaRPr>
          </a:p>
          <a:p>
            <a:r>
              <a:rPr lang="en-GB">
                <a:latin typeface="Calibri" pitchFamily="34" charset="0"/>
              </a:rPr>
              <a:t>Dyfyniad o’r wefan www.imascientist.org</a:t>
            </a:r>
          </a:p>
          <a:p>
            <a:endParaRPr lang="en-GB">
              <a:latin typeface="Calibri"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Rectangle 3"/>
          <p:cNvSpPr>
            <a:spLocks noChangeArrowheads="1"/>
          </p:cNvSpPr>
          <p:nvPr/>
        </p:nvSpPr>
        <p:spPr bwMode="auto">
          <a:xfrm>
            <a:off x="1125538" y="404813"/>
            <a:ext cx="5251450" cy="368300"/>
          </a:xfrm>
          <a:prstGeom prst="rect">
            <a:avLst/>
          </a:prstGeom>
          <a:noFill/>
          <a:ln w="9525">
            <a:noFill/>
            <a:miter lim="800000"/>
            <a:headEnd/>
            <a:tailEnd/>
          </a:ln>
        </p:spPr>
        <p:txBody>
          <a:bodyPr>
            <a:spAutoFit/>
          </a:bodyPr>
          <a:lstStyle/>
          <a:p>
            <a:r>
              <a:rPr lang="en-GB">
                <a:latin typeface="Calibri" pitchFamily="34" charset="0"/>
              </a:rPr>
              <a:t>Yr Amgylchedd ac Argyfyngau Naturiol a Dynol</a:t>
            </a:r>
          </a:p>
        </p:txBody>
      </p:sp>
      <p:graphicFrame>
        <p:nvGraphicFramePr>
          <p:cNvPr id="5" name="Table 4"/>
          <p:cNvGraphicFramePr>
            <a:graphicFrameLocks noGrp="1"/>
          </p:cNvGraphicFramePr>
          <p:nvPr/>
        </p:nvGraphicFramePr>
        <p:xfrm>
          <a:off x="404813" y="1258888"/>
          <a:ext cx="6188074" cy="7056784"/>
        </p:xfrm>
        <a:graphic>
          <a:graphicData uri="http://schemas.openxmlformats.org/drawingml/2006/table">
            <a:tbl>
              <a:tblPr firstRow="1" bandRow="1">
                <a:tableStyleId>{5940675A-B579-460E-94D1-54222C63F5DA}</a:tableStyleId>
              </a:tblPr>
              <a:tblGrid>
                <a:gridCol w="3094037"/>
                <a:gridCol w="3094037"/>
              </a:tblGrid>
              <a:tr h="3528392">
                <a:tc>
                  <a:txBody>
                    <a:bodyPr/>
                    <a:lstStyle/>
                    <a:p>
                      <a:endParaRPr lang="en-GB" dirty="0"/>
                    </a:p>
                  </a:txBody>
                  <a:tcPr/>
                </a:tc>
                <a:tc>
                  <a:txBody>
                    <a:bodyPr/>
                    <a:lstStyle/>
                    <a:p>
                      <a:r>
                        <a:rPr lang="en-GB" sz="1100" baseline="0" dirty="0" smtClean="0"/>
                        <a:t>Beth rydyn ni’n ei olygu wrth ddweud “Mae argyfwng Chernobyl yn parhau i effeithio arnon ni”?</a:t>
                      </a:r>
                      <a:endParaRPr lang="en-GB" sz="1100" dirty="0"/>
                    </a:p>
                  </a:txBody>
                  <a:tcPr/>
                </a:tc>
              </a:tr>
              <a:tr h="3528392">
                <a:tc>
                  <a:txBody>
                    <a:bodyPr/>
                    <a:lstStyle/>
                    <a:p>
                      <a:endParaRPr lang="en-GB" dirty="0"/>
                    </a:p>
                  </a:txBody>
                  <a:tcPr/>
                </a:tc>
                <a:tc>
                  <a:txBody>
                    <a:bodyPr/>
                    <a:lstStyle/>
                    <a:p>
                      <a:endParaRPr lang="en-GB" dirty="0"/>
                    </a:p>
                  </a:txBody>
                  <a:tcPr/>
                </a:tc>
              </a:tr>
            </a:tbl>
          </a:graphicData>
        </a:graphic>
      </p:graphicFrame>
      <p:sp>
        <p:nvSpPr>
          <p:cNvPr id="6" name="Rectangle 5"/>
          <p:cNvSpPr/>
          <p:nvPr/>
        </p:nvSpPr>
        <p:spPr>
          <a:xfrm>
            <a:off x="2492375" y="3917950"/>
            <a:ext cx="1944688" cy="2089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a:t>
            </a:r>
          </a:p>
        </p:txBody>
      </p:sp>
      <p:sp>
        <p:nvSpPr>
          <p:cNvPr id="60430" name="TextBox 6"/>
          <p:cNvSpPr txBox="1">
            <a:spLocks noChangeArrowheads="1"/>
          </p:cNvSpPr>
          <p:nvPr/>
        </p:nvSpPr>
        <p:spPr bwMode="auto">
          <a:xfrm>
            <a:off x="2507754" y="4084638"/>
            <a:ext cx="1942509" cy="1661993"/>
          </a:xfrm>
          <a:prstGeom prst="rect">
            <a:avLst/>
          </a:prstGeom>
          <a:noFill/>
          <a:ln w="9525">
            <a:noFill/>
            <a:miter lim="800000"/>
            <a:headEnd/>
            <a:tailEnd/>
          </a:ln>
        </p:spPr>
        <p:txBody>
          <a:bodyPr wrap="none">
            <a:spAutoFit/>
          </a:bodyPr>
          <a:lstStyle/>
          <a:p>
            <a:pPr algn="ctr"/>
            <a:r>
              <a:rPr lang="en-GB" b="1">
                <a:latin typeface="Calibri" pitchFamily="34" charset="0"/>
              </a:rPr>
              <a:t>Dadansoddwch</a:t>
            </a:r>
            <a:br>
              <a:rPr lang="en-GB" b="1">
                <a:latin typeface="Calibri" pitchFamily="34" charset="0"/>
              </a:rPr>
            </a:br>
            <a:r>
              <a:rPr lang="en-GB" b="1">
                <a:latin typeface="Calibri" pitchFamily="34" charset="0"/>
              </a:rPr>
              <a:t>Effaith Argyfyngau</a:t>
            </a:r>
            <a:br>
              <a:rPr lang="en-GB" b="1">
                <a:latin typeface="Calibri" pitchFamily="34" charset="0"/>
              </a:rPr>
            </a:br>
            <a:r>
              <a:rPr lang="en-GB" b="1">
                <a:latin typeface="Calibri" pitchFamily="34" charset="0"/>
              </a:rPr>
              <a:t>Naturiol a Dynol</a:t>
            </a:r>
            <a:br>
              <a:rPr lang="en-GB" b="1">
                <a:latin typeface="Calibri" pitchFamily="34" charset="0"/>
              </a:rPr>
            </a:br>
            <a:r>
              <a:rPr lang="en-GB" b="1">
                <a:latin typeface="Calibri" pitchFamily="34" charset="0"/>
              </a:rPr>
              <a:t>ar yr Amgylchedd</a:t>
            </a:r>
          </a:p>
          <a:p>
            <a:pPr algn="ctr"/>
            <a:endParaRPr lang="en-GB" b="1">
              <a:latin typeface="Calibri" pitchFamily="34" charset="0"/>
            </a:endParaRPr>
          </a:p>
          <a:p>
            <a:pPr algn="ctr"/>
            <a:r>
              <a:rPr lang="en-GB" sz="1200" b="1">
                <a:latin typeface="Calibri" pitchFamily="34" charset="0"/>
              </a:rPr>
              <a:t>LO1  LO3</a:t>
            </a:r>
          </a:p>
        </p:txBody>
      </p:sp>
      <p:sp>
        <p:nvSpPr>
          <p:cNvPr id="60431" name="TextBox 7"/>
          <p:cNvSpPr txBox="1">
            <a:spLocks noChangeArrowheads="1"/>
          </p:cNvSpPr>
          <p:nvPr/>
        </p:nvSpPr>
        <p:spPr bwMode="auto">
          <a:xfrm>
            <a:off x="476250" y="1233488"/>
            <a:ext cx="2849182" cy="430887"/>
          </a:xfrm>
          <a:prstGeom prst="rect">
            <a:avLst/>
          </a:prstGeom>
          <a:noFill/>
          <a:ln w="9525">
            <a:noFill/>
            <a:miter lim="800000"/>
            <a:headEnd/>
            <a:tailEnd/>
          </a:ln>
        </p:spPr>
        <p:txBody>
          <a:bodyPr wrap="none">
            <a:spAutoFit/>
          </a:bodyPr>
          <a:lstStyle/>
          <a:p>
            <a:r>
              <a:rPr lang="en-GB" sz="1100">
                <a:latin typeface="Calibri" pitchFamily="34" charset="0"/>
              </a:rPr>
              <a:t>Ai argyfyngau Naturiol ynteu argyfyngau Dynol </a:t>
            </a:r>
            <a:br>
              <a:rPr lang="en-GB" sz="1100">
                <a:latin typeface="Calibri" pitchFamily="34" charset="0"/>
              </a:rPr>
            </a:br>
            <a:r>
              <a:rPr lang="en-GB" sz="1100">
                <a:latin typeface="Calibri" pitchFamily="34" charset="0"/>
              </a:rPr>
              <a:t>sy’n cael yr effaith fwyaf ar yr amgylchedd?</a:t>
            </a:r>
          </a:p>
        </p:txBody>
      </p:sp>
      <p:sp>
        <p:nvSpPr>
          <p:cNvPr id="60432" name="TextBox 8"/>
          <p:cNvSpPr txBox="1">
            <a:spLocks noChangeArrowheads="1"/>
          </p:cNvSpPr>
          <p:nvPr/>
        </p:nvSpPr>
        <p:spPr bwMode="auto">
          <a:xfrm>
            <a:off x="360363" y="4837113"/>
            <a:ext cx="5962377" cy="769441"/>
          </a:xfrm>
          <a:prstGeom prst="rect">
            <a:avLst/>
          </a:prstGeom>
          <a:noFill/>
          <a:ln w="9525">
            <a:noFill/>
            <a:miter lim="800000"/>
            <a:headEnd/>
            <a:tailEnd/>
          </a:ln>
        </p:spPr>
        <p:txBody>
          <a:bodyPr wrap="none">
            <a:spAutoFit/>
          </a:bodyPr>
          <a:lstStyle/>
          <a:p>
            <a:r>
              <a:rPr lang="en-GB" sz="1100">
                <a:latin typeface="Calibri" pitchFamily="34" charset="0"/>
              </a:rPr>
              <a:t>A yw llygredd Carbon Deuocsid yn                                                                   Sut y mae ein dibyniaeth ar</a:t>
            </a:r>
          </a:p>
          <a:p>
            <a:r>
              <a:rPr lang="en-GB" sz="1100">
                <a:latin typeface="Calibri" pitchFamily="34" charset="0"/>
              </a:rPr>
              <a:t>broblem sydd wedi’i chreu gan                                                                         ffynonellau egni rhatach wedi </a:t>
            </a:r>
          </a:p>
          <a:p>
            <a:r>
              <a:rPr lang="en-GB" sz="1100">
                <a:latin typeface="Calibri" pitchFamily="34" charset="0"/>
              </a:rPr>
              <a:t>fodau dynol?				            effeithio ar yr Amgylchedd?</a:t>
            </a:r>
          </a:p>
          <a:p>
            <a:r>
              <a:rPr lang="en-GB" sz="1100">
                <a:latin typeface="Calibri" pitchFamily="34" charset="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304800" y="4859338"/>
            <a:ext cx="6129338" cy="3097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611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443" name="Title 1"/>
          <p:cNvSpPr>
            <a:spLocks noGrp="1"/>
          </p:cNvSpPr>
          <p:nvPr>
            <p:ph type="title"/>
          </p:nvPr>
        </p:nvSpPr>
        <p:spPr/>
        <p:txBody>
          <a:bodyPr/>
          <a:lstStyle/>
          <a:p>
            <a:pPr eaLnBrk="1" hangingPunct="1"/>
            <a:r>
              <a:rPr lang="en-GB" sz="2800" smtClean="0"/>
              <a:t>Myfyriwch ar y datganiadau canlynol. Beth yw’ch barn chi?</a:t>
            </a:r>
          </a:p>
        </p:txBody>
      </p:sp>
      <p:sp>
        <p:nvSpPr>
          <p:cNvPr id="61444" name="TextBox 3"/>
          <p:cNvSpPr txBox="1">
            <a:spLocks noChangeArrowheads="1"/>
          </p:cNvSpPr>
          <p:nvPr/>
        </p:nvSpPr>
        <p:spPr bwMode="auto">
          <a:xfrm>
            <a:off x="309563" y="2032000"/>
            <a:ext cx="5203693" cy="2308324"/>
          </a:xfrm>
          <a:prstGeom prst="rect">
            <a:avLst/>
          </a:prstGeom>
          <a:noFill/>
          <a:ln w="9525">
            <a:noFill/>
            <a:miter lim="800000"/>
            <a:headEnd/>
            <a:tailEnd/>
          </a:ln>
        </p:spPr>
        <p:txBody>
          <a:bodyPr wrap="none">
            <a:spAutoFit/>
          </a:bodyPr>
          <a:lstStyle/>
          <a:p>
            <a:r>
              <a:rPr lang="en-GB">
                <a:latin typeface="Calibri" pitchFamily="34" charset="0"/>
              </a:rPr>
              <a:t>Nid oedd argyfwng Chernobyl wedi effeithio arnon ni. </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61445" name="TextBox 6"/>
          <p:cNvSpPr txBox="1">
            <a:spLocks noChangeArrowheads="1"/>
          </p:cNvSpPr>
          <p:nvPr/>
        </p:nvSpPr>
        <p:spPr bwMode="auto">
          <a:xfrm>
            <a:off x="309563" y="4859338"/>
            <a:ext cx="5028878" cy="923330"/>
          </a:xfrm>
          <a:prstGeom prst="rect">
            <a:avLst/>
          </a:prstGeom>
          <a:noFill/>
          <a:ln w="9525">
            <a:noFill/>
            <a:miter lim="800000"/>
            <a:headEnd/>
            <a:tailEnd/>
          </a:ln>
        </p:spPr>
        <p:txBody>
          <a:bodyPr wrap="none">
            <a:spAutoFit/>
          </a:bodyPr>
          <a:lstStyle/>
          <a:p>
            <a:r>
              <a:rPr lang="en-GB">
                <a:latin typeface="Calibri" pitchFamily="34" charset="0"/>
              </a:rPr>
              <a:t>Dim ond ar y bobl sy’n byw’n agos iddyn nhw y mae</a:t>
            </a:r>
            <a:br>
              <a:rPr lang="en-GB">
                <a:latin typeface="Calibri" pitchFamily="34" charset="0"/>
              </a:rPr>
            </a:br>
            <a:r>
              <a:rPr lang="en-GB">
                <a:latin typeface="Calibri" pitchFamily="34" charset="0"/>
              </a:rPr>
              <a:t>llosgfynyddoedd yn effeithio.</a:t>
            </a:r>
          </a:p>
          <a:p>
            <a:endParaRPr lang="en-GB">
              <a:latin typeface="Calibri" pitchFamily="34" charset="0"/>
            </a:endParaRPr>
          </a:p>
        </p:txBody>
      </p:sp>
      <p:sp>
        <p:nvSpPr>
          <p:cNvPr id="61446" name="TextBox 9"/>
          <p:cNvSpPr txBox="1">
            <a:spLocks noChangeArrowheads="1"/>
          </p:cNvSpPr>
          <p:nvPr/>
        </p:nvSpPr>
        <p:spPr bwMode="auto">
          <a:xfrm>
            <a:off x="0" y="8154988"/>
            <a:ext cx="6574261" cy="923330"/>
          </a:xfrm>
          <a:prstGeom prst="rect">
            <a:avLst/>
          </a:prstGeom>
          <a:noFill/>
          <a:ln w="9525">
            <a:noFill/>
            <a:miter lim="800000"/>
            <a:headEnd/>
            <a:tailEnd/>
          </a:ln>
        </p:spPr>
        <p:txBody>
          <a:bodyPr wrap="none">
            <a:spAutoFit/>
          </a:bodyPr>
          <a:lstStyle/>
          <a:p>
            <a:r>
              <a:rPr lang="en-GB">
                <a:latin typeface="Calibri" pitchFamily="34" charset="0"/>
              </a:rPr>
              <a:t>Gan eich bod chi wedi datgan eich barn – cymerwch ran mewn</a:t>
            </a:r>
            <a:br>
              <a:rPr lang="en-GB">
                <a:latin typeface="Calibri" pitchFamily="34" charset="0"/>
              </a:rPr>
            </a:br>
            <a:r>
              <a:rPr lang="en-GB">
                <a:latin typeface="Calibri" pitchFamily="34" charset="0"/>
              </a:rPr>
              <a:t>dadl yn y dosbarth i weld sut y mae pobl eraill yn teimlo. Cofiwch – </a:t>
            </a:r>
            <a:br>
              <a:rPr lang="en-GB">
                <a:latin typeface="Calibri" pitchFamily="34" charset="0"/>
              </a:rPr>
            </a:br>
            <a:r>
              <a:rPr lang="en-GB" b="1">
                <a:latin typeface="Calibri" pitchFamily="34" charset="0"/>
              </a:rPr>
              <a:t>Codwch eich llaw i gael siarad</a:t>
            </a:r>
            <a:r>
              <a:rPr lang="en-GB">
                <a:latin typeface="Calibri" pitchFamily="34" charset="0"/>
              </a:rPr>
              <a:t>.</a:t>
            </a:r>
          </a:p>
        </p:txBody>
      </p:sp>
      <p:sp>
        <p:nvSpPr>
          <p:cNvPr id="61447" name="Rectangle 2"/>
          <p:cNvSpPr>
            <a:spLocks noChangeArrowheads="1"/>
          </p:cNvSpPr>
          <p:nvPr/>
        </p:nvSpPr>
        <p:spPr bwMode="auto">
          <a:xfrm>
            <a:off x="5638800" y="4340225"/>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61448" name="Rectangle 5"/>
          <p:cNvSpPr>
            <a:spLocks noChangeArrowheads="1"/>
          </p:cNvSpPr>
          <p:nvPr/>
        </p:nvSpPr>
        <p:spPr bwMode="auto">
          <a:xfrm>
            <a:off x="5637213" y="7648575"/>
            <a:ext cx="795337"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249238" y="5222875"/>
            <a:ext cx="6235700" cy="3687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10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2467" name="Title 1"/>
          <p:cNvSpPr>
            <a:spLocks noGrp="1"/>
          </p:cNvSpPr>
          <p:nvPr>
            <p:ph type="title"/>
          </p:nvPr>
        </p:nvSpPr>
        <p:spPr>
          <a:xfrm>
            <a:off x="342900" y="366713"/>
            <a:ext cx="6172200" cy="533400"/>
          </a:xfrm>
        </p:spPr>
        <p:txBody>
          <a:bodyPr/>
          <a:lstStyle/>
          <a:p>
            <a:pPr eaLnBrk="1" hangingPunct="1"/>
            <a:r>
              <a:rPr lang="en-GB" sz="2800" smtClean="0"/>
              <a:t>A yw’ch barn wedi newid?</a:t>
            </a:r>
          </a:p>
        </p:txBody>
      </p:sp>
      <p:sp>
        <p:nvSpPr>
          <p:cNvPr id="62468" name="TextBox 3"/>
          <p:cNvSpPr txBox="1">
            <a:spLocks noChangeArrowheads="1"/>
          </p:cNvSpPr>
          <p:nvPr/>
        </p:nvSpPr>
        <p:spPr bwMode="auto">
          <a:xfrm>
            <a:off x="295275" y="1258888"/>
            <a:ext cx="6146635" cy="2862323"/>
          </a:xfrm>
          <a:prstGeom prst="rect">
            <a:avLst/>
          </a:prstGeom>
          <a:noFill/>
          <a:ln w="9525">
            <a:noFill/>
            <a:miter lim="800000"/>
            <a:headEnd/>
            <a:tailEnd/>
          </a:ln>
        </p:spPr>
        <p:txBody>
          <a:bodyPr wrap="none">
            <a:spAutoFit/>
          </a:bodyPr>
          <a:lstStyle/>
          <a:p>
            <a:r>
              <a:rPr lang="en-GB">
                <a:latin typeface="Calibri" pitchFamily="34" charset="0"/>
              </a:rPr>
              <a:t>Ar sail yr hyn rydych chi wedi’i glywed yn y ddadl – a yw’ch barn</a:t>
            </a:r>
            <a:br>
              <a:rPr lang="en-GB">
                <a:latin typeface="Calibri" pitchFamily="34" charset="0"/>
              </a:rPr>
            </a:br>
            <a:r>
              <a:rPr lang="en-GB">
                <a:latin typeface="Calibri" pitchFamily="34" charset="0"/>
              </a:rPr>
              <a:t>wedi newid? Cofnodwch wybodaeth newydd yn y blwch isod.</a:t>
            </a:r>
          </a:p>
          <a:p>
            <a:r>
              <a:rPr lang="en-GB">
                <a:latin typeface="Calibri" pitchFamily="34" charset="0"/>
              </a:rPr>
              <a:t>.</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62469" name="Rectangle 2"/>
          <p:cNvSpPr>
            <a:spLocks noChangeArrowheads="1"/>
          </p:cNvSpPr>
          <p:nvPr/>
        </p:nvSpPr>
        <p:spPr bwMode="auto">
          <a:xfrm>
            <a:off x="203200" y="4670425"/>
            <a:ext cx="6143625" cy="923925"/>
          </a:xfrm>
          <a:prstGeom prst="rect">
            <a:avLst/>
          </a:prstGeom>
          <a:noFill/>
          <a:ln w="9525">
            <a:noFill/>
            <a:miter lim="800000"/>
            <a:headEnd/>
            <a:tailEnd/>
          </a:ln>
        </p:spPr>
        <p:txBody>
          <a:bodyPr>
            <a:spAutoFit/>
          </a:bodyPr>
          <a:lstStyle/>
          <a:p>
            <a:endParaRPr lang="en-GB">
              <a:latin typeface="Calibri" pitchFamily="34" charset="0"/>
            </a:endParaRPr>
          </a:p>
          <a:p>
            <a:r>
              <a:rPr lang="en-GB">
                <a:latin typeface="Calibri" pitchFamily="34" charset="0"/>
              </a:rPr>
              <a:t> .</a:t>
            </a:r>
          </a:p>
          <a:p>
            <a:endParaRPr lang="en-GB">
              <a:latin typeface="Calibri" pitchFamily="34" charset="0"/>
            </a:endParaRPr>
          </a:p>
        </p:txBody>
      </p:sp>
      <p:sp>
        <p:nvSpPr>
          <p:cNvPr id="62470" name="TextBox 5"/>
          <p:cNvSpPr txBox="1">
            <a:spLocks noChangeArrowheads="1"/>
          </p:cNvSpPr>
          <p:nvPr/>
        </p:nvSpPr>
        <p:spPr bwMode="auto">
          <a:xfrm>
            <a:off x="-3175" y="4210050"/>
            <a:ext cx="6260347" cy="830997"/>
          </a:xfrm>
          <a:prstGeom prst="rect">
            <a:avLst/>
          </a:prstGeom>
          <a:noFill/>
          <a:ln w="9525">
            <a:noFill/>
            <a:miter lim="800000"/>
            <a:headEnd/>
            <a:tailEnd/>
          </a:ln>
        </p:spPr>
        <p:txBody>
          <a:bodyPr wrap="none">
            <a:spAutoFit/>
          </a:bodyPr>
          <a:lstStyle/>
          <a:p>
            <a:r>
              <a:rPr lang="en-GB" sz="1600">
                <a:latin typeface="Calibri" pitchFamily="34" charset="0"/>
              </a:rPr>
              <a:t>Nawr dylech chi gofnodi’ch Safbwynt Personol. Beth yw’ch barn</a:t>
            </a:r>
          </a:p>
          <a:p>
            <a:r>
              <a:rPr lang="en-GB" sz="1600">
                <a:latin typeface="Calibri" pitchFamily="34" charset="0"/>
              </a:rPr>
              <a:t>chi am y ffordd y mae argyfyngau Naturiol yn effeithio ar yr Amgylchedd?  </a:t>
            </a:r>
            <a:br>
              <a:rPr lang="en-GB" sz="1600">
                <a:latin typeface="Calibri" pitchFamily="34" charset="0"/>
              </a:rPr>
            </a:br>
            <a:r>
              <a:rPr lang="en-GB" sz="1600">
                <a:latin typeface="Calibri" pitchFamily="34" charset="0"/>
              </a:rPr>
              <a:t>Ar beth mae wedi’i seilio? A yw’ch ffynonellau’n ddibynadwy?</a:t>
            </a:r>
          </a:p>
        </p:txBody>
      </p:sp>
      <p:sp>
        <p:nvSpPr>
          <p:cNvPr id="62471" name="Rectangle 6"/>
          <p:cNvSpPr>
            <a:spLocks noChangeArrowheads="1"/>
          </p:cNvSpPr>
          <p:nvPr/>
        </p:nvSpPr>
        <p:spPr bwMode="auto">
          <a:xfrm>
            <a:off x="5668963" y="3844925"/>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62472" name="Rectangle 7"/>
          <p:cNvSpPr>
            <a:spLocks noChangeArrowheads="1"/>
          </p:cNvSpPr>
          <p:nvPr/>
        </p:nvSpPr>
        <p:spPr bwMode="auto">
          <a:xfrm>
            <a:off x="5395913" y="8640763"/>
            <a:ext cx="112077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3"/>
          <p:cNvSpPr>
            <a:spLocks noChangeArrowheads="1"/>
          </p:cNvSpPr>
          <p:nvPr/>
        </p:nvSpPr>
        <p:spPr bwMode="auto">
          <a:xfrm>
            <a:off x="762000" y="323850"/>
            <a:ext cx="5333999" cy="369332"/>
          </a:xfrm>
          <a:prstGeom prst="rect">
            <a:avLst/>
          </a:prstGeom>
          <a:noFill/>
          <a:ln w="9525">
            <a:noFill/>
            <a:miter lim="800000"/>
            <a:headEnd/>
            <a:tailEnd/>
          </a:ln>
        </p:spPr>
        <p:txBody>
          <a:bodyPr wrap="square">
            <a:spAutoFit/>
          </a:bodyPr>
          <a:lstStyle/>
          <a:p>
            <a:pPr algn="ctr"/>
            <a:r>
              <a:rPr lang="en-GB">
                <a:latin typeface="Calibri" pitchFamily="34" charset="0"/>
              </a:rPr>
              <a:t>Gwleidyddiaeth ac Argyfyngau Naturiol a Dynol</a:t>
            </a:r>
          </a:p>
        </p:txBody>
      </p:sp>
      <p:sp>
        <p:nvSpPr>
          <p:cNvPr id="17410" name="Rectangle 4"/>
          <p:cNvSpPr>
            <a:spLocks noChangeArrowheads="1"/>
          </p:cNvSpPr>
          <p:nvPr/>
        </p:nvSpPr>
        <p:spPr bwMode="auto">
          <a:xfrm>
            <a:off x="196850" y="3635375"/>
            <a:ext cx="6408738" cy="5632310"/>
          </a:xfrm>
          <a:prstGeom prst="rect">
            <a:avLst/>
          </a:prstGeom>
          <a:noFill/>
          <a:ln w="9525">
            <a:noFill/>
            <a:miter lim="800000"/>
            <a:headEnd/>
            <a:tailEnd/>
          </a:ln>
        </p:spPr>
        <p:txBody>
          <a:bodyPr>
            <a:spAutoFit/>
          </a:bodyPr>
          <a:lstStyle/>
          <a:p>
            <a:r>
              <a:rPr lang="en-GB" sz="1200">
                <a:latin typeface="Calibri" pitchFamily="34" charset="0"/>
              </a:rPr>
              <a:t>Mae </a:t>
            </a:r>
            <a:r>
              <a:rPr lang="en-GB" sz="1200" b="1">
                <a:latin typeface="Calibri" pitchFamily="34" charset="0"/>
              </a:rPr>
              <a:t>Protocol Kyoto </a:t>
            </a:r>
            <a:r>
              <a:rPr lang="en-GB" sz="1200">
                <a:latin typeface="Calibri" pitchFamily="34" charset="0"/>
              </a:rPr>
              <a:t>yn gytuniad rhyngwladol sy’n rhwymo gwladwriaethau sydd wedi’i lofnodi i leihau allyriadau o nwyon t</a:t>
            </a:r>
            <a:r>
              <a:rPr lang="cy-GB" sz="1200">
                <a:latin typeface="+mn-lt"/>
              </a:rPr>
              <a:t>ŷ</a:t>
            </a:r>
            <a:r>
              <a:rPr lang="en-GB" sz="1200"/>
              <a:t> </a:t>
            </a:r>
            <a:r>
              <a:rPr lang="en-GB" sz="1200">
                <a:latin typeface="Calibri" pitchFamily="34" charset="0"/>
              </a:rPr>
              <a:t>gwydr ar sail y rhagdybiaeth (a) bod y cynhesu byd-eang yn digwydd a (b) mai allyriadau CO</a:t>
            </a:r>
            <a:r>
              <a:rPr lang="en-GB" sz="1200" baseline="-25000">
                <a:latin typeface="Calibri" pitchFamily="34" charset="0"/>
              </a:rPr>
              <a:t>2</a:t>
            </a:r>
            <a:r>
              <a:rPr lang="en-GB" sz="1200">
                <a:latin typeface="Calibri" pitchFamily="34" charset="0"/>
              </a:rPr>
              <a:t> a gynhyrchwyd gan bobl sydd wedi’i achosi. Mabwysiadwyd Protocol Kyoto yn Kyoto, Japan, ar 11 Rhagfyr 1997 a daeth i rym ar 16 Chwefror 2005. Ar hyn o bryd mae 192 o Bartïon i’r Protocol (tynnodd Canada yn ôl yn weithredol yn Rhagfyr 2012). Roedd Protocol Kyoto yn gweithredu amcan yr UNFCCC i ymladd yn erbyn y cynhesu byd-eang drwy leihau crynodiadau o nwyon t</a:t>
            </a:r>
            <a:r>
              <a:rPr lang="cy-GB" sz="1200">
                <a:latin typeface="+mn-lt"/>
              </a:rPr>
              <a:t>ŷ</a:t>
            </a:r>
            <a:r>
              <a:rPr lang="en-GB" sz="1200">
                <a:latin typeface="Calibri" pitchFamily="34" charset="0"/>
              </a:rPr>
              <a:t> gwydr yn yr awyr at lefel a fyddai’n atal ‘dangerous anthropogenic interference with the climate system‘. Mae’r Protocol wedi’i seilio ar egwyddor cyfrifoldebau cyffredin ond gwahaniaethol: mae’n rhwymo’r gwledydd datblygedig i leihau’r allyriadau presennol ar y sail mai nhw sy’n gyfrifol yn hanesyddol am lefelau presennol y nwyon t</a:t>
            </a:r>
            <a:r>
              <a:rPr lang="cy-GB" sz="1200"/>
              <a:t>ŷ</a:t>
            </a:r>
            <a:r>
              <a:rPr lang="en-GB" sz="1200">
                <a:latin typeface="Calibri" pitchFamily="34" charset="0"/>
              </a:rPr>
              <a:t> gwydr yn yr awyr.</a:t>
            </a:r>
          </a:p>
          <a:p>
            <a:r>
              <a:rPr lang="en-GB" sz="1200">
                <a:latin typeface="Calibri" pitchFamily="34" charset="0"/>
              </a:rPr>
              <a:t>Roedd cyfnod ymrwymo cyntaf y Protocol yn dechrau yn 2008 a daeth i ben yn 2012. Cynigiwyd ail gyfnod ymrwymo, sy’n cael ei alw’n Ddiwygiad Doha, yn 2012, sy’n rhwymo 37 o wledydd i gyrraedd targedau: Awstralia, yr Undeb Ewropeaidd (a’i 28 o aelod-wladwriaethau), Belarws, Gwlad yr Iâ, Kazakhstan, Liechtenstein, Norwy, y Swistir, ac Ukrain. Mae Belarus, Kazakhstan ac Ukrain wedi datgan y gallent dynnu’n ôl o’r Protocol neu beidio â rhoi’r Diwygiad a’r ail gylch o dargedau mewn grym.</a:t>
            </a:r>
            <a:endParaRPr lang="en-GB" sz="1200" baseline="30000">
              <a:latin typeface="Calibri" pitchFamily="34" charset="0"/>
            </a:endParaRPr>
          </a:p>
          <a:p>
            <a:r>
              <a:rPr lang="en-GB" sz="1200">
                <a:latin typeface="Calibri" pitchFamily="34" charset="0"/>
              </a:rPr>
              <a:t> Mae Japan, Seland Newydd, a Rwsia wedi cymryd rhan yng nghylch cyntaf Protocol Kyoto ond nid ydynt wedi mabwysiadu targedau newydd yn yr ail gyfnod ymrwymo. Gwledydd datblygedig eraill sydd heb fabwysiadu’r ail gylch o dargedau yw Canada (a dynnodd yn ôl o Brotocol Kyoto yn 2012) ac Unol Daleithiau America (sydd heb gadarnhau’r Protocol). Dim ond rhai gwladwriaethau Ewropeaidd sydd wedi ymrwymo i leihau allyriadau CO</a:t>
            </a:r>
            <a:r>
              <a:rPr lang="en-GB" sz="1200" baseline="-25000">
                <a:latin typeface="Calibri" pitchFamily="34" charset="0"/>
              </a:rPr>
              <a:t>2</a:t>
            </a:r>
            <a:r>
              <a:rPr lang="en-GB" sz="1200">
                <a:latin typeface="Calibri" pitchFamily="34" charset="0"/>
              </a:rPr>
              <a:t> yn bellach nag yn y cyfnod cyntaf. Mae’r targedau hyn yn golygu gostyngiad cyfartalog o bump y cant mewn allyriadau o’i gymharu â’r lefelau ym 1990 dros y cyfnod o bum mlynedd rhwng 2008 a 2012.</a:t>
            </a:r>
          </a:p>
          <a:p>
            <a:r>
              <a:rPr lang="en-GB" sz="1200">
                <a:latin typeface="Calibri" pitchFamily="34" charset="0"/>
              </a:rPr>
              <a:t>Cynhaliwyd negodiadau ym Mharis yn 2014 i gytuno ar fframwaith cyfreithiol ar ôl cyfnod Protocol Kyoto a fyddai’n rhwymo’r holl lygrwyr mawr i dalu am allyriadau CO</a:t>
            </a:r>
            <a:r>
              <a:rPr lang="en-GB" sz="1200" baseline="-25000">
                <a:latin typeface="Calibri" pitchFamily="34" charset="0"/>
              </a:rPr>
              <a:t>2</a:t>
            </a:r>
            <a:r>
              <a:rPr lang="en-GB" sz="1200">
                <a:latin typeface="Calibri" pitchFamily="34" charset="0"/>
              </a:rPr>
              <a:t>. Mae Tsieina, India, a’r Unol Daleithiau i gyd wedi nodi na fyddant yn cadarnhau unrhyw gytuniad a fydd yn eu rhwymo’n gyfreithiol i leihau allyriadau CO</a:t>
            </a:r>
            <a:r>
              <a:rPr lang="en-GB" sz="1200" baseline="-25000">
                <a:latin typeface="Calibri" pitchFamily="34" charset="0"/>
              </a:rPr>
              <a:t>2</a:t>
            </a:r>
            <a:r>
              <a:rPr lang="en-GB" sz="1200">
                <a:latin typeface="Calibri" pitchFamily="34" charset="0"/>
              </a:rPr>
              <a:t>.</a:t>
            </a:r>
          </a:p>
          <a:p>
            <a:endParaRPr lang="en-GB" sz="1200">
              <a:latin typeface="Calibri" pitchFamily="34" charset="0"/>
            </a:endParaRPr>
          </a:p>
          <a:p>
            <a:r>
              <a:rPr lang="en-GB" sz="1200">
                <a:latin typeface="Calibri" pitchFamily="34" charset="0"/>
              </a:rPr>
              <a:t>Ffynhonnell – Gwefan Wikipedia Tachwedd 2014</a:t>
            </a:r>
          </a:p>
        </p:txBody>
      </p:sp>
      <p:pic>
        <p:nvPicPr>
          <p:cNvPr id="17411" name="Picture 4" descr="http://ete.cet.edu/gcc/style/images/uploads/Fossil_Fuel_Usage.png"/>
          <p:cNvPicPr>
            <a:picLocks noChangeAspect="1" noChangeArrowheads="1"/>
          </p:cNvPicPr>
          <p:nvPr/>
        </p:nvPicPr>
        <p:blipFill>
          <a:blip r:embed="rId2"/>
          <a:srcRect/>
          <a:stretch>
            <a:fillRect/>
          </a:stretch>
        </p:blipFill>
        <p:spPr bwMode="auto">
          <a:xfrm>
            <a:off x="625475" y="692150"/>
            <a:ext cx="5391150" cy="272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349250" y="1711325"/>
            <a:ext cx="6192838" cy="3024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490" name="TextBox 5"/>
          <p:cNvSpPr txBox="1">
            <a:spLocks noChangeArrowheads="1"/>
          </p:cNvSpPr>
          <p:nvPr/>
        </p:nvSpPr>
        <p:spPr bwMode="auto">
          <a:xfrm>
            <a:off x="28575" y="4906963"/>
            <a:ext cx="5624957" cy="584776"/>
          </a:xfrm>
          <a:prstGeom prst="rect">
            <a:avLst/>
          </a:prstGeom>
          <a:noFill/>
          <a:ln w="9525">
            <a:noFill/>
            <a:miter lim="800000"/>
            <a:headEnd/>
            <a:tailEnd/>
          </a:ln>
        </p:spPr>
        <p:txBody>
          <a:bodyPr wrap="none">
            <a:spAutoFit/>
          </a:bodyPr>
          <a:lstStyle/>
          <a:p>
            <a:r>
              <a:rPr lang="en-GB" sz="1600">
                <a:latin typeface="Calibri" pitchFamily="34" charset="0"/>
              </a:rPr>
              <a:t>Nawr dylech chi fyfyrio ar Gryfderau a Gwendidau’ch poster o ran </a:t>
            </a:r>
            <a:br>
              <a:rPr lang="en-GB" sz="1600">
                <a:latin typeface="Calibri" pitchFamily="34" charset="0"/>
              </a:rPr>
            </a:br>
            <a:r>
              <a:rPr lang="en-GB" sz="1600">
                <a:latin typeface="Calibri" pitchFamily="34" charset="0"/>
              </a:rPr>
              <a:t>codi ymwybyddiaeth o Fanteision ac Anfanteision Egni Niwclear.</a:t>
            </a:r>
          </a:p>
        </p:txBody>
      </p:sp>
      <p:graphicFrame>
        <p:nvGraphicFramePr>
          <p:cNvPr id="8" name="Table 7"/>
          <p:cNvGraphicFramePr>
            <a:graphicFrameLocks noGrp="1"/>
          </p:cNvGraphicFramePr>
          <p:nvPr/>
        </p:nvGraphicFramePr>
        <p:xfrm>
          <a:off x="260350" y="5795963"/>
          <a:ext cx="6192688" cy="2742560"/>
        </p:xfrm>
        <a:graphic>
          <a:graphicData uri="http://schemas.openxmlformats.org/drawingml/2006/table">
            <a:tbl>
              <a:tblPr firstRow="1" bandRow="1">
                <a:tableStyleId>{5940675A-B579-460E-94D1-54222C63F5DA}</a:tableStyleId>
              </a:tblPr>
              <a:tblGrid>
                <a:gridCol w="3096344"/>
                <a:gridCol w="3096344"/>
              </a:tblGrid>
              <a:tr h="426880">
                <a:tc>
                  <a:txBody>
                    <a:bodyPr/>
                    <a:lstStyle/>
                    <a:p>
                      <a:r>
                        <a:rPr lang="en-GB" dirty="0" smtClean="0"/>
                        <a:t>Cryfderau</a:t>
                      </a:r>
                      <a:endParaRPr lang="en-GB" dirty="0"/>
                    </a:p>
                  </a:txBody>
                  <a:tcPr/>
                </a:tc>
                <a:tc>
                  <a:txBody>
                    <a:bodyPr/>
                    <a:lstStyle/>
                    <a:p>
                      <a:r>
                        <a:rPr lang="en-GB" dirty="0" smtClean="0"/>
                        <a:t>Gwendidau</a:t>
                      </a:r>
                      <a:endParaRPr lang="en-GB" dirty="0"/>
                    </a:p>
                  </a:txBody>
                  <a:tcPr/>
                </a:tc>
              </a:tr>
              <a:tr h="2315680">
                <a:tc>
                  <a:txBody>
                    <a:bodyPr/>
                    <a:lstStyle/>
                    <a:p>
                      <a:endParaRPr lang="en-GB"/>
                    </a:p>
                  </a:txBody>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tc>
              </a:tr>
            </a:tbl>
          </a:graphicData>
        </a:graphic>
      </p:graphicFrame>
      <p:sp>
        <p:nvSpPr>
          <p:cNvPr id="63502" name="Rectangle 8"/>
          <p:cNvSpPr>
            <a:spLocks noChangeArrowheads="1"/>
          </p:cNvSpPr>
          <p:nvPr/>
        </p:nvSpPr>
        <p:spPr bwMode="auto">
          <a:xfrm>
            <a:off x="5402263" y="4429125"/>
            <a:ext cx="1120775" cy="306388"/>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
        <p:nvSpPr>
          <p:cNvPr id="63503" name="Rectangle 1"/>
          <p:cNvSpPr>
            <a:spLocks noChangeArrowheads="1"/>
          </p:cNvSpPr>
          <p:nvPr/>
        </p:nvSpPr>
        <p:spPr bwMode="auto">
          <a:xfrm>
            <a:off x="260350" y="395288"/>
            <a:ext cx="6173788" cy="1169551"/>
          </a:xfrm>
          <a:prstGeom prst="rect">
            <a:avLst/>
          </a:prstGeom>
          <a:noFill/>
          <a:ln w="9525">
            <a:noFill/>
            <a:miter lim="800000"/>
            <a:headEnd/>
            <a:tailEnd/>
          </a:ln>
        </p:spPr>
        <p:txBody>
          <a:bodyPr>
            <a:spAutoFit/>
          </a:bodyPr>
          <a:lstStyle/>
          <a:p>
            <a:r>
              <a:rPr lang="en-GB" sz="1400">
                <a:latin typeface="Calibri" pitchFamily="34" charset="0"/>
              </a:rPr>
              <a:t>Rydych chi’n mynd i ymchwilio i “Egni Niwclear”. Wedyn byddwch yn llunio poster “Manteision ac Anfanteision” sy’n dangos pa mor ddefnyddiol/niweidiol yw egni niwclear. Dylech chi chwilio am ystadegau a manylion a’u cofnodi yn y blwch isod cyn llunio’ch poster.</a:t>
            </a:r>
          </a:p>
          <a:p>
            <a:endParaRPr lang="en-GB" sz="1400">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49275" y="395288"/>
            <a:ext cx="5688013" cy="8772525"/>
          </a:xfrm>
          <a:prstGeom prst="rect">
            <a:avLst/>
          </a:prstGeom>
          <a:noFill/>
        </p:spPr>
        <p:txBody>
          <a:bodyPr>
            <a:spAutoFit/>
          </a:bodyPr>
          <a:lstStyle/>
          <a:p>
            <a:pPr fontAlgn="auto">
              <a:spcBef>
                <a:spcPts val="0"/>
              </a:spcBef>
              <a:spcAft>
                <a:spcPts val="0"/>
              </a:spcAft>
              <a:defRPr/>
            </a:pPr>
            <a:r>
              <a:rPr lang="en-GB" sz="1200" u="sng" dirty="0">
                <a:latin typeface="+mn-lt"/>
              </a:rPr>
              <a:t>Crynhoi ar ddiwedd yr uned</a:t>
            </a:r>
          </a:p>
          <a:p>
            <a:pPr fontAlgn="auto">
              <a:spcBef>
                <a:spcPts val="0"/>
              </a:spcBef>
              <a:spcAft>
                <a:spcPts val="0"/>
              </a:spcAft>
              <a:defRPr/>
            </a:pPr>
            <a:endParaRPr lang="en-GB" sz="1200" u="sng" dirty="0">
              <a:latin typeface="+mn-lt"/>
            </a:endParaRPr>
          </a:p>
          <a:p>
            <a:pPr fontAlgn="auto">
              <a:spcBef>
                <a:spcPts val="0"/>
              </a:spcBef>
              <a:spcAft>
                <a:spcPts val="0"/>
              </a:spcAft>
              <a:defRPr/>
            </a:pPr>
            <a:r>
              <a:rPr lang="en-GB" sz="1200" dirty="0">
                <a:latin typeface="+mn-lt"/>
              </a:rPr>
              <a:t>Yn y lleoedd gwag isod, nodwch y pum gair allweddol y byddech yn eu defnyddio wrth lunio gwaith ar argyfyngau Naturiol a Dynol mewn perthynas â’r meysydd canlynol:</a:t>
            </a: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marL="228600" indent="-228600" fontAlgn="auto">
              <a:spcBef>
                <a:spcPts val="0"/>
              </a:spcBef>
              <a:spcAft>
                <a:spcPts val="0"/>
              </a:spcAft>
              <a:buFontTx/>
              <a:buAutoNum type="arabicPeriod"/>
              <a:defRPr/>
            </a:pPr>
            <a:r>
              <a:rPr lang="en-GB" sz="1200" dirty="0">
                <a:latin typeface="+mn-lt"/>
              </a:rPr>
              <a:t>Gwleidyddiaeth ac argyfyngau Naturiol a Dynol</a:t>
            </a: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fontAlgn="auto">
              <a:spcBef>
                <a:spcPts val="0"/>
              </a:spcBef>
              <a:spcAft>
                <a:spcPts val="0"/>
              </a:spcAft>
              <a:defRPr/>
            </a:pPr>
            <a:r>
              <a:rPr lang="en-GB" sz="1200" dirty="0">
                <a:latin typeface="+mn-lt"/>
              </a:rPr>
              <a:t>2. Economeg ac argyfyngau Naturiol a Dynol</a:t>
            </a: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fontAlgn="auto">
              <a:spcBef>
                <a:spcPts val="0"/>
              </a:spcBef>
              <a:spcAft>
                <a:spcPts val="0"/>
              </a:spcAft>
              <a:defRPr/>
            </a:pPr>
            <a:r>
              <a:rPr lang="en-GB" sz="1200" dirty="0">
                <a:latin typeface="+mn-lt"/>
              </a:rPr>
              <a:t>3. Materion Cymdeithasol ac argyfyngau Naturiol a Dynol</a:t>
            </a: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r>
              <a:rPr lang="en-GB" sz="1200" dirty="0">
                <a:latin typeface="+mn-lt"/>
              </a:rPr>
              <a:t>4. Materion Technolegol ac argyfyngau Naturiol a Dynol</a:t>
            </a: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r>
              <a:rPr lang="en-GB" sz="1200" dirty="0">
                <a:latin typeface="+mn-lt"/>
              </a:rPr>
              <a:t>5. Deddfwriaeth ac argyfyngau Naturiol a Dynol</a:t>
            </a: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r>
              <a:rPr lang="en-GB" sz="1200" dirty="0">
                <a:latin typeface="+mn-lt"/>
              </a:rPr>
              <a:t>6.  Yr Amgylchedd ac argyfyngau Naturiol a Dynol</a:t>
            </a: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p:txBody>
      </p:sp>
      <p:sp>
        <p:nvSpPr>
          <p:cNvPr id="64514" name="Rectangle 1"/>
          <p:cNvSpPr>
            <a:spLocks noChangeArrowheads="1"/>
          </p:cNvSpPr>
          <p:nvPr/>
        </p:nvSpPr>
        <p:spPr bwMode="auto">
          <a:xfrm>
            <a:off x="5865813" y="8799513"/>
            <a:ext cx="992187" cy="276225"/>
          </a:xfrm>
          <a:prstGeom prst="rect">
            <a:avLst/>
          </a:prstGeom>
          <a:noFill/>
          <a:ln w="9525">
            <a:noFill/>
            <a:miter lim="800000"/>
            <a:headEnd/>
            <a:tailEnd/>
          </a:ln>
        </p:spPr>
        <p:txBody>
          <a:bodyPr wrap="none">
            <a:spAutoFit/>
          </a:bodyPr>
          <a:lstStyle/>
          <a:p>
            <a:pPr algn="ctr"/>
            <a:r>
              <a:rPr lang="en-GB" sz="1200" b="1">
                <a:latin typeface="Calibri" pitchFamily="34" charset="0"/>
              </a:rPr>
              <a:t>LO1 LO2 LO3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3"/>
          <p:cNvSpPr>
            <a:spLocks noChangeArrowheads="1"/>
          </p:cNvSpPr>
          <p:nvPr/>
        </p:nvSpPr>
        <p:spPr bwMode="auto">
          <a:xfrm>
            <a:off x="115888" y="1476375"/>
            <a:ext cx="6265862" cy="6340195"/>
          </a:xfrm>
          <a:prstGeom prst="rect">
            <a:avLst/>
          </a:prstGeom>
          <a:noFill/>
          <a:ln w="9525">
            <a:noFill/>
            <a:miter lim="800000"/>
            <a:headEnd/>
            <a:tailEnd/>
          </a:ln>
        </p:spPr>
        <p:txBody>
          <a:bodyPr>
            <a:spAutoFit/>
          </a:bodyPr>
          <a:lstStyle/>
          <a:p>
            <a:r>
              <a:rPr lang="en-GB" sz="1400">
                <a:latin typeface="Calibri" pitchFamily="34" charset="0"/>
              </a:rPr>
              <a:t>Protocol Kyoto oedd y cytundeb cyntaf rhwng cenhedloedd i orfodi gostyngiadau mewn allyriadau o nwyon t</a:t>
            </a:r>
            <a:r>
              <a:rPr lang="cy-GB" sz="1400">
                <a:latin typeface="+mn-lt"/>
              </a:rPr>
              <a:t>ŷ</a:t>
            </a:r>
            <a:r>
              <a:rPr lang="en-GB" sz="1400"/>
              <a:t> </a:t>
            </a:r>
            <a:r>
              <a:rPr lang="en-GB" sz="1400">
                <a:latin typeface="Calibri" pitchFamily="34" charset="0"/>
              </a:rPr>
              <a:t>gwydr mewn gwledydd penodol. Cododd Protocol Kyoto o Gonfensiwn Fframwaith y Cenhedloedd Unedig ar y Newid yn yr Hinsawdd (UNFCCC), a lofnodwyd gan bron pob gwlad mewn cyfarfod mawr ym 1992 sy’n cael ei alw fel arfer yn Uwchgynhadledd y Ddaear. Mae’r fframwaith yn addo sefydlogi crynodiadau o nwyon t</a:t>
            </a:r>
            <a:r>
              <a:rPr lang="cy-GB" sz="1400">
                <a:latin typeface="+mn-lt"/>
              </a:rPr>
              <a:t>ŷ</a:t>
            </a:r>
            <a:r>
              <a:rPr lang="en-GB" sz="1400">
                <a:latin typeface="Calibri" pitchFamily="34" charset="0"/>
              </a:rPr>
              <a:t> gwydr “at a level that would prevent dangerous anthropogenic interference with the climate system”. Er mwyn rhoi dannedd i’r addewid honno, roedd angen cytuniad newydd a fyddai’n gosod targedau rhwymol ar gyfer lleihau nwyon t</a:t>
            </a:r>
            <a:r>
              <a:rPr lang="cy-GB" sz="1400">
                <a:latin typeface="+mn-lt"/>
              </a:rPr>
              <a:t>ŷ</a:t>
            </a:r>
            <a:r>
              <a:rPr lang="en-GB" sz="1400">
                <a:latin typeface="Calibri" pitchFamily="34" charset="0"/>
              </a:rPr>
              <a:t> gwydr. Cwblhawyd y cytuniad hwnnw yn Kyoto, Japan, ym 1997, ar ôl blynyddoedd o negodi, a daeth i rym yn 2005. Mae bron pob gwlad wedi cadarnhau’r cytuniad bellach, er bod yr Unol Daleithiau’n eithriad amlwg. Nid oedd gwledydd a oedd yn datblygu, gan gynnwys Tsieina ac India, wedi’u mandadu i leihau allyriadau, gan mai cymharol fach oedd eu cyfraniad at y CO2 sydd wedi cronni ers canrif a mwy.</a:t>
            </a:r>
          </a:p>
          <a:p>
            <a:r>
              <a:rPr lang="en-GB" sz="1400">
                <a:latin typeface="Calibri" pitchFamily="34" charset="0"/>
              </a:rPr>
              <a:t>O dan Brotocol Kyoto, roedd gwledydd diwydiannol yn addo torri eu hallyriadau carbon blynyddol, fel y maent wedi’u mesur mewn chwe nwy t</a:t>
            </a:r>
            <a:r>
              <a:rPr lang="cy-GB" sz="1400">
                <a:latin typeface="+mn-lt"/>
              </a:rPr>
              <a:t>ŷ</a:t>
            </a:r>
            <a:r>
              <a:rPr lang="en-GB" sz="1400">
                <a:latin typeface="Calibri" pitchFamily="34" charset="0"/>
              </a:rPr>
              <a:t> gwydr, i wahanol raddau, ar gyfartaledd o 5.2%, erbyn 2012 o’i gymharu â 1990. Mae hynny’n cyfateb i ostyngiad o 29% yn y gwerthoedd a fyddai wedi digwydd fel arall. Fodd bynnag, nid oedd y protocol wedi dod yn gyfraith ryngwladol tan ail hanner y cyfnod 1990–2012. Erbyn hynny, roedd allyriadau byd-eang wedi codi’n sylweddol. Roedd disgwyl i rai gwledydd a rhanbarthau, gan gynnwys yr Undeb Ewropeaidd, gyrraedd neu ragori ar eu nodau o dan Brotocol Kyoto erbyn 2011, ond roedd gwledydd mawr eraill yn bell iawn o’r nod. Ac roedd dau o’r allyrwyr mwyaf – yr Unol Daleithiau a Tsieina – wedi cynhyrchu mwy na digon o nwyon t</a:t>
            </a:r>
            <a:r>
              <a:rPr lang="cy-GB" sz="1400">
                <a:latin typeface="+mn-lt"/>
              </a:rPr>
              <a:t>ŷ</a:t>
            </a:r>
            <a:r>
              <a:rPr lang="en-GB" sz="1400">
                <a:latin typeface="Calibri" pitchFamily="34" charset="0"/>
              </a:rPr>
              <a:t> gwydr ychwanegol i ddad-wneud yr holl ostyngiadau a oedd wedi’u gwneud gan wledydd eraill yn ystod cyfnod Protocol Kyoto. Ledled y byd, roedd allyriadau wedi codi bron 40% rhwng 1990 a 2009, yn ôl Asiantaeth Asesu Amgylcheddol yr Iseldiroedd.</a:t>
            </a:r>
          </a:p>
          <a:p>
            <a:endParaRPr lang="en-GB" sz="1400">
              <a:latin typeface="Calibri" pitchFamily="34" charset="0"/>
            </a:endParaRPr>
          </a:p>
          <a:p>
            <a:r>
              <a:rPr lang="en-GB" sz="1400">
                <a:latin typeface="Calibri" pitchFamily="34" charset="0"/>
              </a:rPr>
              <a:t>Papur newydd The Guardian</a:t>
            </a:r>
          </a:p>
        </p:txBody>
      </p:sp>
      <p:sp>
        <p:nvSpPr>
          <p:cNvPr id="18434" name="Rectangle 4"/>
          <p:cNvSpPr>
            <a:spLocks noChangeArrowheads="1"/>
          </p:cNvSpPr>
          <p:nvPr/>
        </p:nvSpPr>
        <p:spPr bwMode="auto">
          <a:xfrm>
            <a:off x="188913" y="684213"/>
            <a:ext cx="3429000" cy="646331"/>
          </a:xfrm>
          <a:prstGeom prst="rect">
            <a:avLst/>
          </a:prstGeom>
          <a:noFill/>
          <a:ln w="9525">
            <a:noFill/>
            <a:miter lim="800000"/>
            <a:headEnd/>
            <a:tailEnd/>
          </a:ln>
        </p:spPr>
        <p:txBody>
          <a:bodyPr>
            <a:spAutoFit/>
          </a:bodyPr>
          <a:lstStyle/>
          <a:p>
            <a:r>
              <a:rPr lang="en-GB" i="1">
                <a:latin typeface="Calibri" pitchFamily="34" charset="0"/>
              </a:rPr>
              <a:t>Cyflwyniad Byr i’r Newid yn yr Hinsawdd</a:t>
            </a:r>
            <a:endParaRPr lang="en-GB">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1341438" y="409575"/>
            <a:ext cx="5251450" cy="369888"/>
          </a:xfrm>
          <a:prstGeom prst="rect">
            <a:avLst/>
          </a:prstGeom>
          <a:noFill/>
          <a:ln w="9525">
            <a:noFill/>
            <a:miter lim="800000"/>
            <a:headEnd/>
            <a:tailEnd/>
          </a:ln>
        </p:spPr>
        <p:txBody>
          <a:bodyPr>
            <a:spAutoFit/>
          </a:bodyPr>
          <a:lstStyle/>
          <a:p>
            <a:r>
              <a:rPr lang="en-GB">
                <a:latin typeface="Calibri" pitchFamily="34" charset="0"/>
              </a:rPr>
              <a:t>Gwleidyddiaeth ac Argyfyngau Naturiol a Dynol</a:t>
            </a:r>
          </a:p>
        </p:txBody>
      </p:sp>
      <p:graphicFrame>
        <p:nvGraphicFramePr>
          <p:cNvPr id="5" name="Table 4"/>
          <p:cNvGraphicFramePr>
            <a:graphicFrameLocks noGrp="1"/>
          </p:cNvGraphicFramePr>
          <p:nvPr/>
        </p:nvGraphicFramePr>
        <p:xfrm>
          <a:off x="404813" y="1258888"/>
          <a:ext cx="6188074" cy="7056784"/>
        </p:xfrm>
        <a:graphic>
          <a:graphicData uri="http://schemas.openxmlformats.org/drawingml/2006/table">
            <a:tbl>
              <a:tblPr firstRow="1" bandRow="1">
                <a:tableStyleId>{5940675A-B579-460E-94D1-54222C63F5DA}</a:tableStyleId>
              </a:tblPr>
              <a:tblGrid>
                <a:gridCol w="3094037"/>
                <a:gridCol w="3094037"/>
              </a:tblGrid>
              <a:tr h="3528392">
                <a:tc>
                  <a:txBody>
                    <a:bodyPr/>
                    <a:lstStyle/>
                    <a:p>
                      <a:endParaRPr lang="en-GB" dirty="0"/>
                    </a:p>
                  </a:txBody>
                  <a:tcPr/>
                </a:tc>
                <a:tc>
                  <a:txBody>
                    <a:bodyPr/>
                    <a:lstStyle/>
                    <a:p>
                      <a:r>
                        <a:rPr lang="en-GB" sz="1100" dirty="0" smtClean="0"/>
                        <a:t>Pam y byddai rhai pobl / pleidiau yn cwestiynu</a:t>
                      </a:r>
                      <a:br>
                        <a:rPr lang="en-GB" sz="1100" dirty="0" smtClean="0"/>
                      </a:br>
                      <a:r>
                        <a:rPr lang="en-GB" sz="1100" dirty="0" smtClean="0"/>
                        <a:t>a yw’r Cynhesu Byd-eang yn digwydd?</a:t>
                      </a:r>
                      <a:endParaRPr lang="en-GB" sz="1100" dirty="0"/>
                    </a:p>
                  </a:txBody>
                  <a:tcPr/>
                </a:tc>
              </a:tr>
              <a:tr h="3528392">
                <a:tc>
                  <a:txBody>
                    <a:bodyPr/>
                    <a:lstStyle/>
                    <a:p>
                      <a:endParaRPr lang="en-GB" dirty="0"/>
                    </a:p>
                  </a:txBody>
                  <a:tcPr/>
                </a:tc>
                <a:tc>
                  <a:txBody>
                    <a:bodyPr/>
                    <a:lstStyle/>
                    <a:p>
                      <a:endParaRPr lang="en-GB" dirty="0"/>
                    </a:p>
                  </a:txBody>
                  <a:tcPr/>
                </a:tc>
              </a:tr>
            </a:tbl>
          </a:graphicData>
        </a:graphic>
      </p:graphicFrame>
      <p:sp>
        <p:nvSpPr>
          <p:cNvPr id="6" name="Rectangle 5"/>
          <p:cNvSpPr/>
          <p:nvPr/>
        </p:nvSpPr>
        <p:spPr>
          <a:xfrm>
            <a:off x="2506663" y="3779838"/>
            <a:ext cx="1944687" cy="20875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a:t>
            </a:r>
          </a:p>
        </p:txBody>
      </p:sp>
      <p:sp>
        <p:nvSpPr>
          <p:cNvPr id="19470" name="TextBox 6"/>
          <p:cNvSpPr txBox="1">
            <a:spLocks noChangeArrowheads="1"/>
          </p:cNvSpPr>
          <p:nvPr/>
        </p:nvSpPr>
        <p:spPr bwMode="auto">
          <a:xfrm>
            <a:off x="2503087" y="3886200"/>
            <a:ext cx="1935972" cy="1969770"/>
          </a:xfrm>
          <a:prstGeom prst="rect">
            <a:avLst/>
          </a:prstGeom>
          <a:noFill/>
          <a:ln w="9525">
            <a:noFill/>
            <a:miter lim="800000"/>
            <a:headEnd/>
            <a:tailEnd/>
          </a:ln>
        </p:spPr>
        <p:txBody>
          <a:bodyPr wrap="square">
            <a:spAutoFit/>
          </a:bodyPr>
          <a:lstStyle/>
          <a:p>
            <a:pPr algn="ctr"/>
            <a:r>
              <a:rPr lang="en-GB" b="1">
                <a:latin typeface="Calibri" pitchFamily="34" charset="0"/>
              </a:rPr>
              <a:t>Dadansoddwch </a:t>
            </a:r>
            <a:br>
              <a:rPr lang="en-GB" b="1">
                <a:latin typeface="Calibri" pitchFamily="34" charset="0"/>
              </a:rPr>
            </a:br>
            <a:r>
              <a:rPr lang="en-GB" b="1">
                <a:latin typeface="Calibri" pitchFamily="34" charset="0"/>
              </a:rPr>
              <a:t>effeithiau </a:t>
            </a:r>
            <a:br>
              <a:rPr lang="en-GB" b="1">
                <a:latin typeface="Calibri" pitchFamily="34" charset="0"/>
              </a:rPr>
            </a:br>
            <a:r>
              <a:rPr lang="en-GB" b="1">
                <a:latin typeface="Calibri" pitchFamily="34" charset="0"/>
              </a:rPr>
              <a:t>GWLEIDYDDIAETH </a:t>
            </a:r>
            <a:br>
              <a:rPr lang="en-GB" b="1">
                <a:latin typeface="Calibri" pitchFamily="34" charset="0"/>
              </a:rPr>
            </a:br>
            <a:r>
              <a:rPr lang="en-GB" b="1">
                <a:latin typeface="Calibri" pitchFamily="34" charset="0"/>
              </a:rPr>
              <a:t>ar y </a:t>
            </a:r>
            <a:br>
              <a:rPr lang="en-GB" b="1">
                <a:latin typeface="Calibri" pitchFamily="34" charset="0"/>
              </a:rPr>
            </a:br>
            <a:r>
              <a:rPr lang="en-GB" b="1">
                <a:latin typeface="Calibri" pitchFamily="34" charset="0"/>
              </a:rPr>
              <a:t>cynhesu byd-eang</a:t>
            </a:r>
          </a:p>
          <a:p>
            <a:pPr algn="ctr"/>
            <a:endParaRPr lang="en-GB" b="1">
              <a:latin typeface="Calibri" pitchFamily="34" charset="0"/>
            </a:endParaRPr>
          </a:p>
          <a:p>
            <a:pPr algn="ctr"/>
            <a:r>
              <a:rPr lang="en-GB" sz="1400" b="1">
                <a:latin typeface="Calibri" pitchFamily="34" charset="0"/>
              </a:rPr>
              <a:t>LO1 LO3</a:t>
            </a:r>
          </a:p>
        </p:txBody>
      </p:sp>
      <p:sp>
        <p:nvSpPr>
          <p:cNvPr id="19471" name="TextBox 7"/>
          <p:cNvSpPr txBox="1">
            <a:spLocks noChangeArrowheads="1"/>
          </p:cNvSpPr>
          <p:nvPr/>
        </p:nvSpPr>
        <p:spPr bwMode="auto">
          <a:xfrm>
            <a:off x="476250" y="1233488"/>
            <a:ext cx="2212258" cy="430887"/>
          </a:xfrm>
          <a:prstGeom prst="rect">
            <a:avLst/>
          </a:prstGeom>
          <a:noFill/>
          <a:ln w="9525">
            <a:noFill/>
            <a:miter lim="800000"/>
            <a:headEnd/>
            <a:tailEnd/>
          </a:ln>
        </p:spPr>
        <p:txBody>
          <a:bodyPr wrap="none">
            <a:spAutoFit/>
          </a:bodyPr>
          <a:lstStyle/>
          <a:p>
            <a:r>
              <a:rPr lang="en-GB" sz="1100">
                <a:latin typeface="Calibri" pitchFamily="34" charset="0"/>
              </a:rPr>
              <a:t>Pwy sy’n elwa o’r defnydd mawr o </a:t>
            </a:r>
            <a:br>
              <a:rPr lang="en-GB" sz="1100">
                <a:latin typeface="Calibri" pitchFamily="34" charset="0"/>
              </a:rPr>
            </a:br>
            <a:r>
              <a:rPr lang="en-GB" sz="1100">
                <a:latin typeface="Calibri" pitchFamily="34" charset="0"/>
              </a:rPr>
              <a:t>Danwyddau Ffosil?</a:t>
            </a:r>
          </a:p>
        </p:txBody>
      </p:sp>
      <p:sp>
        <p:nvSpPr>
          <p:cNvPr id="19472" name="TextBox 8"/>
          <p:cNvSpPr txBox="1">
            <a:spLocks noChangeArrowheads="1"/>
          </p:cNvSpPr>
          <p:nvPr/>
        </p:nvSpPr>
        <p:spPr bwMode="auto">
          <a:xfrm>
            <a:off x="441325" y="4824413"/>
            <a:ext cx="6040899" cy="769441"/>
          </a:xfrm>
          <a:prstGeom prst="rect">
            <a:avLst/>
          </a:prstGeom>
          <a:noFill/>
          <a:ln w="9525">
            <a:noFill/>
            <a:miter lim="800000"/>
            <a:headEnd/>
            <a:tailEnd/>
          </a:ln>
        </p:spPr>
        <p:txBody>
          <a:bodyPr wrap="none">
            <a:spAutoFit/>
          </a:bodyPr>
          <a:lstStyle/>
          <a:p>
            <a:r>
              <a:rPr lang="en-GB" sz="1100">
                <a:latin typeface="Calibri" pitchFamily="34" charset="0"/>
              </a:rPr>
              <a:t>Rhestrwch y mathau o ddulliau                                                                          Ymchwiliwch i weld beth mae’r</a:t>
            </a:r>
          </a:p>
          <a:p>
            <a:r>
              <a:rPr lang="en-GB" sz="1100">
                <a:latin typeface="Calibri" pitchFamily="34" charset="0"/>
              </a:rPr>
              <a:t> sy’n cael eu defnyddio ar hyn                                                                             Blaid Werdd yn ei deimlo am</a:t>
            </a:r>
          </a:p>
          <a:p>
            <a:r>
              <a:rPr lang="en-GB" sz="1100">
                <a:latin typeface="Calibri" pitchFamily="34" charset="0"/>
              </a:rPr>
              <a:t> o bryd i gynhyrchu trydan.                                                                                  y Cynhesu Byd-eang a rhowch</a:t>
            </a:r>
          </a:p>
          <a:p>
            <a:r>
              <a:rPr lang="en-GB" sz="1100">
                <a:latin typeface="Calibri" pitchFamily="34" charset="0"/>
              </a:rPr>
              <a:t>				               grynodeb o’ch ateb yma.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304800" y="4859338"/>
            <a:ext cx="6129338" cy="3097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611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483" name="Title 1"/>
          <p:cNvSpPr>
            <a:spLocks noGrp="1"/>
          </p:cNvSpPr>
          <p:nvPr>
            <p:ph type="title"/>
          </p:nvPr>
        </p:nvSpPr>
        <p:spPr/>
        <p:txBody>
          <a:bodyPr/>
          <a:lstStyle/>
          <a:p>
            <a:pPr eaLnBrk="1" hangingPunct="1"/>
            <a:r>
              <a:rPr lang="en-GB" sz="2800" smtClean="0"/>
              <a:t>Myfyriwch ar y datganiadau canlynol. Beth yw’ch barn chi?</a:t>
            </a:r>
          </a:p>
        </p:txBody>
      </p:sp>
      <p:sp>
        <p:nvSpPr>
          <p:cNvPr id="20484" name="TextBox 3"/>
          <p:cNvSpPr txBox="1">
            <a:spLocks noChangeArrowheads="1"/>
          </p:cNvSpPr>
          <p:nvPr/>
        </p:nvSpPr>
        <p:spPr bwMode="auto">
          <a:xfrm>
            <a:off x="309563" y="2032000"/>
            <a:ext cx="5245960" cy="2862323"/>
          </a:xfrm>
          <a:prstGeom prst="rect">
            <a:avLst/>
          </a:prstGeom>
          <a:noFill/>
          <a:ln w="9525">
            <a:noFill/>
            <a:miter lim="800000"/>
            <a:headEnd/>
            <a:tailEnd/>
          </a:ln>
        </p:spPr>
        <p:txBody>
          <a:bodyPr wrap="none">
            <a:spAutoFit/>
          </a:bodyPr>
          <a:lstStyle/>
          <a:p>
            <a:r>
              <a:rPr lang="en-GB">
                <a:latin typeface="Calibri" pitchFamily="34" charset="0"/>
              </a:rPr>
              <a:t>Nid yw’r newid yn yr hinsawdd yn rhywbeth y dylen ni </a:t>
            </a:r>
            <a:br>
              <a:rPr lang="en-GB">
                <a:latin typeface="Calibri" pitchFamily="34" charset="0"/>
              </a:rPr>
            </a:br>
            <a:r>
              <a:rPr lang="en-GB">
                <a:latin typeface="Calibri" pitchFamily="34" charset="0"/>
              </a:rPr>
              <a:t>boeni amdano – bydd yn effeithio ar genedlaethau’r</a:t>
            </a:r>
            <a:br>
              <a:rPr lang="en-GB">
                <a:latin typeface="Calibri" pitchFamily="34" charset="0"/>
              </a:rPr>
            </a:br>
            <a:r>
              <a:rPr lang="en-GB">
                <a:latin typeface="Calibri" pitchFamily="34" charset="0"/>
              </a:rPr>
              <a:t>dyfodol.</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20485" name="TextBox 6"/>
          <p:cNvSpPr txBox="1">
            <a:spLocks noChangeArrowheads="1"/>
          </p:cNvSpPr>
          <p:nvPr/>
        </p:nvSpPr>
        <p:spPr bwMode="auto">
          <a:xfrm>
            <a:off x="309563" y="4859338"/>
            <a:ext cx="6147837" cy="1200329"/>
          </a:xfrm>
          <a:prstGeom prst="rect">
            <a:avLst/>
          </a:prstGeom>
          <a:noFill/>
          <a:ln w="9525">
            <a:noFill/>
            <a:miter lim="800000"/>
            <a:headEnd/>
            <a:tailEnd/>
          </a:ln>
        </p:spPr>
        <p:txBody>
          <a:bodyPr wrap="none">
            <a:spAutoFit/>
          </a:bodyPr>
          <a:lstStyle/>
          <a:p>
            <a:r>
              <a:rPr lang="en-GB">
                <a:latin typeface="Calibri" pitchFamily="34" charset="0"/>
              </a:rPr>
              <a:t>Mae gwleidyddion yn edrych ar y Cynhesu Byd-eang o safbwynt </a:t>
            </a:r>
            <a:br>
              <a:rPr lang="en-GB">
                <a:latin typeface="Calibri" pitchFamily="34" charset="0"/>
              </a:rPr>
            </a:br>
            <a:r>
              <a:rPr lang="en-GB">
                <a:latin typeface="Calibri" pitchFamily="34" charset="0"/>
              </a:rPr>
              <a:t>tymor byr iawn. Dim ond am ddigwyddiadau yng nghyfnod y </a:t>
            </a:r>
            <a:br>
              <a:rPr lang="en-GB">
                <a:latin typeface="Calibri" pitchFamily="34" charset="0"/>
              </a:rPr>
            </a:br>
            <a:r>
              <a:rPr lang="en-GB">
                <a:latin typeface="Calibri" pitchFamily="34" charset="0"/>
              </a:rPr>
              <a:t>Senedd hon y maen nhw’n poeni ac nid am genedlaethau’r </a:t>
            </a:r>
            <a:br>
              <a:rPr lang="en-GB">
                <a:latin typeface="Calibri" pitchFamily="34" charset="0"/>
              </a:rPr>
            </a:br>
            <a:r>
              <a:rPr lang="en-GB">
                <a:latin typeface="Calibri" pitchFamily="34" charset="0"/>
              </a:rPr>
              <a:t>dyfodol.</a:t>
            </a:r>
          </a:p>
        </p:txBody>
      </p:sp>
      <p:sp>
        <p:nvSpPr>
          <p:cNvPr id="20486" name="TextBox 9"/>
          <p:cNvSpPr txBox="1">
            <a:spLocks noChangeArrowheads="1"/>
          </p:cNvSpPr>
          <p:nvPr/>
        </p:nvSpPr>
        <p:spPr bwMode="auto">
          <a:xfrm>
            <a:off x="0" y="8154988"/>
            <a:ext cx="6574261" cy="923330"/>
          </a:xfrm>
          <a:prstGeom prst="rect">
            <a:avLst/>
          </a:prstGeom>
          <a:noFill/>
          <a:ln w="9525">
            <a:noFill/>
            <a:miter lim="800000"/>
            <a:headEnd/>
            <a:tailEnd/>
          </a:ln>
        </p:spPr>
        <p:txBody>
          <a:bodyPr wrap="none">
            <a:spAutoFit/>
          </a:bodyPr>
          <a:lstStyle/>
          <a:p>
            <a:r>
              <a:rPr lang="en-GB">
                <a:latin typeface="Calibri" pitchFamily="34" charset="0"/>
              </a:rPr>
              <a:t>Gan eich bod chi wedi datgan eich barn – cymerwch ran mewn</a:t>
            </a:r>
            <a:br>
              <a:rPr lang="en-GB">
                <a:latin typeface="Calibri" pitchFamily="34" charset="0"/>
              </a:rPr>
            </a:br>
            <a:r>
              <a:rPr lang="en-GB">
                <a:latin typeface="Calibri" pitchFamily="34" charset="0"/>
              </a:rPr>
              <a:t>dadl yn y dosbarth i weld sut y mae pobl eraill yn teimlo. Cofiwch – </a:t>
            </a:r>
            <a:br>
              <a:rPr lang="en-GB">
                <a:latin typeface="Calibri" pitchFamily="34" charset="0"/>
              </a:rPr>
            </a:br>
            <a:r>
              <a:rPr lang="en-GB" b="1">
                <a:latin typeface="Calibri" pitchFamily="34" charset="0"/>
              </a:rPr>
              <a:t>Codwch eich llaw i gael siarad</a:t>
            </a:r>
            <a:r>
              <a:rPr lang="en-GB">
                <a:latin typeface="Calibri" pitchFamily="34" charset="0"/>
              </a:rPr>
              <a:t>.</a:t>
            </a:r>
          </a:p>
        </p:txBody>
      </p:sp>
      <p:sp>
        <p:nvSpPr>
          <p:cNvPr id="20487" name="Rectangle 2"/>
          <p:cNvSpPr>
            <a:spLocks noChangeArrowheads="1"/>
          </p:cNvSpPr>
          <p:nvPr/>
        </p:nvSpPr>
        <p:spPr bwMode="auto">
          <a:xfrm>
            <a:off x="5646738" y="4335463"/>
            <a:ext cx="795337"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20488" name="Rectangle 5"/>
          <p:cNvSpPr>
            <a:spLocks noChangeArrowheads="1"/>
          </p:cNvSpPr>
          <p:nvPr/>
        </p:nvSpPr>
        <p:spPr bwMode="auto">
          <a:xfrm>
            <a:off x="5638800" y="7648575"/>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249238" y="5222875"/>
            <a:ext cx="6235700" cy="3687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10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07" name="Title 1"/>
          <p:cNvSpPr>
            <a:spLocks noGrp="1"/>
          </p:cNvSpPr>
          <p:nvPr>
            <p:ph type="title"/>
          </p:nvPr>
        </p:nvSpPr>
        <p:spPr>
          <a:xfrm>
            <a:off x="342900" y="366713"/>
            <a:ext cx="6172200" cy="533400"/>
          </a:xfrm>
        </p:spPr>
        <p:txBody>
          <a:bodyPr/>
          <a:lstStyle/>
          <a:p>
            <a:pPr eaLnBrk="1" hangingPunct="1"/>
            <a:r>
              <a:rPr lang="en-GB" sz="2800" smtClean="0"/>
              <a:t>A yw’ch barn wedi newid?</a:t>
            </a:r>
          </a:p>
        </p:txBody>
      </p:sp>
      <p:sp>
        <p:nvSpPr>
          <p:cNvPr id="21508" name="TextBox 3"/>
          <p:cNvSpPr txBox="1">
            <a:spLocks noChangeArrowheads="1"/>
          </p:cNvSpPr>
          <p:nvPr/>
        </p:nvSpPr>
        <p:spPr bwMode="auto">
          <a:xfrm>
            <a:off x="295275" y="1258888"/>
            <a:ext cx="6251118" cy="2585323"/>
          </a:xfrm>
          <a:prstGeom prst="rect">
            <a:avLst/>
          </a:prstGeom>
          <a:noFill/>
          <a:ln w="9525">
            <a:noFill/>
            <a:miter lim="800000"/>
            <a:headEnd/>
            <a:tailEnd/>
          </a:ln>
        </p:spPr>
        <p:txBody>
          <a:bodyPr wrap="none">
            <a:spAutoFit/>
          </a:bodyPr>
          <a:lstStyle/>
          <a:p>
            <a:r>
              <a:rPr lang="en-GB">
                <a:latin typeface="Calibri" pitchFamily="34" charset="0"/>
              </a:rPr>
              <a:t>Ar sail yr hyn rydych chi wedi’i glywed yn y ddadl – a yw’ch barn</a:t>
            </a:r>
            <a:br>
              <a:rPr lang="en-GB">
                <a:latin typeface="Calibri" pitchFamily="34" charset="0"/>
              </a:rPr>
            </a:br>
            <a:r>
              <a:rPr lang="en-GB">
                <a:latin typeface="Calibri" pitchFamily="34" charset="0"/>
              </a:rPr>
              <a:t>wedi newid? Cofnodwch wybodaeth newydd yn y blwch isod.</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21509" name="Rectangle 2"/>
          <p:cNvSpPr>
            <a:spLocks noChangeArrowheads="1"/>
          </p:cNvSpPr>
          <p:nvPr/>
        </p:nvSpPr>
        <p:spPr bwMode="auto">
          <a:xfrm>
            <a:off x="203200" y="4670425"/>
            <a:ext cx="6143625" cy="923925"/>
          </a:xfrm>
          <a:prstGeom prst="rect">
            <a:avLst/>
          </a:prstGeom>
          <a:noFill/>
          <a:ln w="9525">
            <a:noFill/>
            <a:miter lim="800000"/>
            <a:headEnd/>
            <a:tailEnd/>
          </a:ln>
        </p:spPr>
        <p:txBody>
          <a:bodyPr>
            <a:spAutoFit/>
          </a:bodyPr>
          <a:lstStyle/>
          <a:p>
            <a:endParaRPr lang="en-GB">
              <a:latin typeface="Calibri" pitchFamily="34" charset="0"/>
            </a:endParaRPr>
          </a:p>
          <a:p>
            <a:r>
              <a:rPr lang="en-GB">
                <a:latin typeface="Calibri" pitchFamily="34" charset="0"/>
              </a:rPr>
              <a:t> .</a:t>
            </a:r>
          </a:p>
          <a:p>
            <a:endParaRPr lang="en-GB">
              <a:latin typeface="Calibri" pitchFamily="34" charset="0"/>
            </a:endParaRPr>
          </a:p>
        </p:txBody>
      </p:sp>
      <p:sp>
        <p:nvSpPr>
          <p:cNvPr id="21510" name="TextBox 5"/>
          <p:cNvSpPr txBox="1">
            <a:spLocks noChangeArrowheads="1"/>
          </p:cNvSpPr>
          <p:nvPr/>
        </p:nvSpPr>
        <p:spPr bwMode="auto">
          <a:xfrm>
            <a:off x="234950" y="4298950"/>
            <a:ext cx="6283691" cy="923330"/>
          </a:xfrm>
          <a:prstGeom prst="rect">
            <a:avLst/>
          </a:prstGeom>
          <a:noFill/>
          <a:ln w="9525">
            <a:noFill/>
            <a:miter lim="800000"/>
            <a:headEnd/>
            <a:tailEnd/>
          </a:ln>
        </p:spPr>
        <p:txBody>
          <a:bodyPr wrap="none">
            <a:spAutoFit/>
          </a:bodyPr>
          <a:lstStyle/>
          <a:p>
            <a:r>
              <a:rPr lang="en-GB">
                <a:latin typeface="Calibri" pitchFamily="34" charset="0"/>
              </a:rPr>
              <a:t>Nawr dylech chi gofnodi’ch Safbwynt Personol. Beth yw’ch barn</a:t>
            </a:r>
          </a:p>
          <a:p>
            <a:r>
              <a:rPr lang="en-GB">
                <a:latin typeface="Calibri" pitchFamily="34" charset="0"/>
              </a:rPr>
              <a:t>chi am Wleidyddiaeth a’r Cynhesu Byd-eang?  Ar beth mae wedi’i</a:t>
            </a:r>
            <a:br>
              <a:rPr lang="en-GB">
                <a:latin typeface="Calibri" pitchFamily="34" charset="0"/>
              </a:rPr>
            </a:br>
            <a:r>
              <a:rPr lang="en-GB">
                <a:latin typeface="Calibri" pitchFamily="34" charset="0"/>
              </a:rPr>
              <a:t>seilio? A yw’ch ffynonellau’n ddibynadwy?</a:t>
            </a:r>
          </a:p>
        </p:txBody>
      </p:sp>
      <p:sp>
        <p:nvSpPr>
          <p:cNvPr id="21511" name="Rectangle 6"/>
          <p:cNvSpPr>
            <a:spLocks noChangeArrowheads="1"/>
          </p:cNvSpPr>
          <p:nvPr/>
        </p:nvSpPr>
        <p:spPr bwMode="auto">
          <a:xfrm>
            <a:off x="5668963" y="3844925"/>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21512" name="Rectangle 7"/>
          <p:cNvSpPr>
            <a:spLocks noChangeArrowheads="1"/>
          </p:cNvSpPr>
          <p:nvPr/>
        </p:nvSpPr>
        <p:spPr bwMode="auto">
          <a:xfrm>
            <a:off x="5395913" y="8640763"/>
            <a:ext cx="112077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3579</TotalTime>
  <Words>8074</Words>
  <Application>Microsoft Macintosh PowerPoint</Application>
  <PresentationFormat>On-screen Show (4:3)</PresentationFormat>
  <Paragraphs>722</Paragraphs>
  <Slides>51</Slides>
  <Notes>0</Notes>
  <HiddenSlides>0</HiddenSlides>
  <MMClips>0</MMClips>
  <ScaleCrop>false</ScaleCrop>
  <HeadingPairs>
    <vt:vector size="4" baseType="variant">
      <vt:variant>
        <vt:lpstr>Design Template</vt:lpstr>
      </vt:variant>
      <vt:variant>
        <vt:i4>1</vt:i4>
      </vt:variant>
      <vt:variant>
        <vt:lpstr>Slide Titles</vt:lpstr>
      </vt:variant>
      <vt:variant>
        <vt:i4>51</vt:i4>
      </vt:variant>
    </vt:vector>
  </HeadingPairs>
  <TitlesOfParts>
    <vt:vector size="52" baseType="lpstr">
      <vt:lpstr>Office Theme</vt:lpstr>
      <vt:lpstr>Slide 1</vt:lpstr>
      <vt:lpstr>Slide 2</vt:lpstr>
      <vt:lpstr>Slide 3</vt:lpstr>
      <vt:lpstr>Gwleidyddiaeth ac Argyfyngau Naturiol a Dynol</vt:lpstr>
      <vt:lpstr>Slide 5</vt:lpstr>
      <vt:lpstr>Slide 6</vt:lpstr>
      <vt:lpstr>Slide 7</vt:lpstr>
      <vt:lpstr>Myfyriwch ar y datganiadau canlynol. Beth yw’ch barn chi?</vt:lpstr>
      <vt:lpstr>A yw’ch barn wedi newid?</vt:lpstr>
      <vt:lpstr>Slide 10</vt:lpstr>
      <vt:lpstr>Slide 11</vt:lpstr>
      <vt:lpstr>Slide 12</vt:lpstr>
      <vt:lpstr>Slide 13</vt:lpstr>
      <vt:lpstr>Slide 14</vt:lpstr>
      <vt:lpstr>Slide 15</vt:lpstr>
      <vt:lpstr>Myfyriwch ar y datganiadau canlynol. Beth yw’ch barn chi?</vt:lpstr>
      <vt:lpstr>A yw’ch barn wedi newid?</vt:lpstr>
      <vt:lpstr>Slide 18</vt:lpstr>
      <vt:lpstr>Slide 19</vt:lpstr>
      <vt:lpstr>Slide 20</vt:lpstr>
      <vt:lpstr>Slide 21</vt:lpstr>
      <vt:lpstr>Slide 22</vt:lpstr>
      <vt:lpstr>Slide 23</vt:lpstr>
      <vt:lpstr>Myfyriwch ar y datganiadau canlynol. Beth yw’ch barn chi?</vt:lpstr>
      <vt:lpstr>A yw’ch barn wedi newid?</vt:lpstr>
      <vt:lpstr>Slide 26</vt:lpstr>
      <vt:lpstr>Slide 27</vt:lpstr>
      <vt:lpstr>Slide 28</vt:lpstr>
      <vt:lpstr>Slide 29</vt:lpstr>
      <vt:lpstr>Slide 30</vt:lpstr>
      <vt:lpstr>Slide 31</vt:lpstr>
      <vt:lpstr>Myfyriwch ar y datganiadau canlynol. Beth yw’ch barn chi?</vt:lpstr>
      <vt:lpstr>A yw’ch barn wedi newid?</vt:lpstr>
      <vt:lpstr>Slide 34</vt:lpstr>
      <vt:lpstr>Slide 35</vt:lpstr>
      <vt:lpstr>Slide 36</vt:lpstr>
      <vt:lpstr>Slide 37</vt:lpstr>
      <vt:lpstr>Slide 38</vt:lpstr>
      <vt:lpstr>Slide 39</vt:lpstr>
      <vt:lpstr>Myfyriwch ar y datganiadau canlynol. Beth yw’ch barn chi?</vt:lpstr>
      <vt:lpstr>A yw’ch barn wedi newid?</vt:lpstr>
      <vt:lpstr>Slide 42</vt:lpstr>
      <vt:lpstr>Slide 43</vt:lpstr>
      <vt:lpstr>Slide 44</vt:lpstr>
      <vt:lpstr>Slide 45</vt:lpstr>
      <vt:lpstr>Slide 46</vt:lpstr>
      <vt:lpstr>Slide 47</vt:lpstr>
      <vt:lpstr>Myfyriwch ar y datganiadau canlynol. Beth yw’ch barn chi?</vt:lpstr>
      <vt:lpstr>A yw’ch barn wedi newid?</vt:lpstr>
      <vt:lpstr>Slide 50</vt:lpstr>
      <vt:lpstr>Slide 51</vt:lpstr>
    </vt:vector>
  </TitlesOfParts>
  <Manager/>
  <Company>WCBC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David Jones</dc:creator>
  <cp:keywords/>
  <dc:description/>
  <cp:lastModifiedBy>Cris Jones</cp:lastModifiedBy>
  <cp:revision>140</cp:revision>
  <cp:lastPrinted>2015-04-14T12:36:28Z</cp:lastPrinted>
  <dcterms:created xsi:type="dcterms:W3CDTF">2015-04-29T14:03:46Z</dcterms:created>
  <dcterms:modified xsi:type="dcterms:W3CDTF">2015-04-29T16:03:12Z</dcterms:modified>
  <cp:category/>
</cp:coreProperties>
</file>