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746393-B06A-4166-A038-9FCD8C621548}" type="datetimeFigureOut">
              <a:rPr lang="en-US" smtClean="0"/>
              <a:pPr/>
              <a:t>4/30/15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8F9048-34A3-4F1D-BAD6-39EB595EF7A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6393-B06A-4166-A038-9FCD8C621548}" type="datetimeFigureOut">
              <a:rPr lang="en-US" smtClean="0"/>
              <a:pPr/>
              <a:t>4/30/15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9048-34A3-4F1D-BAD6-39EB595EF7A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6393-B06A-4166-A038-9FCD8C621548}" type="datetimeFigureOut">
              <a:rPr lang="en-US" smtClean="0"/>
              <a:pPr/>
              <a:t>4/30/15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9048-34A3-4F1D-BAD6-39EB595EF7A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6393-B06A-4166-A038-9FCD8C621548}" type="datetimeFigureOut">
              <a:rPr lang="en-US" smtClean="0"/>
              <a:pPr/>
              <a:t>4/30/15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9048-34A3-4F1D-BAD6-39EB595EF7A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6393-B06A-4166-A038-9FCD8C621548}" type="datetimeFigureOut">
              <a:rPr lang="en-US" smtClean="0"/>
              <a:pPr/>
              <a:t>4/30/15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9048-34A3-4F1D-BAD6-39EB595EF7A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6393-B06A-4166-A038-9FCD8C621548}" type="datetimeFigureOut">
              <a:rPr lang="en-US" smtClean="0"/>
              <a:pPr/>
              <a:t>4/30/15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9048-34A3-4F1D-BAD6-39EB595EF7A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6393-B06A-4166-A038-9FCD8C621548}" type="datetimeFigureOut">
              <a:rPr lang="en-US" smtClean="0"/>
              <a:pPr/>
              <a:t>4/30/15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9048-34A3-4F1D-BAD6-39EB595EF7A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6393-B06A-4166-A038-9FCD8C621548}" type="datetimeFigureOut">
              <a:rPr lang="en-US" smtClean="0"/>
              <a:pPr/>
              <a:t>4/30/15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9048-34A3-4F1D-BAD6-39EB595EF7A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6393-B06A-4166-A038-9FCD8C621548}" type="datetimeFigureOut">
              <a:rPr lang="en-US" smtClean="0"/>
              <a:pPr/>
              <a:t>4/30/15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9048-34A3-4F1D-BAD6-39EB595EF7A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E746393-B06A-4166-A038-9FCD8C621548}" type="datetimeFigureOut">
              <a:rPr lang="en-US" smtClean="0"/>
              <a:pPr/>
              <a:t>4/30/15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9048-34A3-4F1D-BAD6-39EB595EF7A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746393-B06A-4166-A038-9FCD8C621548}" type="datetimeFigureOut">
              <a:rPr lang="en-US" smtClean="0"/>
              <a:pPr/>
              <a:t>4/30/15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8F9048-34A3-4F1D-BAD6-39EB595EF7A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AE746393-B06A-4166-A038-9FCD8C621548}" type="datetimeFigureOut">
              <a:rPr lang="en-US" smtClean="0"/>
              <a:pPr/>
              <a:t>4/30/15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28F9048-34A3-4F1D-BAD6-39EB595EF7A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gif"/><Relationship Id="rId5" Type="http://schemas.openxmlformats.org/officeDocument/2006/relationships/image" Target="../media/image5.jpeg"/><Relationship Id="rId6" Type="http://schemas.openxmlformats.org/officeDocument/2006/relationships/image" Target="../media/image6.gif"/><Relationship Id="rId7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Economeg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Sut y gall economeg effeithio ar dlodi</a:t>
            </a:r>
            <a:br>
              <a:rPr lang="en-GB" dirty="0" smtClean="0"/>
            </a:br>
            <a:r>
              <a:rPr lang="en-GB" dirty="0" smtClean="0"/>
              <a:t>yng Nghymru, Ewrop a’r Byd?</a:t>
            </a:r>
            <a:endParaRPr lang="en-GB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714356"/>
            <a:ext cx="77153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 smtClean="0">
              <a:latin typeface="Bookman Old Style" pitchFamily="18" charset="0"/>
            </a:endParaRPr>
          </a:p>
          <a:p>
            <a:r>
              <a:rPr lang="en-GB" sz="2800" dirty="0" smtClean="0">
                <a:latin typeface="Bookman Old Style" pitchFamily="18" charset="0"/>
              </a:rPr>
              <a:t>Mae economeg yn cael ei hystyried yn rhywbeth cymhleth weithiau!  Ond dydy hi ddim mewn gwirionedd... Mae economeg yn ymwneud â phobl yn ffeirio pethau sydd ganddyn nhw am bethau eraill y mae arnyn nhw eu hangen neu eu heisiau.</a:t>
            </a:r>
          </a:p>
          <a:p>
            <a:endParaRPr lang="en-GB" sz="2800" dirty="0">
              <a:latin typeface="Bookman Old Style" pitchFamily="18" charset="0"/>
            </a:endParaRPr>
          </a:p>
          <a:p>
            <a:r>
              <a:rPr lang="en-GB" sz="2800" dirty="0" smtClean="0">
                <a:latin typeface="Bookman Old Style" pitchFamily="18" charset="0"/>
              </a:rPr>
              <a:t>Yn oes yr arth a’r blaidd, byddai rhywun wedi gallu ffeirio buwch am ddafad!  Wedyn byddai wedi gallu ffeirio carreg finiog am wellt!  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638800" y="1219200"/>
            <a:ext cx="6215106" cy="3000396"/>
          </a:xfrm>
          <a:prstGeom prst="cloudCallout">
            <a:avLst>
              <a:gd name="adj1" fmla="val 67385"/>
              <a:gd name="adj2" fmla="val 7910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Bookman Old Style" pitchFamily="18" charset="0"/>
              </a:rPr>
              <a:t>Ydy hynny’n swnio braidd yn wirion? Iawn, darllenwch y stori ar y dudalen nesaf....</a:t>
            </a:r>
            <a:endParaRPr lang="en-GB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 cow  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928934"/>
            <a:ext cx="2619375" cy="1657351"/>
          </a:xfrm>
          <a:prstGeom prst="rect">
            <a:avLst/>
          </a:prstGeom>
          <a:noFill/>
        </p:spPr>
      </p:pic>
      <p:pic>
        <p:nvPicPr>
          <p:cNvPr id="1030" name="Picture 6" descr=" sheep   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071942"/>
            <a:ext cx="2518189" cy="2014552"/>
          </a:xfrm>
          <a:prstGeom prst="rect">
            <a:avLst/>
          </a:prstGeom>
          <a:noFill/>
        </p:spPr>
      </p:pic>
      <p:pic>
        <p:nvPicPr>
          <p:cNvPr id="3" name="Picture 4" descr="https://d8kyhhndkm363.cloudfront.net/8/398963/stickman20wavi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0"/>
            <a:ext cx="2971800" cy="2971801"/>
          </a:xfrm>
          <a:prstGeom prst="rect">
            <a:avLst/>
          </a:prstGeom>
          <a:noFill/>
        </p:spPr>
      </p:pic>
      <p:pic>
        <p:nvPicPr>
          <p:cNvPr id="5" name="Picture 8" descr="http://berriesandbloomscatering.files.wordpress.com/2011/02/berrie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785926"/>
            <a:ext cx="1920888" cy="1285884"/>
          </a:xfrm>
          <a:prstGeom prst="rect">
            <a:avLst/>
          </a:prstGeom>
          <a:noFill/>
        </p:spPr>
      </p:pic>
      <p:pic>
        <p:nvPicPr>
          <p:cNvPr id="4" name="Picture 6" descr="http://images.clipartpanda.com/cave-clipart-ncBXaAKBi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642918"/>
            <a:ext cx="2381250" cy="1666875"/>
          </a:xfrm>
          <a:prstGeom prst="rect">
            <a:avLst/>
          </a:prstGeom>
          <a:noFill/>
        </p:spPr>
      </p:pic>
      <p:pic>
        <p:nvPicPr>
          <p:cNvPr id="10" name="Picture 4" descr="https://d8kyhhndkm363.cloudfront.net/8/398963/stickman20wavi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857232"/>
            <a:ext cx="2971800" cy="2971801"/>
          </a:xfrm>
          <a:prstGeom prst="rect">
            <a:avLst/>
          </a:prstGeom>
          <a:noFill/>
        </p:spPr>
      </p:pic>
      <p:sp>
        <p:nvSpPr>
          <p:cNvPr id="11" name="Isosceles Triangle 10"/>
          <p:cNvSpPr/>
          <p:nvPr/>
        </p:nvSpPr>
        <p:spPr>
          <a:xfrm>
            <a:off x="7715272" y="2357430"/>
            <a:ext cx="571504" cy="785818"/>
          </a:xfrm>
          <a:prstGeom prst="triangle">
            <a:avLst/>
          </a:prstGeom>
          <a:solidFill>
            <a:srgbClr val="F814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4" descr="https://d8kyhhndkm363.cloudfront.net/8/398963/stickman20wavi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928802"/>
            <a:ext cx="1328726" cy="1328727"/>
          </a:xfrm>
          <a:prstGeom prst="rect">
            <a:avLst/>
          </a:prstGeom>
          <a:noFill/>
        </p:spPr>
      </p:pic>
      <p:sp>
        <p:nvSpPr>
          <p:cNvPr id="20" name="Cloud Callout 19"/>
          <p:cNvSpPr/>
          <p:nvPr/>
        </p:nvSpPr>
        <p:spPr>
          <a:xfrm>
            <a:off x="3714744" y="0"/>
            <a:ext cx="3429024" cy="1428736"/>
          </a:xfrm>
          <a:prstGeom prst="cloudCallout">
            <a:avLst>
              <a:gd name="adj1" fmla="val -68307"/>
              <a:gd name="adj2" fmla="val 149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I’m a cave man and I live happily on berries and milk from my cow</a:t>
            </a:r>
            <a:endParaRPr lang="en-GB" b="1" dirty="0"/>
          </a:p>
        </p:txBody>
      </p:sp>
      <p:pic>
        <p:nvPicPr>
          <p:cNvPr id="21" name="Picture 4" descr="https://d8kyhhndkm363.cloudfront.net/8/398963/stickman20waving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2071678"/>
            <a:ext cx="1185850" cy="1185850"/>
          </a:xfrm>
          <a:prstGeom prst="rect">
            <a:avLst/>
          </a:prstGeom>
          <a:noFill/>
        </p:spPr>
      </p:pic>
      <p:sp>
        <p:nvSpPr>
          <p:cNvPr id="22" name="Isosceles Triangle 21"/>
          <p:cNvSpPr/>
          <p:nvPr/>
        </p:nvSpPr>
        <p:spPr>
          <a:xfrm>
            <a:off x="7072330" y="2643182"/>
            <a:ext cx="223838" cy="295276"/>
          </a:xfrm>
          <a:prstGeom prst="triangle">
            <a:avLst/>
          </a:prstGeom>
          <a:solidFill>
            <a:srgbClr val="F814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Cloud Callout 22"/>
          <p:cNvSpPr/>
          <p:nvPr/>
        </p:nvSpPr>
        <p:spPr>
          <a:xfrm>
            <a:off x="3714744" y="0"/>
            <a:ext cx="3571900" cy="1643050"/>
          </a:xfrm>
          <a:prstGeom prst="cloudCallout">
            <a:avLst>
              <a:gd name="adj1" fmla="val -68307"/>
              <a:gd name="adj2" fmla="val 14911"/>
            </a:avLst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ysClr val="windowText" lastClr="000000"/>
                </a:solidFill>
              </a:rPr>
              <a:t>Mae gen i deulu nawr ac mae arna i angen mwy o fwyd felly rydw i am ffeirio buwch ac aeron am ddwy ddafad </a:t>
            </a:r>
            <a:endParaRPr lang="en-GB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3143240" y="2357430"/>
            <a:ext cx="2857520" cy="1785950"/>
          </a:xfrm>
          <a:prstGeom prst="cloudCallout">
            <a:avLst>
              <a:gd name="adj1" fmla="val 35597"/>
              <a:gd name="adj2" fmla="val 60022"/>
            </a:avLst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ysClr val="windowText" lastClr="000000"/>
                </a:solidFill>
              </a:rPr>
              <a:t>Bydda i’n gwneud pryd blasus a gallwch chi wneud dillad o’m gwlân</a:t>
            </a:r>
            <a:endParaRPr lang="en-GB" sz="1600" b="1" dirty="0">
              <a:solidFill>
                <a:sysClr val="windowText" lastClr="000000"/>
              </a:solidFill>
            </a:endParaRPr>
          </a:p>
        </p:txBody>
      </p:sp>
      <p:pic>
        <p:nvPicPr>
          <p:cNvPr id="25" name="Picture 6" descr=" sheep   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214818"/>
            <a:ext cx="2518189" cy="20145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821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>
                <a:latin typeface="Bookman Old Style" pitchFamily="18" charset="0"/>
              </a:rPr>
              <a:t>Dros amser mae’r dull hwn o ‘Ffeirio’ wedi newid.</a:t>
            </a:r>
          </a:p>
          <a:p>
            <a:pPr algn="just"/>
            <a:endParaRPr lang="en-GB" sz="2400" dirty="0" smtClean="0">
              <a:latin typeface="Bookman Old Style" pitchFamily="18" charset="0"/>
            </a:endParaRPr>
          </a:p>
          <a:p>
            <a:pPr algn="just"/>
            <a:r>
              <a:rPr lang="en-GB" sz="2400" dirty="0">
                <a:latin typeface="Bookman Old Style" pitchFamily="18" charset="0"/>
              </a:rPr>
              <a:t>Nawr rydyn ni’n cymryd arian yn gyfnewid am bethau.</a:t>
            </a:r>
            <a:endParaRPr lang="en-GB" sz="2400" dirty="0" smtClean="0">
              <a:latin typeface="Bookman Old Style" pitchFamily="18" charset="0"/>
            </a:endParaRPr>
          </a:p>
          <a:p>
            <a:pPr algn="just"/>
            <a:endParaRPr lang="en-GB" sz="2400" dirty="0" smtClean="0">
              <a:latin typeface="Bookman Old Style" pitchFamily="18" charset="0"/>
            </a:endParaRPr>
          </a:p>
          <a:p>
            <a:pPr algn="just"/>
            <a:r>
              <a:rPr lang="en-GB" sz="2400" dirty="0" smtClean="0">
                <a:latin typeface="Bookman Old Style" pitchFamily="18" charset="0"/>
              </a:rPr>
              <a:t>Fel arfer byddwn ni’n ffeirio ein sgiliau fel gweithwyr am gyflog.  Wedyn awn ni i’r siopau a ffeirio ein harian am bethau sydd eu hangen neu eu heisiau arnon ni. </a:t>
            </a:r>
          </a:p>
          <a:p>
            <a:pPr algn="just"/>
            <a:endParaRPr lang="en-GB" sz="2400" dirty="0">
              <a:latin typeface="Bookman Old Style" pitchFamily="18" charset="0"/>
            </a:endParaRPr>
          </a:p>
          <a:p>
            <a:pPr algn="just"/>
            <a:r>
              <a:rPr lang="en-GB" sz="2400" dirty="0" smtClean="0">
                <a:latin typeface="Bookman Old Style" pitchFamily="18" charset="0"/>
              </a:rPr>
              <a:t>Y gwir amdani yw, er mwyn i economeg weithio, rhaid cael pethau eraill fel tir, llafur, cyfalaf a menter.</a:t>
            </a:r>
            <a:endParaRPr lang="en-GB" sz="2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2.gstatic.com/images?q=tbn:ANd9GcSPvz7Umb1zLqOdMLc7NnhPdgfdetDt9eQ4adz28bhstdeESDQ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32" y="2000240"/>
            <a:ext cx="2571768" cy="41791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0034" y="571480"/>
            <a:ext cx="65008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600" dirty="0" smtClean="0">
                <a:latin typeface="Bookman Old Style" pitchFamily="18" charset="0"/>
              </a:rPr>
              <a:t>Yn y byd modern, rydyn ni’n mewnforio llawer o nwyddau o wledydd eraill am nad ydyn ni’n gallu eu tyfu neu eu gwneud yma. </a:t>
            </a:r>
          </a:p>
          <a:p>
            <a:pPr algn="just"/>
            <a:endParaRPr lang="en-GB" sz="2600">
              <a:latin typeface="Bookman Old Style" pitchFamily="18" charset="0"/>
            </a:endParaRPr>
          </a:p>
          <a:p>
            <a:pPr algn="just"/>
            <a:r>
              <a:rPr lang="en-GB" sz="2600" smtClean="0">
                <a:latin typeface="Bookman Old Style" pitchFamily="18" charset="0"/>
              </a:rPr>
              <a:t>Rydyn ni’n cyfnewid ein harian am nwyddau</a:t>
            </a:r>
            <a:r>
              <a:rPr lang="en-GB" sz="2600" dirty="0" smtClean="0">
                <a:latin typeface="Bookman Old Style" pitchFamily="18" charset="0"/>
              </a:rPr>
              <a:t>.</a:t>
            </a:r>
          </a:p>
          <a:p>
            <a:pPr algn="just"/>
            <a:endParaRPr lang="en-GB" sz="2600" dirty="0">
              <a:latin typeface="Bookman Old Style" pitchFamily="18" charset="0"/>
            </a:endParaRPr>
          </a:p>
          <a:p>
            <a:pPr algn="just"/>
            <a:r>
              <a:rPr lang="en-GB" sz="2600" dirty="0" smtClean="0">
                <a:latin typeface="Bookman Old Style" pitchFamily="18" charset="0"/>
              </a:rPr>
              <a:t>Allwch chi ddychmygu tyfu orennau neu fananas yng Nghymru?  </a:t>
            </a:r>
            <a:endParaRPr lang="en-GB" sz="2800" dirty="0">
              <a:latin typeface="Bookman Old Style" pitchFamily="18" charset="0"/>
            </a:endParaRPr>
          </a:p>
          <a:p>
            <a:endParaRPr lang="en-GB" sz="2800" dirty="0" smtClean="0">
              <a:latin typeface="Bookman Old Style" pitchFamily="18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dn2.theweek.co.uk/sites/theweek/files/9/21/141111-barclays-imports-g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63332"/>
            <a:ext cx="7786742" cy="5751750"/>
          </a:xfrm>
          <a:prstGeom prst="rect">
            <a:avLst/>
          </a:prstGeom>
          <a:noFill/>
        </p:spPr>
      </p:pic>
      <p:sp>
        <p:nvSpPr>
          <p:cNvPr id="8" name="Cloud Callout 7"/>
          <p:cNvSpPr/>
          <p:nvPr/>
        </p:nvSpPr>
        <p:spPr>
          <a:xfrm>
            <a:off x="1785918" y="2500306"/>
            <a:ext cx="6072230" cy="221457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Dyma faint o bethau sy’n dod o wledydd eraill</a:t>
            </a:r>
            <a:endParaRPr lang="en-GB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642918"/>
            <a:ext cx="71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>
                <a:latin typeface="Bookman Old Style" pitchFamily="18" charset="0"/>
              </a:rPr>
              <a:t>Mae’r arian rydyn ni’n ei wario yn y wlad honno’n creu swyddi a chyfoeth i’r wlad honno – ond ydy hynny’n wir??? </a:t>
            </a:r>
          </a:p>
          <a:p>
            <a:pPr algn="just"/>
            <a:endParaRPr lang="en-GB" sz="2400" dirty="0" smtClean="0">
              <a:latin typeface="Bookman Old Style" pitchFamily="18" charset="0"/>
            </a:endParaRPr>
          </a:p>
          <a:p>
            <a:pPr algn="just"/>
            <a:r>
              <a:rPr lang="en-GB" sz="2400" dirty="0" smtClean="0">
                <a:latin typeface="Bookman Old Style" pitchFamily="18" charset="0"/>
              </a:rPr>
              <a:t>Weithiau mae nwyddau’n cael eu cyfnewid rhwng gwledydd mewn ffordd annheg.  Ydych chi wedi clywed sôn am slafdai a llafur plant?  </a:t>
            </a:r>
          </a:p>
          <a:p>
            <a:endParaRPr lang="en-GB" sz="2400" dirty="0"/>
          </a:p>
        </p:txBody>
      </p:sp>
      <p:pic>
        <p:nvPicPr>
          <p:cNvPr id="3" name="Picture 4" descr="http://static0.demotix.com/sites/default/files/imagecache/a_scale_large/2300-3/photos/1375954467-children-toil-in-sweatshops_23755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714752"/>
            <a:ext cx="2855909" cy="1899179"/>
          </a:xfrm>
          <a:prstGeom prst="rect">
            <a:avLst/>
          </a:prstGeom>
          <a:noFill/>
        </p:spPr>
      </p:pic>
      <p:pic>
        <p:nvPicPr>
          <p:cNvPr id="4" name="Picture 2" descr="http://www.veganpeace.com/sweatshops/pictures/sweatsho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714752"/>
            <a:ext cx="2851340" cy="18573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5643578"/>
            <a:ext cx="785818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Bookman Old Style" pitchFamily="18" charset="0"/>
              </a:rPr>
              <a:t>Darllenwch drwy’r erthyglau yn eich llyfr prosiect gyda’ch athro i ddod o hyd i wybodaeth newydd am y ffordd y mae economeg yn gallu effeithio ar dlodi.</a:t>
            </a:r>
            <a:endParaRPr lang="en-GB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136</TotalTime>
  <Words>365</Words>
  <Application>Microsoft Macintosh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Economeg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all</dc:creator>
  <cp:lastModifiedBy>Cris Jones</cp:lastModifiedBy>
  <cp:revision>24</cp:revision>
  <dcterms:created xsi:type="dcterms:W3CDTF">2015-04-30T07:29:53Z</dcterms:created>
  <dcterms:modified xsi:type="dcterms:W3CDTF">2015-04-30T07:37:30Z</dcterms:modified>
</cp:coreProperties>
</file>