
<file path=[Content_Types].xml><?xml version="1.0" encoding="utf-8"?>
<Types xmlns="http://schemas.openxmlformats.org/package/2006/content-types">
  <Override PartName="/ppt/slideLayouts/slideLayout4.xml" ContentType="application/vnd.openxmlformats-officedocument.presentationml.slideLayout+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Default Extension="jpeg" ContentType="image/jpeg"/>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Override PartName="/ppt/slideLayouts/slideLayout10.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s/slide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sldIdLst>
    <p:sldId id="256" r:id="rId2"/>
    <p:sldId id="257" r:id="rId3"/>
    <p:sldId id="258" r:id="rId4"/>
    <p:sldId id="261" r:id="rId5"/>
    <p:sldId id="262" r:id="rId6"/>
    <p:sldId id="259"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p:scale>
          <a:sx n="100" d="100"/>
          <a:sy n="100" d="100"/>
        </p:scale>
        <p:origin x="-1936" y="-8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FDF35449-6FC8-4C74-BF2D-BA619FE015C1}" type="datetimeFigureOut">
              <a:rPr lang="en-US" smtClean="0"/>
              <a:pPr/>
              <a:t>4/30/15</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3545DC79-5B5B-4215-BDC1-2CFD557CC536}" type="slidenum">
              <a:rPr lang="en-GB" smtClean="0"/>
              <a:pPr/>
              <a:t>‹#›</a:t>
            </a:fld>
            <a:endParaRPr lang="en-GB"/>
          </a:p>
        </p:txBody>
      </p:sp>
    </p:spTree>
  </p:cSld>
  <p:clrMapOvr>
    <a:masterClrMapping/>
  </p:clrMapOvr>
  <p:transition spd="slow">
    <p:cut thruBlk="1"/>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F35449-6FC8-4C74-BF2D-BA619FE015C1}" type="datetimeFigureOut">
              <a:rPr lang="en-US" smtClean="0"/>
              <a:pPr/>
              <a:t>4/30/15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45DC79-5B5B-4215-BDC1-2CFD557CC536}" type="slidenum">
              <a:rPr lang="en-GB" smtClean="0"/>
              <a:pPr/>
              <a:t>‹#›</a:t>
            </a:fld>
            <a:endParaRPr lang="en-GB"/>
          </a:p>
        </p:txBody>
      </p:sp>
    </p:spTree>
  </p:cSld>
  <p:clrMapOvr>
    <a:masterClrMapping/>
  </p:clrMapOvr>
  <p:transition spd="slow">
    <p:cut thruBlk="1"/>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F35449-6FC8-4C74-BF2D-BA619FE015C1}" type="datetimeFigureOut">
              <a:rPr lang="en-US" smtClean="0"/>
              <a:pPr/>
              <a:t>4/30/15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45DC79-5B5B-4215-BDC1-2CFD557CC536}" type="slidenum">
              <a:rPr lang="en-GB" smtClean="0"/>
              <a:pPr/>
              <a:t>‹#›</a:t>
            </a:fld>
            <a:endParaRPr lang="en-GB"/>
          </a:p>
        </p:txBody>
      </p:sp>
    </p:spTree>
  </p:cSld>
  <p:clrMapOvr>
    <a:masterClrMapping/>
  </p:clrMapOvr>
  <p:transition spd="slow">
    <p:cut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F35449-6FC8-4C74-BF2D-BA619FE015C1}" type="datetimeFigureOut">
              <a:rPr lang="en-US" smtClean="0"/>
              <a:pPr/>
              <a:t>4/30/15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45DC79-5B5B-4215-BDC1-2CFD557CC536}" type="slidenum">
              <a:rPr lang="en-GB" smtClean="0"/>
              <a:pPr/>
              <a:t>‹#›</a:t>
            </a:fld>
            <a:endParaRPr lang="en-GB"/>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transition spd="slow">
    <p:cut thruBlk="1"/>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DF35449-6FC8-4C74-BF2D-BA619FE015C1}" type="datetimeFigureOut">
              <a:rPr lang="en-US" smtClean="0"/>
              <a:pPr/>
              <a:t>4/30/15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45DC79-5B5B-4215-BDC1-2CFD557CC536}"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cut thruBlk="1"/>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DF35449-6FC8-4C74-BF2D-BA619FE015C1}" type="datetimeFigureOut">
              <a:rPr lang="en-US" smtClean="0"/>
              <a:pPr/>
              <a:t>4/30/15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45DC79-5B5B-4215-BDC1-2CFD557CC536}" type="slidenum">
              <a:rPr lang="en-GB" smtClean="0"/>
              <a:pPr/>
              <a:t>‹#›</a:t>
            </a:fld>
            <a:endParaRPr lang="en-GB"/>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cut thruBlk="1"/>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DF35449-6FC8-4C74-BF2D-BA619FE015C1}" type="datetimeFigureOut">
              <a:rPr lang="en-US" smtClean="0"/>
              <a:pPr/>
              <a:t>4/30/15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545DC79-5B5B-4215-BDC1-2CFD557CC536}"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transition spd="slow">
    <p:cut thruBlk="1"/>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DF35449-6FC8-4C74-BF2D-BA619FE015C1}" type="datetimeFigureOut">
              <a:rPr lang="en-US" smtClean="0"/>
              <a:pPr/>
              <a:t>4/30/15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545DC79-5B5B-4215-BDC1-2CFD557CC536}" type="slidenum">
              <a:rPr lang="en-GB" smtClean="0"/>
              <a:pPr/>
              <a:t>‹#›</a:t>
            </a:fld>
            <a:endParaRPr lang="en-GB"/>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cut thruBlk="1"/>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35449-6FC8-4C74-BF2D-BA619FE015C1}" type="datetimeFigureOut">
              <a:rPr lang="en-US" smtClean="0"/>
              <a:pPr/>
              <a:t>4/30/15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545DC79-5B5B-4215-BDC1-2CFD557CC536}" type="slidenum">
              <a:rPr lang="en-GB" smtClean="0"/>
              <a:pPr/>
              <a:t>‹#›</a:t>
            </a:fld>
            <a:endParaRPr lang="en-GB"/>
          </a:p>
        </p:txBody>
      </p:sp>
    </p:spTree>
  </p:cSld>
  <p:clrMapOvr>
    <a:masterClrMapping/>
  </p:clrMapOvr>
  <p:transition spd="slow">
    <p:cut thruBlk="1"/>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FDF35449-6FC8-4C74-BF2D-BA619FE015C1}" type="datetimeFigureOut">
              <a:rPr lang="en-US" smtClean="0"/>
              <a:pPr/>
              <a:t>4/30/15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45DC79-5B5B-4215-BDC1-2CFD557CC536}"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transition spd="slow">
    <p:cut thruBlk="1"/>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FDF35449-6FC8-4C74-BF2D-BA619FE015C1}" type="datetimeFigureOut">
              <a:rPr lang="en-US" smtClean="0"/>
              <a:pPr/>
              <a:t>4/30/15</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3545DC79-5B5B-4215-BDC1-2CFD557CC536}"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cut thruBlk="1"/>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FDF35449-6FC8-4C74-BF2D-BA619FE015C1}" type="datetimeFigureOut">
              <a:rPr lang="en-US" smtClean="0"/>
              <a:pPr/>
              <a:t>4/30/15</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3545DC79-5B5B-4215-BDC1-2CFD557CC53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ut thruBlk="1"/>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 Id="rId3"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Materion Cymdeithasol</a:t>
            </a:r>
            <a:endParaRPr lang="en-GB" dirty="0"/>
          </a:p>
        </p:txBody>
      </p:sp>
      <p:sp>
        <p:nvSpPr>
          <p:cNvPr id="3" name="Subtitle 2"/>
          <p:cNvSpPr>
            <a:spLocks noGrp="1"/>
          </p:cNvSpPr>
          <p:nvPr>
            <p:ph type="subTitle" idx="1"/>
          </p:nvPr>
        </p:nvSpPr>
        <p:spPr/>
        <p:txBody>
          <a:bodyPr/>
          <a:lstStyle/>
          <a:p>
            <a:r>
              <a:rPr lang="en-GB" dirty="0" smtClean="0"/>
              <a:t>Sut y gall materion cymdeithasol </a:t>
            </a:r>
            <a:br>
              <a:rPr lang="en-GB" dirty="0" smtClean="0"/>
            </a:br>
            <a:r>
              <a:rPr lang="en-GB" dirty="0" smtClean="0"/>
              <a:t>effeithio ar dlodi yng Nghymru, </a:t>
            </a:r>
            <a:br>
              <a:rPr lang="en-GB" dirty="0" smtClean="0"/>
            </a:br>
            <a:r>
              <a:rPr lang="en-GB" dirty="0" smtClean="0"/>
              <a:t>Ewrop a rhannau eraill o’r byd?</a:t>
            </a:r>
            <a:endParaRPr lang="en-GB" dirty="0"/>
          </a:p>
        </p:txBody>
      </p:sp>
    </p:spTree>
  </p:cSld>
  <p:clrMapOvr>
    <a:masterClrMapping/>
  </p:clrMapOvr>
  <p:transition spd="slow">
    <p:cut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785794"/>
            <a:ext cx="7772400" cy="1829761"/>
          </a:xfrm>
        </p:spPr>
        <p:txBody>
          <a:bodyPr/>
          <a:lstStyle/>
          <a:p>
            <a:r>
              <a:rPr lang="en-GB" dirty="0" smtClean="0"/>
              <a:t>Dyma gwestiwn i chi.....</a:t>
            </a:r>
            <a:endParaRPr lang="en-GB" dirty="0"/>
          </a:p>
        </p:txBody>
      </p:sp>
      <p:sp>
        <p:nvSpPr>
          <p:cNvPr id="3" name="Subtitle 2"/>
          <p:cNvSpPr>
            <a:spLocks noGrp="1"/>
          </p:cNvSpPr>
          <p:nvPr>
            <p:ph type="subTitle" idx="1"/>
          </p:nvPr>
        </p:nvSpPr>
        <p:spPr>
          <a:xfrm>
            <a:off x="714348" y="3286124"/>
            <a:ext cx="7772400" cy="1199704"/>
          </a:xfrm>
        </p:spPr>
        <p:txBody>
          <a:bodyPr/>
          <a:lstStyle/>
          <a:p>
            <a:r>
              <a:rPr lang="en-GB" dirty="0" smtClean="0"/>
              <a:t>Pe byddech chi’n gallu newid y byd, beth fyddech chi’n ei wneud?  Dwylo i fyny!</a:t>
            </a:r>
            <a:endParaRPr lang="en-GB" dirty="0"/>
          </a:p>
        </p:txBody>
      </p:sp>
    </p:spTree>
  </p:cSld>
  <p:clrMapOvr>
    <a:masterClrMapping/>
  </p:clrMapOvr>
  <p:transition spd="slow">
    <p:cut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714348" y="571480"/>
            <a:ext cx="8001056" cy="4401205"/>
          </a:xfrm>
          <a:prstGeom prst="rect">
            <a:avLst/>
          </a:prstGeom>
          <a:noFill/>
        </p:spPr>
        <p:txBody>
          <a:bodyPr wrap="square" rtlCol="0">
            <a:spAutoFit/>
          </a:bodyPr>
          <a:lstStyle/>
          <a:p>
            <a:r>
              <a:rPr lang="en-GB" sz="2800" dirty="0" smtClean="0"/>
              <a:t>Faint o bethau gwahanol roedd y dosbarth wedi’u hawgrymu?</a:t>
            </a:r>
          </a:p>
          <a:p>
            <a:endParaRPr lang="en-GB" sz="2800" dirty="0"/>
          </a:p>
          <a:p>
            <a:r>
              <a:rPr lang="en-GB" sz="2800" dirty="0" smtClean="0"/>
              <a:t>Mae’r holl bethau sydd wedi’u henwi’n cael eu galw’n </a:t>
            </a:r>
            <a:r>
              <a:rPr lang="en-GB" sz="2800" b="1" dirty="0" smtClean="0"/>
              <a:t>faterion cymdeithasol.</a:t>
            </a:r>
          </a:p>
          <a:p>
            <a:endParaRPr lang="en-GB" sz="2800" dirty="0"/>
          </a:p>
          <a:p>
            <a:r>
              <a:rPr lang="en-GB" sz="2800" dirty="0" smtClean="0"/>
              <a:t>Pe byddai’r un cwestiwn wedi cael ei ofyn mewn ystafell ddosbarth yn America, a fyddai’r rhestr o bethau yr un fath? A beth am wlad yn Affrica?</a:t>
            </a:r>
            <a:endParaRPr lang="en-GB" sz="2800" dirty="0"/>
          </a:p>
        </p:txBody>
      </p:sp>
    </p:spTree>
  </p:cSld>
  <p:clrMapOvr>
    <a:masterClrMapping/>
  </p:clrMapOvr>
  <p:transition spd="slow">
    <p:cut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928662" y="500042"/>
            <a:ext cx="3429024" cy="550072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Erthylu</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Gweithredu Cadarnhaol</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Deddf Gofal Fforddiadwy(</a:t>
            </a:r>
            <a:r>
              <a:rPr kumimoji="0" lang="en-GB" sz="1800" b="0" i="0" u="none" strike="noStrike" cap="none" normalizeH="0" baseline="0" dirty="0" err="1" smtClean="0">
                <a:ln>
                  <a:noFill/>
                </a:ln>
                <a:solidFill>
                  <a:srgbClr val="000000"/>
                </a:solidFill>
                <a:effectLst/>
                <a:latin typeface="Arial" pitchFamily="34" charset="0"/>
                <a:cs typeface="Arial" pitchFamily="34" charset="0"/>
              </a:rPr>
              <a:t>Obamacare</a:t>
            </a:r>
            <a:r>
              <a:rPr kumimoji="0" lang="en-GB" sz="1800" b="0" i="0" u="none" strike="noStrike" cap="none" normalizeH="0" baseline="0" dirty="0" smtClean="0">
                <a:ln>
                  <a:noFill/>
                </a:ln>
                <a:solidFill>
                  <a:srgbClr val="000000"/>
                </a:solidFill>
                <a:effectLst/>
                <a:latin typeface="Arial"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Gwahaniaethu ar sail Oed</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Gweithdrefnau Sgrinio mewn Meysydd Awyr</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Diogelwch mewn Meysydd Awyr</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Alcoholiaeth</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Hawliau Anifeiliaid</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Anorecsia Nerfosa</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Gwahaniaethu yn erbyn Mwslimiaid</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Goryfed mewn Pyliau</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Atal Cenhedlu</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Bwlimia Nerfosa</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Bwlio</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Troseddu ar Gampysau</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Y Gosb Eithaf</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7" name="Text Box 5"/>
          <p:cNvSpPr txBox="1">
            <a:spLocks noChangeArrowheads="1"/>
          </p:cNvSpPr>
          <p:nvPr/>
        </p:nvSpPr>
        <p:spPr bwMode="auto">
          <a:xfrm>
            <a:off x="4786315" y="571480"/>
            <a:ext cx="3571900" cy="5429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Clefyd y Firws Ebola</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Ymchwil i Fôn-gelloedd Embryonig</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Llygru’r Amgylchedd</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Hiliaeth Amgylcheddol</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Cyflog Cyfartal</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Ewthanasia / Lladd Trugarog / Hunanladdiad gyda Chymorth</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Defnyddio Gormod o Rym wrth Orfodi’r Gyfraith</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Dadryddfreinio o ganlyniad i Ffeloniaeth</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Trais Gangiau</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Hawliau Pobl Hoyw</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Peirianneg Genetig</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Bwyd</a:t>
            </a:r>
            <a:r>
              <a:rPr kumimoji="0" lang="en-GB" sz="1800" b="0" i="0" u="none" strike="noStrike" cap="none" normalizeH="0" dirty="0" smtClean="0">
                <a:ln>
                  <a:noFill/>
                </a:ln>
                <a:solidFill>
                  <a:srgbClr val="000000"/>
                </a:solidFill>
                <a:effectLst/>
                <a:latin typeface="Arial" pitchFamily="34" charset="0"/>
                <a:cs typeface="Arial" pitchFamily="34" charset="0"/>
              </a:rPr>
              <a:t> wedi’i Addasu’n Enetig</a:t>
            </a:r>
            <a:endParaRPr kumimoji="0" lang="en-GB" sz="18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Adnewyddu Tai ar draul y Boblogaeth Leol</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Y Cynhesu Byd-eang</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Rheoli Drylliau</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Yr Hawl</a:t>
            </a:r>
            <a:r>
              <a:rPr kumimoji="0" lang="en-GB" sz="1800" b="0" i="0" u="none" strike="noStrike" cap="none" normalizeH="0" dirty="0" smtClean="0">
                <a:ln>
                  <a:noFill/>
                </a:ln>
                <a:solidFill>
                  <a:srgbClr val="000000"/>
                </a:solidFill>
                <a:effectLst/>
                <a:latin typeface="Arial" pitchFamily="34" charset="0"/>
                <a:cs typeface="Arial" pitchFamily="34" charset="0"/>
              </a:rPr>
              <a:t> i Gario Dryll</a:t>
            </a:r>
            <a:endParaRPr kumimoji="0" lang="en-GB" sz="18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Troseddau Casineb</a:t>
            </a: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GB"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8"/>
          <p:cNvSpPr/>
          <p:nvPr/>
        </p:nvSpPr>
        <p:spPr>
          <a:xfrm>
            <a:off x="2590800" y="2514600"/>
            <a:ext cx="4233166" cy="1938992"/>
          </a:xfrm>
          <a:prstGeom prst="rect">
            <a:avLst/>
          </a:prstGeom>
          <a:solidFill>
            <a:schemeClr val="tx1"/>
          </a:solid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40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ENGHREIFFTIAU O FATERION CYMDEITHASOL</a:t>
            </a:r>
            <a:endParaRPr lang="en-US" sz="40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spd="slow">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1" nodeType="clickEffect">
                                  <p:stCondLst>
                                    <p:cond delay="0"/>
                                  </p:stCondLst>
                                  <p:childTnLst>
                                    <p:animEffect transition="out" filter="fade">
                                      <p:cBhvr>
                                        <p:cTn id="6" dur="3000" tmFilter="0, 0; .2, .5; .8, .5; 1, 0"/>
                                        <p:tgtEl>
                                          <p:spTgt spid="9"/>
                                        </p:tgtEl>
                                      </p:cBhvr>
                                    </p:animEffect>
                                    <p:animScale>
                                      <p:cBhvr>
                                        <p:cTn id="7" dur="1500" autoRev="1" fill="hold"/>
                                        <p:tgtEl>
                                          <p:spTgt spid="9"/>
                                        </p:tgtEl>
                                      </p:cBhvr>
                                      <p:by x="105000" y="105000"/>
                                    </p:animScale>
                                  </p:childTnLst>
                                </p:cTn>
                              </p:par>
                              <p:par>
                                <p:cTn id="8" presetID="10" presetClass="exit" presetSubtype="0" fill="hold" grpId="2" nodeType="withEffect">
                                  <p:stCondLst>
                                    <p:cond delay="0"/>
                                  </p:stCondLst>
                                  <p:childTnLst>
                                    <p:animEffect transition="out" filter="fade">
                                      <p:cBhvr>
                                        <p:cTn id="9" dur="2000"/>
                                        <p:tgtEl>
                                          <p:spTgt spid="9"/>
                                        </p:tgtEl>
                                      </p:cBhvr>
                                    </p:animEffect>
                                    <p:set>
                                      <p:cBhvr>
                                        <p:cTn id="10" dur="1" fill="hold">
                                          <p:stCondLst>
                                            <p:cond delay="1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1" animBg="1"/>
      <p:bldP spid="9" grpId="2"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571472" y="857232"/>
            <a:ext cx="3368675" cy="50006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HIV/AIDS</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Blaen-gau Cartrefi</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Digartrefedd</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err="1" smtClean="0">
                <a:ln>
                  <a:noFill/>
                </a:ln>
                <a:solidFill>
                  <a:srgbClr val="000000"/>
                </a:solidFill>
                <a:effectLst/>
                <a:latin typeface="Arial" pitchFamily="34" charset="0"/>
                <a:cs typeface="Arial" pitchFamily="34" charset="0"/>
              </a:rPr>
              <a:t>Lladd ar sail Anrhydedd</a:t>
            </a:r>
            <a:endParaRPr kumimoji="0" lang="en-GB" sz="18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Masnachu mewn Pobl</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Newyn</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Dwyn Hunaniaeth</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Mewnfudo Anghyfreithlon</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Cyfreithloni Marijuana</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Cyfreithloni</a:t>
            </a:r>
            <a:r>
              <a:rPr kumimoji="0" lang="en-GB" sz="1800" b="0" i="0" u="none" strike="noStrike" cap="none" normalizeH="0" dirty="0" smtClean="0">
                <a:ln>
                  <a:noFill/>
                </a:ln>
                <a:solidFill>
                  <a:srgbClr val="000000"/>
                </a:solidFill>
                <a:effectLst/>
                <a:latin typeface="Arial" pitchFamily="34" charset="0"/>
                <a:cs typeface="Arial" pitchFamily="34" charset="0"/>
              </a:rPr>
              <a:t> Puteindra</a:t>
            </a:r>
            <a:endParaRPr kumimoji="0" lang="en-GB" sz="18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Saethu mewn Rhodfeydd Siopa</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Llofruddiaeth Dorfol</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Labordai Methamffetamin</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Milwroli’r Heddlu</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Isafswm Cyflog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459" name="Text Box 3"/>
          <p:cNvSpPr txBox="1">
            <a:spLocks noChangeArrowheads="1"/>
          </p:cNvSpPr>
          <p:nvPr/>
        </p:nvSpPr>
        <p:spPr bwMode="auto">
          <a:xfrm>
            <a:off x="4714876" y="857232"/>
            <a:ext cx="3368675" cy="507209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Defnyddio Steroidau mewn Chwaraeon</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Stereoteipio</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Hunanladdiad</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Slafdai</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Beichiogrwydd yn yr Arddegau</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Terfysgaeth </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Tecstio wrth Yrru</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Tecstio wrth Gerdded</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Diweithdra</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Tynnu’r Undebau i lawr</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Gwarcheidwadaeth</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Trais mewn Ysgolion</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Trais mewn Fideos Cerddoriaeth</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Trais mewn Gemau Fideo</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Dadryddfreinio Etholwyr</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Cyfyngu ar Hawliau Pleidleisio</a:t>
            </a: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Cam-drin</a:t>
            </a:r>
            <a:r>
              <a:rPr kumimoji="0" lang="en-GB" sz="1800" b="0" i="0" u="none" strike="noStrike" cap="none" normalizeH="0" dirty="0" smtClean="0">
                <a:ln>
                  <a:noFill/>
                </a:ln>
                <a:solidFill>
                  <a:srgbClr val="000000"/>
                </a:solidFill>
                <a:effectLst/>
                <a:latin typeface="Arial" pitchFamily="34" charset="0"/>
                <a:cs typeface="Arial" pitchFamily="34" charset="0"/>
              </a:rPr>
              <a:t> Gwragedd</a:t>
            </a:r>
            <a:endParaRPr kumimoji="0" lang="en-GB" sz="18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
                <a:srgbClr val="000000"/>
              </a:buClr>
              <a:buSzTx/>
              <a:buFont typeface="Symbol" pitchFamily="18" charset="2"/>
              <a:buChar char="·"/>
              <a:tabLst/>
            </a:pPr>
            <a:r>
              <a:rPr kumimoji="0" lang="en-GB" sz="1800" b="0" i="0" u="none" strike="noStrike" cap="none" normalizeH="0" baseline="0" dirty="0" smtClean="0">
                <a:ln>
                  <a:noFill/>
                </a:ln>
                <a:solidFill>
                  <a:srgbClr val="000000"/>
                </a:solidFill>
                <a:effectLst/>
                <a:latin typeface="Arial" pitchFamily="34" charset="0"/>
                <a:cs typeface="Arial" pitchFamily="34" charset="0"/>
              </a:rPr>
              <a:t>Trais yn y Gweithle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cut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571472" y="1571612"/>
            <a:ext cx="7929618" cy="2739211"/>
          </a:xfrm>
          <a:prstGeom prst="rect">
            <a:avLst/>
          </a:prstGeom>
          <a:noFill/>
        </p:spPr>
        <p:txBody>
          <a:bodyPr wrap="square" rtlCol="0">
            <a:spAutoFit/>
          </a:bodyPr>
          <a:lstStyle/>
          <a:p>
            <a:pPr algn="just"/>
            <a:r>
              <a:rPr lang="en-GB" sz="2400" dirty="0" smtClean="0"/>
              <a:t>Mae ein ffordd o ymateb i </a:t>
            </a:r>
            <a:r>
              <a:rPr lang="en-GB" sz="2400" b="1" dirty="0" smtClean="0"/>
              <a:t>faterion cymdeithasol </a:t>
            </a:r>
            <a:r>
              <a:rPr lang="en-GB" sz="2400" dirty="0" smtClean="0"/>
              <a:t>yn dibynnu ar ein hamgylchiadau ein hunain.  Er enghraifft, efallai y bydd hen bobl yn meddwl bod chwarae cerddoriaeth yn uchel gan rai yn eu harddegau yn fater cymdeithasol, ond gallai rhywun yn ei arddegau boeni’n fwy am gangiau yn ei dref. </a:t>
            </a:r>
            <a:endParaRPr lang="en-GB" sz="2400" dirty="0"/>
          </a:p>
          <a:p>
            <a:endParaRPr lang="en-GB" sz="2800" dirty="0" smtClean="0"/>
          </a:p>
        </p:txBody>
      </p:sp>
      <p:pic>
        <p:nvPicPr>
          <p:cNvPr id="2050" name="Picture 2" descr="http://www.innerfidelity.com/images/110505_blog_loudmusicsucks.jpg"/>
          <p:cNvPicPr>
            <a:picLocks noChangeAspect="1" noChangeArrowheads="1"/>
          </p:cNvPicPr>
          <p:nvPr/>
        </p:nvPicPr>
        <p:blipFill>
          <a:blip r:embed="rId2" cstate="print"/>
          <a:srcRect/>
          <a:stretch>
            <a:fillRect/>
          </a:stretch>
        </p:blipFill>
        <p:spPr bwMode="auto">
          <a:xfrm>
            <a:off x="1428728" y="4429132"/>
            <a:ext cx="2643166" cy="1541847"/>
          </a:xfrm>
          <a:prstGeom prst="rect">
            <a:avLst/>
          </a:prstGeom>
          <a:noFill/>
        </p:spPr>
      </p:pic>
      <p:pic>
        <p:nvPicPr>
          <p:cNvPr id="2052" name="Picture 4" descr="http://news.bbcimg.co.uk/media/images/55988000/jpg/_55988047_hood2_getty.jpg"/>
          <p:cNvPicPr>
            <a:picLocks noChangeAspect="1" noChangeArrowheads="1"/>
          </p:cNvPicPr>
          <p:nvPr/>
        </p:nvPicPr>
        <p:blipFill>
          <a:blip r:embed="rId3" cstate="print"/>
          <a:srcRect/>
          <a:stretch>
            <a:fillRect/>
          </a:stretch>
        </p:blipFill>
        <p:spPr bwMode="auto">
          <a:xfrm>
            <a:off x="4714876" y="4438062"/>
            <a:ext cx="2776526" cy="1561796"/>
          </a:xfrm>
          <a:prstGeom prst="rect">
            <a:avLst/>
          </a:prstGeom>
          <a:noFill/>
        </p:spPr>
      </p:pic>
    </p:spTree>
  </p:cSld>
  <p:clrMapOvr>
    <a:masterClrMapping/>
  </p:clrMapOvr>
  <p:transition spd="slow">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fade">
                                      <p:cBhvr>
                                        <p:cTn id="12" dur="2000"/>
                                        <p:tgtEl>
                                          <p:spTgt spid="205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animEffect transition="in" filter="fade">
                                      <p:cBhvr>
                                        <p:cTn id="17" dur="2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642910" y="2500306"/>
            <a:ext cx="7929618" cy="1938992"/>
          </a:xfrm>
          <a:prstGeom prst="rect">
            <a:avLst/>
          </a:prstGeom>
          <a:noFill/>
        </p:spPr>
        <p:txBody>
          <a:bodyPr wrap="square" rtlCol="0">
            <a:spAutoFit/>
          </a:bodyPr>
          <a:lstStyle/>
          <a:p>
            <a:pPr algn="just"/>
            <a:r>
              <a:rPr lang="en-GB" sz="2400" b="1" u="sng" dirty="0" smtClean="0"/>
              <a:t>Beth sy’n creu’r problemau yn y lle cyntaf?</a:t>
            </a:r>
          </a:p>
          <a:p>
            <a:pPr algn="just"/>
            <a:r>
              <a:rPr lang="en-GB" sz="2400" dirty="0" smtClean="0"/>
              <a:t>Mae rhai pobl yn credu mai llywodraethau sydd ar fai, mae rhai’n credu nad yw busnesau’n rhoi digon o gymorth, ac eraill yn credu nad oes neb ar fai; felly mae’n digwydd. Beth yw’ch barn chi?</a:t>
            </a:r>
            <a:endParaRPr lang="en-GB" sz="2400" dirty="0"/>
          </a:p>
        </p:txBody>
      </p:sp>
      <p:sp>
        <p:nvSpPr>
          <p:cNvPr id="3" name="TextBox 2"/>
          <p:cNvSpPr txBox="1"/>
          <p:nvPr/>
        </p:nvSpPr>
        <p:spPr>
          <a:xfrm>
            <a:off x="642910" y="642918"/>
            <a:ext cx="7786742" cy="1569660"/>
          </a:xfrm>
          <a:prstGeom prst="rect">
            <a:avLst/>
          </a:prstGeom>
          <a:noFill/>
        </p:spPr>
        <p:txBody>
          <a:bodyPr wrap="square" rtlCol="0">
            <a:spAutoFit/>
          </a:bodyPr>
          <a:lstStyle/>
          <a:p>
            <a:pPr algn="just"/>
            <a:r>
              <a:rPr lang="en-GB" sz="2400" b="1" dirty="0" smtClean="0"/>
              <a:t>Anghydraddoldeb </a:t>
            </a:r>
            <a:r>
              <a:rPr lang="en-GB" sz="2400" dirty="0" smtClean="0"/>
              <a:t>sydd wrth wraidd materion cymdeithasol yn aml.  Mae hyn yn golygu bod un gr</a:t>
            </a:r>
            <a:r>
              <a:rPr lang="cy-GB" sz="2400"/>
              <a:t>ŵ</a:t>
            </a:r>
            <a:r>
              <a:rPr lang="en-GB" sz="2400" dirty="0" smtClean="0"/>
              <a:t>p o bobl yn teimlo nad ydyn nhw’n cael eu trin yn deg neu’n cael yr un manteision â phobl eraill.</a:t>
            </a:r>
            <a:endParaRPr lang="en-GB" sz="2400" dirty="0"/>
          </a:p>
        </p:txBody>
      </p:sp>
      <p:sp>
        <p:nvSpPr>
          <p:cNvPr id="4" name="Action Button: Forward or Next 3">
            <a:hlinkClick r:id="rId2" action="ppaction://hlinksldjump" highlightClick="1"/>
          </p:cNvPr>
          <p:cNvSpPr/>
          <p:nvPr/>
        </p:nvSpPr>
        <p:spPr>
          <a:xfrm>
            <a:off x="1357290" y="4857760"/>
            <a:ext cx="2143140" cy="142876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3714744" y="5000636"/>
            <a:ext cx="3786214" cy="1477328"/>
          </a:xfrm>
          <a:prstGeom prst="rect">
            <a:avLst/>
          </a:prstGeom>
          <a:noFill/>
        </p:spPr>
        <p:txBody>
          <a:bodyPr wrap="square" rtlCol="0">
            <a:spAutoFit/>
          </a:bodyPr>
          <a:lstStyle/>
          <a:p>
            <a:pPr algn="just"/>
            <a:r>
              <a:rPr lang="en-GB" b="1" dirty="0" smtClean="0"/>
              <a:t>Ewch yn ôl i sleid 4 i weld a ydych chi’n gallu penderfynu beth yw’r prif achos i rai o’r problemau cymdeithasol sydd wedi’u rhestru!</a:t>
            </a:r>
            <a:endParaRPr lang="en-GB" b="1" dirty="0"/>
          </a:p>
        </p:txBody>
      </p:sp>
    </p:spTree>
  </p:cSld>
  <p:clrMapOvr>
    <a:masterClrMapping/>
  </p:clrMapOvr>
  <p:transition spd="slow">
    <p:cut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150</TotalTime>
  <Words>472</Words>
  <Application>Microsoft Macintosh PowerPoint</Application>
  <PresentationFormat>On-screen Show (4:3)</PresentationFormat>
  <Paragraphs>81</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Concourse</vt:lpstr>
      <vt:lpstr>Materion Cymdeithasol</vt:lpstr>
      <vt:lpstr>Dyma gwestiwn i chi.....</vt:lpstr>
      <vt:lpstr>Slide 3</vt:lpstr>
      <vt:lpstr>Slide 4</vt:lpstr>
      <vt:lpstr>Slide 5</vt:lpstr>
      <vt:lpstr>Slide 6</vt:lpstr>
      <vt:lpstr>Slide 7</vt:lpstr>
    </vt:vector>
  </TitlesOfParts>
  <Manager/>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Issues</dc:title>
  <dc:subject/>
  <dc:creator>all</dc:creator>
  <cp:keywords/>
  <dc:description/>
  <cp:lastModifiedBy>Cris Jones</cp:lastModifiedBy>
  <cp:revision>14</cp:revision>
  <cp:lastPrinted>2015-04-20T14:39:36Z</cp:lastPrinted>
  <dcterms:created xsi:type="dcterms:W3CDTF">2015-04-30T08:08:56Z</dcterms:created>
  <dcterms:modified xsi:type="dcterms:W3CDTF">2015-04-30T08:17:33Z</dcterms:modified>
  <cp:category/>
</cp:coreProperties>
</file>