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3" r:id="rId9"/>
    <p:sldId id="262" r:id="rId10"/>
  </p:sldIdLst>
  <p:sldSz cx="12192000" cy="6858000"/>
  <p:notesSz cx="6858000" cy="9144000"/>
  <p:defaultText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y-GB" dirty="0"/>
              <a:t>%</a:t>
            </a:r>
            <a:r>
              <a:rPr lang="cy-GB" baseline="0" dirty="0"/>
              <a:t> O Bobl Ifanc Sy’n Gweitho Rhan Amser</a:t>
            </a:r>
            <a:endParaRPr lang="cy-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y-GB"/>
        </a:p>
      </c:txPr>
    </c:title>
    <c:autoTitleDeleted val="0"/>
    <c:plotArea>
      <c:layout/>
      <c:barChart>
        <c:barDir val="col"/>
        <c:grouping val="clustered"/>
        <c:varyColors val="0"/>
        <c:ser>
          <c:idx val="0"/>
          <c:order val="0"/>
          <c:tx>
            <c:strRef>
              <c:f>Sheet1!$B$1</c:f>
              <c:strCache>
                <c:ptCount val="1"/>
                <c:pt idx="0">
                  <c:v>Blwyddyn 10</c:v>
                </c:pt>
              </c:strCache>
            </c:strRef>
          </c:tx>
          <c:spPr>
            <a:solidFill>
              <a:schemeClr val="accent1"/>
            </a:solidFill>
            <a:ln>
              <a:noFill/>
            </a:ln>
            <a:effectLst/>
          </c:spPr>
          <c:invertIfNegative val="0"/>
          <c:cat>
            <c:numRef>
              <c:f>Sheet1!$A$2:$A$5</c:f>
              <c:numCache>
                <c:formatCode>General</c:formatCode>
                <c:ptCount val="4"/>
                <c:pt idx="0">
                  <c:v>1990</c:v>
                </c:pt>
                <c:pt idx="1">
                  <c:v>2000</c:v>
                </c:pt>
                <c:pt idx="2">
                  <c:v>2010</c:v>
                </c:pt>
              </c:numCache>
            </c:numRef>
          </c:cat>
          <c:val>
            <c:numRef>
              <c:f>Sheet1!$B$2:$B$5</c:f>
              <c:numCache>
                <c:formatCode>General</c:formatCode>
                <c:ptCount val="4"/>
                <c:pt idx="0">
                  <c:v>20</c:v>
                </c:pt>
                <c:pt idx="1">
                  <c:v>15</c:v>
                </c:pt>
                <c:pt idx="2">
                  <c:v>10</c:v>
                </c:pt>
              </c:numCache>
            </c:numRef>
          </c:val>
          <c:extLst>
            <c:ext xmlns:c16="http://schemas.microsoft.com/office/drawing/2014/chart" uri="{C3380CC4-5D6E-409C-BE32-E72D297353CC}">
              <c16:uniqueId val="{00000000-B637-41E1-A4B2-048C3CB3741D}"/>
            </c:ext>
          </c:extLst>
        </c:ser>
        <c:ser>
          <c:idx val="1"/>
          <c:order val="1"/>
          <c:tx>
            <c:strRef>
              <c:f>Sheet1!$C$1</c:f>
              <c:strCache>
                <c:ptCount val="1"/>
                <c:pt idx="0">
                  <c:v>Blwyddyn 11</c:v>
                </c:pt>
              </c:strCache>
            </c:strRef>
          </c:tx>
          <c:spPr>
            <a:solidFill>
              <a:schemeClr val="accent2"/>
            </a:solidFill>
            <a:ln>
              <a:noFill/>
            </a:ln>
            <a:effectLst/>
          </c:spPr>
          <c:invertIfNegative val="0"/>
          <c:cat>
            <c:numRef>
              <c:f>Sheet1!$A$2:$A$5</c:f>
              <c:numCache>
                <c:formatCode>General</c:formatCode>
                <c:ptCount val="4"/>
                <c:pt idx="0">
                  <c:v>1990</c:v>
                </c:pt>
                <c:pt idx="1">
                  <c:v>2000</c:v>
                </c:pt>
                <c:pt idx="2">
                  <c:v>2010</c:v>
                </c:pt>
              </c:numCache>
            </c:numRef>
          </c:cat>
          <c:val>
            <c:numRef>
              <c:f>Sheet1!$C$2:$C$5</c:f>
              <c:numCache>
                <c:formatCode>General</c:formatCode>
                <c:ptCount val="4"/>
                <c:pt idx="0">
                  <c:v>32</c:v>
                </c:pt>
                <c:pt idx="1">
                  <c:v>25</c:v>
                </c:pt>
                <c:pt idx="2">
                  <c:v>16</c:v>
                </c:pt>
              </c:numCache>
            </c:numRef>
          </c:val>
          <c:extLst>
            <c:ext xmlns:c16="http://schemas.microsoft.com/office/drawing/2014/chart" uri="{C3380CC4-5D6E-409C-BE32-E72D297353CC}">
              <c16:uniqueId val="{00000001-B637-41E1-A4B2-048C3CB3741D}"/>
            </c:ext>
          </c:extLst>
        </c:ser>
        <c:ser>
          <c:idx val="2"/>
          <c:order val="2"/>
          <c:tx>
            <c:strRef>
              <c:f>Sheet1!$D$1</c:f>
              <c:strCache>
                <c:ptCount val="1"/>
                <c:pt idx="0">
                  <c:v>Blwyddyn 12</c:v>
                </c:pt>
              </c:strCache>
            </c:strRef>
          </c:tx>
          <c:spPr>
            <a:solidFill>
              <a:schemeClr val="accent3"/>
            </a:solidFill>
            <a:ln>
              <a:noFill/>
            </a:ln>
            <a:effectLst/>
          </c:spPr>
          <c:invertIfNegative val="0"/>
          <c:cat>
            <c:numRef>
              <c:f>Sheet1!$A$2:$A$5</c:f>
              <c:numCache>
                <c:formatCode>General</c:formatCode>
                <c:ptCount val="4"/>
                <c:pt idx="0">
                  <c:v>1990</c:v>
                </c:pt>
                <c:pt idx="1">
                  <c:v>2000</c:v>
                </c:pt>
                <c:pt idx="2">
                  <c:v>2010</c:v>
                </c:pt>
              </c:numCache>
            </c:numRef>
          </c:cat>
          <c:val>
            <c:numRef>
              <c:f>Sheet1!$D$2:$D$5</c:f>
              <c:numCache>
                <c:formatCode>General</c:formatCode>
                <c:ptCount val="4"/>
                <c:pt idx="0">
                  <c:v>42</c:v>
                </c:pt>
                <c:pt idx="1">
                  <c:v>30</c:v>
                </c:pt>
                <c:pt idx="2">
                  <c:v>25</c:v>
                </c:pt>
              </c:numCache>
            </c:numRef>
          </c:val>
          <c:extLst>
            <c:ext xmlns:c16="http://schemas.microsoft.com/office/drawing/2014/chart" uri="{C3380CC4-5D6E-409C-BE32-E72D297353CC}">
              <c16:uniqueId val="{00000002-B637-41E1-A4B2-048C3CB3741D}"/>
            </c:ext>
          </c:extLst>
        </c:ser>
        <c:ser>
          <c:idx val="3"/>
          <c:order val="3"/>
          <c:tx>
            <c:strRef>
              <c:f>Sheet1!$E$1</c:f>
              <c:strCache>
                <c:ptCount val="1"/>
                <c:pt idx="0">
                  <c:v>Blwyddyn 13</c:v>
                </c:pt>
              </c:strCache>
            </c:strRef>
          </c:tx>
          <c:spPr>
            <a:solidFill>
              <a:schemeClr val="accent4"/>
            </a:solidFill>
            <a:ln>
              <a:noFill/>
            </a:ln>
            <a:effectLst/>
          </c:spPr>
          <c:invertIfNegative val="0"/>
          <c:cat>
            <c:numRef>
              <c:f>Sheet1!$A$2:$A$5</c:f>
              <c:numCache>
                <c:formatCode>General</c:formatCode>
                <c:ptCount val="4"/>
                <c:pt idx="0">
                  <c:v>1990</c:v>
                </c:pt>
                <c:pt idx="1">
                  <c:v>2000</c:v>
                </c:pt>
                <c:pt idx="2">
                  <c:v>2010</c:v>
                </c:pt>
              </c:numCache>
            </c:numRef>
          </c:cat>
          <c:val>
            <c:numRef>
              <c:f>Sheet1!$E$2:$E$5</c:f>
              <c:numCache>
                <c:formatCode>General</c:formatCode>
                <c:ptCount val="4"/>
                <c:pt idx="0">
                  <c:v>44</c:v>
                </c:pt>
                <c:pt idx="1">
                  <c:v>34</c:v>
                </c:pt>
                <c:pt idx="2">
                  <c:v>27</c:v>
                </c:pt>
              </c:numCache>
            </c:numRef>
          </c:val>
          <c:extLst>
            <c:ext xmlns:c16="http://schemas.microsoft.com/office/drawing/2014/chart" uri="{C3380CC4-5D6E-409C-BE32-E72D297353CC}">
              <c16:uniqueId val="{00000003-B637-41E1-A4B2-048C3CB3741D}"/>
            </c:ext>
          </c:extLst>
        </c:ser>
        <c:dLbls>
          <c:showLegendKey val="0"/>
          <c:showVal val="0"/>
          <c:showCatName val="0"/>
          <c:showSerName val="0"/>
          <c:showPercent val="0"/>
          <c:showBubbleSize val="0"/>
        </c:dLbls>
        <c:gapWidth val="219"/>
        <c:overlap val="-27"/>
        <c:axId val="218393048"/>
        <c:axId val="218395792"/>
      </c:barChart>
      <c:catAx>
        <c:axId val="21839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y-GB"/>
          </a:p>
        </c:txPr>
        <c:crossAx val="218395792"/>
        <c:crosses val="autoZero"/>
        <c:auto val="1"/>
        <c:lblAlgn val="ctr"/>
        <c:lblOffset val="100"/>
        <c:noMultiLvlLbl val="0"/>
      </c:catAx>
      <c:valAx>
        <c:axId val="21839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y-GB"/>
          </a:p>
        </c:txPr>
        <c:crossAx val="218393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y-GB"/>
        </a:p>
      </c:txPr>
    </c:legend>
    <c:plotVisOnly val="1"/>
    <c:dispBlanksAs val="gap"/>
    <c:showDLblsOverMax val="0"/>
  </c:chart>
  <c:spPr>
    <a:solidFill>
      <a:schemeClr val="bg1"/>
    </a:solidFill>
    <a:ln>
      <a:solidFill>
        <a:schemeClr val="tx1"/>
      </a:solidFill>
    </a:ln>
    <a:effectLst/>
  </c:spPr>
  <c:txPr>
    <a:bodyPr/>
    <a:lstStyle/>
    <a:p>
      <a:pPr>
        <a:defRPr/>
      </a:pPr>
      <a:endParaRPr lang="cy-GB"/>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y-GB"/>
        </a:p>
      </c:txPr>
    </c:title>
    <c:autoTitleDeleted val="0"/>
    <c:plotArea>
      <c:layout/>
      <c:pieChart>
        <c:varyColors val="1"/>
        <c:ser>
          <c:idx val="0"/>
          <c:order val="0"/>
          <c:tx>
            <c:strRef>
              <c:f>Sheet1!$B$1</c:f>
              <c:strCache>
                <c:ptCount val="1"/>
                <c:pt idx="0">
                  <c:v>Oriau Gwaith Rhan Amser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F7-4BCF-9183-72A88D5EC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F7-4BCF-9183-72A88D5EC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F7-4BCF-9183-72A88D5EC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F7-4BCF-9183-72A88D5ECD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F7-4BCF-9183-72A88D5ECDE2}"/>
              </c:ext>
            </c:extLst>
          </c:dPt>
          <c:cat>
            <c:strRef>
              <c:f>Sheet1!$A$2:$A$6</c:f>
              <c:strCache>
                <c:ptCount val="5"/>
                <c:pt idx="0">
                  <c:v>Llai na 5 awr</c:v>
                </c:pt>
                <c:pt idx="1">
                  <c:v>5-10 awr</c:v>
                </c:pt>
                <c:pt idx="2">
                  <c:v>10-15 awr</c:v>
                </c:pt>
                <c:pt idx="3">
                  <c:v>15-20 awr</c:v>
                </c:pt>
                <c:pt idx="4">
                  <c:v>Mwy na 20 awr</c:v>
                </c:pt>
              </c:strCache>
            </c:strRef>
          </c:cat>
          <c:val>
            <c:numRef>
              <c:f>Sheet1!$B$2:$B$6</c:f>
              <c:numCache>
                <c:formatCode>General</c:formatCode>
                <c:ptCount val="5"/>
                <c:pt idx="0">
                  <c:v>10</c:v>
                </c:pt>
                <c:pt idx="1">
                  <c:v>15</c:v>
                </c:pt>
                <c:pt idx="2">
                  <c:v>1.4</c:v>
                </c:pt>
                <c:pt idx="3">
                  <c:v>50</c:v>
                </c:pt>
                <c:pt idx="4">
                  <c:v>5</c:v>
                </c:pt>
              </c:numCache>
            </c:numRef>
          </c:val>
          <c:extLst>
            <c:ext xmlns:c16="http://schemas.microsoft.com/office/drawing/2014/chart" uri="{C3380CC4-5D6E-409C-BE32-E72D297353CC}">
              <c16:uniqueId val="{00000000-3F55-48AE-A45A-4D5D346F6D6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y-GB"/>
        </a:p>
      </c:txPr>
    </c:legend>
    <c:plotVisOnly val="1"/>
    <c:dispBlanksAs val="gap"/>
    <c:showDLblsOverMax val="0"/>
  </c:chart>
  <c:spPr>
    <a:solidFill>
      <a:schemeClr val="bg1"/>
    </a:solidFill>
    <a:ln>
      <a:solidFill>
        <a:schemeClr val="tx1"/>
      </a:solidFill>
    </a:ln>
    <a:effectLst/>
  </c:spPr>
  <c:txPr>
    <a:bodyPr/>
    <a:lstStyle/>
    <a:p>
      <a:pPr>
        <a:defRPr/>
      </a:pPr>
      <a:endParaRPr lang="cy-GB"/>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y-GB"/>
        </a:p>
      </c:txPr>
    </c:title>
    <c:autoTitleDeleted val="0"/>
    <c:plotArea>
      <c:layout/>
      <c:pieChart>
        <c:varyColors val="1"/>
        <c:ser>
          <c:idx val="0"/>
          <c:order val="0"/>
          <c:tx>
            <c:strRef>
              <c:f>Sheet1!$B$1</c:f>
              <c:strCache>
                <c:ptCount val="1"/>
                <c:pt idx="0">
                  <c:v>Swyddi Poblogaidd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00-4C91-ACEC-3439DA73BC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00-4C91-ACEC-3439DA73BC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00-4C91-ACEC-3439DA73BC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00-4C91-ACEC-3439DA73BC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00-4C91-ACEC-3439DA73BC17}"/>
              </c:ext>
            </c:extLst>
          </c:dPt>
          <c:cat>
            <c:strRef>
              <c:f>Sheet1!$A$2:$A$6</c:f>
              <c:strCache>
                <c:ptCount val="5"/>
                <c:pt idx="0">
                  <c:v>Gwaith Swyddfa</c:v>
                </c:pt>
                <c:pt idx="1">
                  <c:v>Gwaith Gofal</c:v>
                </c:pt>
                <c:pt idx="2">
                  <c:v>Gwaith Siop</c:v>
                </c:pt>
                <c:pt idx="3">
                  <c:v>Gwaith Adeiladu</c:v>
                </c:pt>
                <c:pt idx="4">
                  <c:v>Gwaith Mewn Ysgol</c:v>
                </c:pt>
              </c:strCache>
            </c:strRef>
          </c:cat>
          <c:val>
            <c:numRef>
              <c:f>Sheet1!$B$2:$B$6</c:f>
              <c:numCache>
                <c:formatCode>General</c:formatCode>
                <c:ptCount val="5"/>
                <c:pt idx="0">
                  <c:v>2890500</c:v>
                </c:pt>
                <c:pt idx="1">
                  <c:v>2390200</c:v>
                </c:pt>
                <c:pt idx="2">
                  <c:v>2075800</c:v>
                </c:pt>
                <c:pt idx="3">
                  <c:v>1528200</c:v>
                </c:pt>
                <c:pt idx="4">
                  <c:v>2558600</c:v>
                </c:pt>
              </c:numCache>
            </c:numRef>
          </c:val>
          <c:extLst>
            <c:ext xmlns:c16="http://schemas.microsoft.com/office/drawing/2014/chart" uri="{C3380CC4-5D6E-409C-BE32-E72D297353CC}">
              <c16:uniqueId val="{0000000A-0000-4C91-ACEC-3439DA73BC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y-GB"/>
        </a:p>
      </c:txPr>
    </c:legend>
    <c:plotVisOnly val="1"/>
    <c:dispBlanksAs val="gap"/>
    <c:showDLblsOverMax val="0"/>
  </c:chart>
  <c:spPr>
    <a:solidFill>
      <a:schemeClr val="bg1"/>
    </a:solidFill>
    <a:ln>
      <a:solidFill>
        <a:schemeClr val="tx1"/>
      </a:solidFill>
    </a:ln>
    <a:effectLst/>
  </c:spPr>
  <c:txPr>
    <a:bodyPr/>
    <a:lstStyle/>
    <a:p>
      <a:pPr>
        <a:defRPr/>
      </a:pPr>
      <a:endParaRPr lang="cy-GB"/>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y-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y-GB"/>
          </a:p>
        </p:txBody>
      </p:sp>
      <p:sp>
        <p:nvSpPr>
          <p:cNvPr id="4" name="Date Placeholder 3"/>
          <p:cNvSpPr>
            <a:spLocks noGrp="1"/>
          </p:cNvSpPr>
          <p:nvPr>
            <p:ph type="dt" sz="half" idx="10"/>
          </p:nvPr>
        </p:nvSpPr>
        <p:spPr/>
        <p:txBody>
          <a:bodyPr/>
          <a:lstStyle/>
          <a:p>
            <a:fld id="{391A26A2-A6A5-443B-9DF6-EE797C5C9552}" type="datetimeFigureOut">
              <a:rPr lang="cy-GB" smtClean="0"/>
              <a:t>16/06/17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42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y-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Date Placeholder 3"/>
          <p:cNvSpPr>
            <a:spLocks noGrp="1"/>
          </p:cNvSpPr>
          <p:nvPr>
            <p:ph type="dt" sz="half" idx="10"/>
          </p:nvPr>
        </p:nvSpPr>
        <p:spPr/>
        <p:txBody>
          <a:bodyPr/>
          <a:lstStyle/>
          <a:p>
            <a:fld id="{391A26A2-A6A5-443B-9DF6-EE797C5C9552}" type="datetimeFigureOut">
              <a:rPr lang="cy-GB" smtClean="0"/>
              <a:t>16/06/17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388655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y-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Date Placeholder 3"/>
          <p:cNvSpPr>
            <a:spLocks noGrp="1"/>
          </p:cNvSpPr>
          <p:nvPr>
            <p:ph type="dt" sz="half" idx="10"/>
          </p:nvPr>
        </p:nvSpPr>
        <p:spPr/>
        <p:txBody>
          <a:bodyPr/>
          <a:lstStyle/>
          <a:p>
            <a:fld id="{391A26A2-A6A5-443B-9DF6-EE797C5C9552}" type="datetimeFigureOut">
              <a:rPr lang="cy-GB" smtClean="0"/>
              <a:t>16/06/17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418912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y-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Date Placeholder 3"/>
          <p:cNvSpPr>
            <a:spLocks noGrp="1"/>
          </p:cNvSpPr>
          <p:nvPr>
            <p:ph type="dt" sz="half" idx="10"/>
          </p:nvPr>
        </p:nvSpPr>
        <p:spPr/>
        <p:txBody>
          <a:bodyPr/>
          <a:lstStyle/>
          <a:p>
            <a:fld id="{391A26A2-A6A5-443B-9DF6-EE797C5C9552}" type="datetimeFigureOut">
              <a:rPr lang="cy-GB" smtClean="0"/>
              <a:t>16/06/17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86381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y-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1A26A2-A6A5-443B-9DF6-EE797C5C9552}" type="datetimeFigureOut">
              <a:rPr lang="cy-GB" smtClean="0"/>
              <a:t>16/06/17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159145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y-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5" name="Date Placeholder 4"/>
          <p:cNvSpPr>
            <a:spLocks noGrp="1"/>
          </p:cNvSpPr>
          <p:nvPr>
            <p:ph type="dt" sz="half" idx="10"/>
          </p:nvPr>
        </p:nvSpPr>
        <p:spPr/>
        <p:txBody>
          <a:bodyPr/>
          <a:lstStyle/>
          <a:p>
            <a:fld id="{391A26A2-A6A5-443B-9DF6-EE797C5C9552}" type="datetimeFigureOut">
              <a:rPr lang="cy-GB" smtClean="0"/>
              <a:t>16/06/17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151084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y-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7" name="Date Placeholder 6"/>
          <p:cNvSpPr>
            <a:spLocks noGrp="1"/>
          </p:cNvSpPr>
          <p:nvPr>
            <p:ph type="dt" sz="half" idx="10"/>
          </p:nvPr>
        </p:nvSpPr>
        <p:spPr/>
        <p:txBody>
          <a:bodyPr/>
          <a:lstStyle/>
          <a:p>
            <a:fld id="{391A26A2-A6A5-443B-9DF6-EE797C5C9552}" type="datetimeFigureOut">
              <a:rPr lang="cy-GB" smtClean="0"/>
              <a:t>16/06/17</a:t>
            </a:fld>
            <a:endParaRPr lang="cy-GB"/>
          </a:p>
        </p:txBody>
      </p:sp>
      <p:sp>
        <p:nvSpPr>
          <p:cNvPr id="8" name="Footer Placeholder 7"/>
          <p:cNvSpPr>
            <a:spLocks noGrp="1"/>
          </p:cNvSpPr>
          <p:nvPr>
            <p:ph type="ftr" sz="quarter" idx="11"/>
          </p:nvPr>
        </p:nvSpPr>
        <p:spPr/>
        <p:txBody>
          <a:bodyPr/>
          <a:lstStyle/>
          <a:p>
            <a:endParaRPr lang="cy-GB"/>
          </a:p>
        </p:txBody>
      </p:sp>
      <p:sp>
        <p:nvSpPr>
          <p:cNvPr id="9" name="Slide Number Placeholder 8"/>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219439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y-GB"/>
          </a:p>
        </p:txBody>
      </p:sp>
      <p:sp>
        <p:nvSpPr>
          <p:cNvPr id="3" name="Date Placeholder 2"/>
          <p:cNvSpPr>
            <a:spLocks noGrp="1"/>
          </p:cNvSpPr>
          <p:nvPr>
            <p:ph type="dt" sz="half" idx="10"/>
          </p:nvPr>
        </p:nvSpPr>
        <p:spPr/>
        <p:txBody>
          <a:bodyPr/>
          <a:lstStyle/>
          <a:p>
            <a:fld id="{391A26A2-A6A5-443B-9DF6-EE797C5C9552}" type="datetimeFigureOut">
              <a:rPr lang="cy-GB" smtClean="0"/>
              <a:t>16/06/17</a:t>
            </a:fld>
            <a:endParaRPr lang="cy-GB"/>
          </a:p>
        </p:txBody>
      </p:sp>
      <p:sp>
        <p:nvSpPr>
          <p:cNvPr id="4" name="Footer Placeholder 3"/>
          <p:cNvSpPr>
            <a:spLocks noGrp="1"/>
          </p:cNvSpPr>
          <p:nvPr>
            <p:ph type="ftr" sz="quarter" idx="11"/>
          </p:nvPr>
        </p:nvSpPr>
        <p:spPr/>
        <p:txBody>
          <a:bodyPr/>
          <a:lstStyle/>
          <a:p>
            <a:endParaRPr lang="cy-GB"/>
          </a:p>
        </p:txBody>
      </p:sp>
      <p:sp>
        <p:nvSpPr>
          <p:cNvPr id="5" name="Slide Number Placeholder 4"/>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212308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A26A2-A6A5-443B-9DF6-EE797C5C9552}" type="datetimeFigureOut">
              <a:rPr lang="cy-GB" smtClean="0"/>
              <a:t>16/06/17</a:t>
            </a:fld>
            <a:endParaRPr lang="cy-GB"/>
          </a:p>
        </p:txBody>
      </p:sp>
      <p:sp>
        <p:nvSpPr>
          <p:cNvPr id="3" name="Footer Placeholder 2"/>
          <p:cNvSpPr>
            <a:spLocks noGrp="1"/>
          </p:cNvSpPr>
          <p:nvPr>
            <p:ph type="ftr" sz="quarter" idx="11"/>
          </p:nvPr>
        </p:nvSpPr>
        <p:spPr/>
        <p:txBody>
          <a:bodyPr/>
          <a:lstStyle/>
          <a:p>
            <a:endParaRPr lang="cy-GB"/>
          </a:p>
        </p:txBody>
      </p:sp>
      <p:sp>
        <p:nvSpPr>
          <p:cNvPr id="4" name="Slide Number Placeholder 3"/>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342293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y-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A26A2-A6A5-443B-9DF6-EE797C5C9552}" type="datetimeFigureOut">
              <a:rPr lang="cy-GB" smtClean="0"/>
              <a:t>16/06/17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170483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y-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A26A2-A6A5-443B-9DF6-EE797C5C9552}" type="datetimeFigureOut">
              <a:rPr lang="cy-GB" smtClean="0"/>
              <a:t>16/06/17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5AA74495-3DC3-4321-BC7D-650E15421044}" type="slidenum">
              <a:rPr lang="cy-GB" smtClean="0"/>
              <a:t>‹#›</a:t>
            </a:fld>
            <a:endParaRPr lang="cy-GB"/>
          </a:p>
        </p:txBody>
      </p:sp>
    </p:spTree>
    <p:extLst>
      <p:ext uri="{BB962C8B-B14F-4D97-AF65-F5344CB8AC3E}">
        <p14:creationId xmlns:p14="http://schemas.microsoft.com/office/powerpoint/2010/main" val="31645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y-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A26A2-A6A5-443B-9DF6-EE797C5C9552}" type="datetimeFigureOut">
              <a:rPr lang="cy-GB" smtClean="0"/>
              <a:t>16/06/17</a:t>
            </a:fld>
            <a:endParaRPr lang="cy-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y-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74495-3DC3-4321-BC7D-650E15421044}" type="slidenum">
              <a:rPr lang="cy-GB" smtClean="0"/>
              <a:t>‹#›</a:t>
            </a:fld>
            <a:endParaRPr lang="cy-GB"/>
          </a:p>
        </p:txBody>
      </p:sp>
    </p:spTree>
    <p:extLst>
      <p:ext uri="{BB962C8B-B14F-4D97-AF65-F5344CB8AC3E}">
        <p14:creationId xmlns:p14="http://schemas.microsoft.com/office/powerpoint/2010/main" val="203697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3.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5" name="Rectangle 4"/>
          <p:cNvSpPr/>
          <p:nvPr/>
        </p:nvSpPr>
        <p:spPr>
          <a:xfrm>
            <a:off x="1968908" y="2368245"/>
            <a:ext cx="8254183" cy="1862048"/>
          </a:xfrm>
          <a:prstGeom prst="rect">
            <a:avLst/>
          </a:prstGeom>
          <a:solidFill>
            <a:schemeClr val="bg1"/>
          </a:solidFill>
          <a:ln w="76200">
            <a:solidFill>
              <a:schemeClr val="tx1"/>
            </a:solidFill>
          </a:ln>
        </p:spPr>
        <p:txBody>
          <a:bodyPr wrap="none" lIns="91440" tIns="45720" rIns="91440" bIns="45720">
            <a:spAutoFit/>
          </a:bodyPr>
          <a:lstStyle/>
          <a:p>
            <a:pPr algn="ctr"/>
            <a:r>
              <a:rPr lang="en-US" sz="115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Cyflogaeth</a:t>
            </a:r>
          </a:p>
        </p:txBody>
      </p:sp>
    </p:spTree>
    <p:extLst>
      <p:ext uri="{BB962C8B-B14F-4D97-AF65-F5344CB8AC3E}">
        <p14:creationId xmlns:p14="http://schemas.microsoft.com/office/powerpoint/2010/main" val="321809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2" name="Rectangle 1"/>
          <p:cNvSpPr/>
          <p:nvPr/>
        </p:nvSpPr>
        <p:spPr>
          <a:xfrm>
            <a:off x="99596" y="282406"/>
            <a:ext cx="5824030" cy="523220"/>
          </a:xfrm>
          <a:prstGeom prst="rect">
            <a:avLst/>
          </a:prstGeom>
          <a:solidFill>
            <a:schemeClr val="bg1"/>
          </a:solidFill>
          <a:ln w="76200">
            <a:solidFill>
              <a:schemeClr val="tx1"/>
            </a:solidFill>
          </a:ln>
        </p:spPr>
        <p:txBody>
          <a:bodyPr wrap="none" lIns="91440" tIns="45720" rIns="91440" bIns="45720">
            <a:spAutoFit/>
          </a:bodyPr>
          <a:lstStyle/>
          <a:p>
            <a:pPr algn="ct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Cyflogaeth</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Gwaith</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Rhan</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Amser</a:t>
            </a:r>
            <a:endPar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10309772" y="5066857"/>
            <a:ext cx="1882228" cy="1252537"/>
          </a:xfrm>
          <a:prstGeom prst="rect">
            <a:avLst/>
          </a:prstGeom>
        </p:spPr>
      </p:pic>
      <p:pic>
        <p:nvPicPr>
          <p:cNvPr id="5" name="Picture 4"/>
          <p:cNvPicPr>
            <a:picLocks noChangeAspect="1"/>
          </p:cNvPicPr>
          <p:nvPr/>
        </p:nvPicPr>
        <p:blipFill rotWithShape="1">
          <a:blip r:embed="rId4"/>
          <a:srcRect l="16963" r="14636"/>
          <a:stretch/>
        </p:blipFill>
        <p:spPr>
          <a:xfrm>
            <a:off x="6184433" y="3010427"/>
            <a:ext cx="1550792" cy="1273865"/>
          </a:xfrm>
          <a:prstGeom prst="rect">
            <a:avLst/>
          </a:prstGeom>
        </p:spPr>
      </p:pic>
      <p:sp>
        <p:nvSpPr>
          <p:cNvPr id="6" name="Rectangle 5"/>
          <p:cNvSpPr/>
          <p:nvPr/>
        </p:nvSpPr>
        <p:spPr>
          <a:xfrm>
            <a:off x="6403344" y="4012301"/>
            <a:ext cx="946092"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0" cap="none" spc="0" dirty="0" err="1">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Huw</a:t>
            </a:r>
            <a:endParaRPr lang="en-US" sz="28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 name="Rectangle 6"/>
          <p:cNvSpPr/>
          <p:nvPr/>
        </p:nvSpPr>
        <p:spPr>
          <a:xfrm>
            <a:off x="10862103" y="5974789"/>
            <a:ext cx="962123"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entury Gothic" panose="020B0502020202020204" pitchFamily="34" charset="0"/>
              </a:rPr>
              <a:t>Sara</a:t>
            </a:r>
            <a:endParaRPr lang="en-US" sz="28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Speech Bubble: Rectangle with Corners Rounded 7"/>
          <p:cNvSpPr/>
          <p:nvPr/>
        </p:nvSpPr>
        <p:spPr>
          <a:xfrm>
            <a:off x="8001339" y="2731778"/>
            <a:ext cx="4079391" cy="1912207"/>
          </a:xfrm>
          <a:prstGeom prst="wedgeRoundRectCallout">
            <a:avLst>
              <a:gd name="adj1" fmla="val -71266"/>
              <a:gd name="adj2" fmla="val 31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Heb os nac oni bai mae gwaith rhan amser yn bwysig iawn i bobl ifanc. Does dim dwy waith bod gwaith rhan amser yn rhoi cyfle i bobl ifanc ennill sgiliau newydd ac ennill profiad cyn mynd i’r Coleg neu i’r Brifysgol. Rydw i’n gweithio mewn caffi lleol. Rydw i’n cael cyfle i ennill sgiliau cyfathrebu a dysgu sut i weithio mewn tîm.</a:t>
            </a:r>
            <a:endParaRPr lang="cy-GB" sz="1400" dirty="0">
              <a:latin typeface="Century Gothic" panose="020B0502020202020204" pitchFamily="34" charset="0"/>
            </a:endParaRPr>
          </a:p>
        </p:txBody>
      </p:sp>
      <p:sp>
        <p:nvSpPr>
          <p:cNvPr id="9" name="Speech Bubble: Rectangle with Corners Rounded 8"/>
          <p:cNvSpPr/>
          <p:nvPr/>
        </p:nvSpPr>
        <p:spPr>
          <a:xfrm>
            <a:off x="5999625" y="4781890"/>
            <a:ext cx="4079391" cy="1912207"/>
          </a:xfrm>
          <a:prstGeom prst="wedgeRoundRectCallout">
            <a:avLst>
              <a:gd name="adj1" fmla="val 77919"/>
              <a:gd name="adj2" fmla="val 64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Does gen i ddim amser i weithio! Rydw i’n rhy brysur yn cael hwyl efo fy ffrindiau tu allan i amser ysgol. Rydw i’n gweithio’n galed iawn yn yr ysgol yn ystod yr wythnos felly mae’n bwysig cael ymlacio a mwynhau fy hun dros y penwythnos! Dydw i ddim eisiau gweithio mewn caffi diolch yn fawr iawn! Mae gas gen i goginio!</a:t>
            </a:r>
            <a:endParaRPr lang="cy-GB" sz="1400" dirty="0">
              <a:latin typeface="Century Gothic" panose="020B0502020202020204" pitchFamily="34" charset="0"/>
            </a:endParaRPr>
          </a:p>
        </p:txBody>
      </p:sp>
      <p:sp>
        <p:nvSpPr>
          <p:cNvPr id="10" name="Rectangle 9"/>
          <p:cNvSpPr/>
          <p:nvPr/>
        </p:nvSpPr>
        <p:spPr>
          <a:xfrm>
            <a:off x="177013" y="1020417"/>
            <a:ext cx="5574430" cy="240858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dirty="0"/>
          </a:p>
        </p:txBody>
      </p:sp>
      <p:sp>
        <p:nvSpPr>
          <p:cNvPr id="11" name="Rectangle 10"/>
          <p:cNvSpPr/>
          <p:nvPr/>
        </p:nvSpPr>
        <p:spPr>
          <a:xfrm>
            <a:off x="878116" y="1099413"/>
            <a:ext cx="4166525" cy="923330"/>
          </a:xfrm>
          <a:prstGeom prst="rect">
            <a:avLst/>
          </a:prstGeom>
          <a:noFill/>
          <a:ln>
            <a:solidFill>
              <a:schemeClr val="tx1"/>
            </a:solidFill>
          </a:ln>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Newyddion</a:t>
            </a:r>
            <a:r>
              <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 y </a:t>
            </a: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Byd</a:t>
            </a:r>
            <a:endPar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pic>
        <p:nvPicPr>
          <p:cNvPr id="12" name="Picture 11"/>
          <p:cNvPicPr>
            <a:picLocks noChangeAspect="1"/>
          </p:cNvPicPr>
          <p:nvPr/>
        </p:nvPicPr>
        <p:blipFill>
          <a:blip r:embed="rId5"/>
          <a:stretch>
            <a:fillRect/>
          </a:stretch>
        </p:blipFill>
        <p:spPr>
          <a:xfrm>
            <a:off x="231351" y="2101739"/>
            <a:ext cx="1267254" cy="908688"/>
          </a:xfrm>
          <a:prstGeom prst="rect">
            <a:avLst/>
          </a:prstGeom>
        </p:spPr>
      </p:pic>
      <p:sp>
        <p:nvSpPr>
          <p:cNvPr id="13" name="Rectangle 12"/>
          <p:cNvSpPr/>
          <p:nvPr/>
        </p:nvSpPr>
        <p:spPr>
          <a:xfrm>
            <a:off x="1550792" y="2087097"/>
            <a:ext cx="4068130" cy="923330"/>
          </a:xfrm>
          <a:prstGeom prst="rect">
            <a:avLst/>
          </a:prstGeom>
          <a:noFill/>
          <a:ln>
            <a:solidFill>
              <a:schemeClr val="tx1"/>
            </a:solidFill>
          </a:ln>
        </p:spPr>
        <p:txBody>
          <a:bodyPr wrap="squar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a:t>
            </a:r>
            <a:r>
              <a:rPr lang="en-US" b="1" cap="none" spc="0" dirty="0" err="1">
                <a:ln w="0"/>
                <a:solidFill>
                  <a:schemeClr val="tx1"/>
                </a:solidFill>
                <a:effectLst>
                  <a:outerShdw blurRad="38100" dist="19050" dir="2700000" algn="tl" rotWithShape="0">
                    <a:schemeClr val="dk1">
                      <a:alpha val="40000"/>
                    </a:schemeClr>
                  </a:outerShdw>
                </a:effectLst>
              </a:rPr>
              <a:t>Gwaith</a:t>
            </a:r>
            <a:r>
              <a:rPr lang="en-US" b="1" cap="none" spc="0" dirty="0">
                <a:ln w="0"/>
                <a:solidFill>
                  <a:schemeClr val="tx1"/>
                </a:solidFill>
                <a:effectLst>
                  <a:outerShdw blurRad="38100" dist="19050" dir="2700000" algn="tl" rotWithShape="0">
                    <a:schemeClr val="dk1">
                      <a:alpha val="40000"/>
                    </a:schemeClr>
                  </a:outerShdw>
                </a:effectLst>
              </a:rPr>
              <a:t> </a:t>
            </a:r>
            <a:r>
              <a:rPr lang="en-US" b="1" cap="none" spc="0" dirty="0" err="1">
                <a:ln w="0"/>
                <a:solidFill>
                  <a:schemeClr val="tx1"/>
                </a:solidFill>
                <a:effectLst>
                  <a:outerShdw blurRad="38100" dist="19050" dir="2700000" algn="tl" rotWithShape="0">
                    <a:schemeClr val="dk1">
                      <a:alpha val="40000"/>
                    </a:schemeClr>
                  </a:outerShdw>
                </a:effectLst>
              </a:rPr>
              <a:t>Rhan</a:t>
            </a:r>
            <a:r>
              <a:rPr lang="en-US" b="1" cap="none" spc="0" dirty="0">
                <a:ln w="0"/>
                <a:solidFill>
                  <a:schemeClr val="tx1"/>
                </a:solidFill>
                <a:effectLst>
                  <a:outerShdw blurRad="38100" dist="19050" dir="2700000" algn="tl" rotWithShape="0">
                    <a:schemeClr val="dk1">
                      <a:alpha val="40000"/>
                    </a:schemeClr>
                  </a:outerShdw>
                </a:effectLst>
              </a:rPr>
              <a:t> </a:t>
            </a:r>
            <a:r>
              <a:rPr lang="en-US" b="1" cap="none" spc="0" dirty="0" err="1">
                <a:ln w="0"/>
                <a:solidFill>
                  <a:schemeClr val="tx1"/>
                </a:solidFill>
                <a:effectLst>
                  <a:outerShdw blurRad="38100" dist="19050" dir="2700000" algn="tl" rotWithShape="0">
                    <a:schemeClr val="dk1">
                      <a:alpha val="40000"/>
                    </a:schemeClr>
                  </a:outerShdw>
                </a:effectLst>
              </a:rPr>
              <a:t>Amser</a:t>
            </a:r>
            <a:endParaRPr lang="en-US" b="1" cap="none" spc="0" dirty="0">
              <a:ln w="0"/>
              <a:solidFill>
                <a:schemeClr val="tx1"/>
              </a:solidFill>
              <a:effectLst>
                <a:outerShdw blurRad="38100" dist="19050" dir="2700000" algn="tl" rotWithShape="0">
                  <a:schemeClr val="dk1">
                    <a:alpha val="40000"/>
                  </a:schemeClr>
                </a:outerShdw>
              </a:effectLst>
            </a:endParaRPr>
          </a:p>
          <a:p>
            <a:pPr algn="ctr"/>
            <a:r>
              <a:rPr lang="en-US" b="1" dirty="0" err="1">
                <a:ln w="0"/>
                <a:effectLst>
                  <a:outerShdw blurRad="38100" dist="19050" dir="2700000" algn="tl" rotWithShape="0">
                    <a:schemeClr val="dk1">
                      <a:alpha val="40000"/>
                    </a:schemeClr>
                  </a:outerShdw>
                </a:effectLst>
              </a:rPr>
              <a:t>Yn</a:t>
            </a:r>
            <a:r>
              <a:rPr lang="en-US" b="1" dirty="0">
                <a:ln w="0"/>
                <a:effectLst>
                  <a:outerShdw blurRad="38100" dist="19050" dir="2700000" algn="tl" rotWithShape="0">
                    <a:schemeClr val="dk1">
                      <a:alpha val="40000"/>
                    </a:schemeClr>
                  </a:outerShdw>
                </a:effectLst>
              </a:rPr>
              <a:t> Cael </a:t>
            </a:r>
            <a:r>
              <a:rPr lang="en-US" b="1" dirty="0" err="1">
                <a:ln w="0"/>
                <a:effectLst>
                  <a:outerShdw blurRad="38100" dist="19050" dir="2700000" algn="tl" rotWithShape="0">
                    <a:schemeClr val="dk1">
                      <a:alpha val="40000"/>
                    </a:schemeClr>
                  </a:outerShdw>
                </a:effectLst>
              </a:rPr>
              <a:t>Effaith</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Negyddol</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ar</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Waith</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Ysgol</a:t>
            </a:r>
            <a:r>
              <a:rPr lang="en-US" b="1" dirty="0">
                <a:ln w="0"/>
                <a:effectLst>
                  <a:outerShdw blurRad="38100" dist="19050" dir="2700000" algn="tl" rotWithShape="0">
                    <a:schemeClr val="dk1">
                      <a:alpha val="40000"/>
                    </a:schemeClr>
                  </a:outerShdw>
                </a:effectLst>
              </a:rPr>
              <a:t>”</a:t>
            </a:r>
          </a:p>
          <a:p>
            <a:pPr algn="ctr"/>
            <a:endParaRPr lang="en-US" b="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6" name="Chart 15"/>
          <p:cNvGraphicFramePr/>
          <p:nvPr>
            <p:extLst>
              <p:ext uri="{D42A27DB-BD31-4B8C-83A1-F6EECF244321}">
                <p14:modId xmlns:p14="http://schemas.microsoft.com/office/powerpoint/2010/main" val="2390821302"/>
              </p:ext>
            </p:extLst>
          </p:nvPr>
        </p:nvGraphicFramePr>
        <p:xfrm>
          <a:off x="388028" y="3569601"/>
          <a:ext cx="4867628" cy="3124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extLst>
              <p:ext uri="{D42A27DB-BD31-4B8C-83A1-F6EECF244321}">
                <p14:modId xmlns:p14="http://schemas.microsoft.com/office/powerpoint/2010/main" val="1116943056"/>
              </p:ext>
            </p:extLst>
          </p:nvPr>
        </p:nvGraphicFramePr>
        <p:xfrm>
          <a:off x="6418421" y="135263"/>
          <a:ext cx="5572518" cy="24326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0975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3" name="Rectangle 2"/>
          <p:cNvSpPr/>
          <p:nvPr/>
        </p:nvSpPr>
        <p:spPr>
          <a:xfrm>
            <a:off x="113134" y="163136"/>
            <a:ext cx="6486071" cy="523220"/>
          </a:xfrm>
          <a:prstGeom prst="rect">
            <a:avLst/>
          </a:prstGeom>
          <a:solidFill>
            <a:schemeClr val="bg1"/>
          </a:solidFill>
          <a:ln w="76200">
            <a:solidFill>
              <a:schemeClr val="tx1"/>
            </a:solidFill>
          </a:ln>
        </p:spPr>
        <p:txBody>
          <a:bodyPr wrap="none" lIns="91440" tIns="45720" rIns="91440" bIns="45720">
            <a:spAutoFit/>
          </a:bodyPr>
          <a:lstStyle/>
          <a:p>
            <a:pPr algn="ct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Cyflogaeth</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Cymraeg</a:t>
            </a:r>
            <a:r>
              <a:rPr lang="en-US" sz="28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28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yn</a:t>
            </a:r>
            <a:r>
              <a:rPr lang="en-US" sz="28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y </a:t>
            </a:r>
            <a:r>
              <a:rPr lang="en-US" sz="28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Gweithle</a:t>
            </a:r>
            <a:endPar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 name="Rectangle 3"/>
          <p:cNvSpPr/>
          <p:nvPr/>
        </p:nvSpPr>
        <p:spPr>
          <a:xfrm>
            <a:off x="6730704" y="163136"/>
            <a:ext cx="5302270" cy="240858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dirty="0"/>
          </a:p>
        </p:txBody>
      </p:sp>
      <p:sp>
        <p:nvSpPr>
          <p:cNvPr id="5" name="Rectangle 4"/>
          <p:cNvSpPr/>
          <p:nvPr/>
        </p:nvSpPr>
        <p:spPr>
          <a:xfrm>
            <a:off x="7298576" y="224691"/>
            <a:ext cx="4166525" cy="923330"/>
          </a:xfrm>
          <a:prstGeom prst="rect">
            <a:avLst/>
          </a:prstGeom>
          <a:noFill/>
          <a:ln>
            <a:solidFill>
              <a:schemeClr val="tx1"/>
            </a:solidFill>
          </a:ln>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Newyddion</a:t>
            </a:r>
            <a:r>
              <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 y </a:t>
            </a: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Byd</a:t>
            </a:r>
            <a:endPar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pic>
        <p:nvPicPr>
          <p:cNvPr id="6" name="Picture 5"/>
          <p:cNvPicPr>
            <a:picLocks noChangeAspect="1"/>
          </p:cNvPicPr>
          <p:nvPr/>
        </p:nvPicPr>
        <p:blipFill>
          <a:blip r:embed="rId3"/>
          <a:stretch>
            <a:fillRect/>
          </a:stretch>
        </p:blipFill>
        <p:spPr>
          <a:xfrm>
            <a:off x="6844660" y="1367427"/>
            <a:ext cx="691360" cy="887490"/>
          </a:xfrm>
          <a:prstGeom prst="rect">
            <a:avLst/>
          </a:prstGeom>
        </p:spPr>
      </p:pic>
      <p:sp>
        <p:nvSpPr>
          <p:cNvPr id="7" name="Rectangle 6"/>
          <p:cNvSpPr/>
          <p:nvPr/>
        </p:nvSpPr>
        <p:spPr>
          <a:xfrm>
            <a:off x="7649976" y="1209576"/>
            <a:ext cx="4166525" cy="1200329"/>
          </a:xfrm>
          <a:prstGeom prst="rect">
            <a:avLst/>
          </a:prstGeom>
          <a:noFill/>
          <a:ln>
            <a:solidFill>
              <a:schemeClr val="tx1"/>
            </a:solidFill>
          </a:ln>
        </p:spPr>
        <p:txBody>
          <a:bodyPr wrap="square" lIns="91440" tIns="45720" rIns="91440" bIns="45720">
            <a:spAutoFit/>
          </a:bodyPr>
          <a:lstStyle/>
          <a:p>
            <a:pPr algn="r"/>
            <a:r>
              <a:rPr lang="en-US" b="1" cap="none" spc="0" dirty="0">
                <a:ln w="0"/>
                <a:solidFill>
                  <a:schemeClr val="tx1"/>
                </a:solidFill>
                <a:effectLst>
                  <a:outerShdw blurRad="38100" dist="19050" dir="2700000" algn="tl" rotWithShape="0">
                    <a:schemeClr val="dk1">
                      <a:alpha val="40000"/>
                    </a:schemeClr>
                  </a:outerShdw>
                </a:effectLst>
              </a:rPr>
              <a:t>“</a:t>
            </a:r>
            <a:r>
              <a:rPr lang="en-US" b="1" dirty="0">
                <a:ln w="0"/>
                <a:effectLst>
                  <a:outerShdw blurRad="38100" dist="19050" dir="2700000" algn="tl" rotWithShape="0">
                    <a:schemeClr val="dk1">
                      <a:alpha val="40000"/>
                    </a:schemeClr>
                  </a:outerShdw>
                </a:effectLst>
              </a:rPr>
              <a:t>Mae </a:t>
            </a:r>
            <a:r>
              <a:rPr lang="en-US" b="1" dirty="0" err="1">
                <a:ln w="0"/>
                <a:effectLst>
                  <a:outerShdw blurRad="38100" dist="19050" dir="2700000" algn="tl" rotWithShape="0">
                    <a:schemeClr val="dk1">
                      <a:alpha val="40000"/>
                    </a:schemeClr>
                  </a:outerShdw>
                </a:effectLst>
              </a:rPr>
              <a:t>gallu</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siarad</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Cymraeg</a:t>
            </a:r>
            <a:r>
              <a:rPr lang="en-US" b="1" dirty="0">
                <a:ln w="0"/>
                <a:effectLst>
                  <a:outerShdw blurRad="38100" dist="19050" dir="2700000" algn="tl" rotWithShape="0">
                    <a:schemeClr val="dk1">
                      <a:alpha val="40000"/>
                    </a:schemeClr>
                  </a:outerShdw>
                </a:effectLst>
              </a:rPr>
              <a:t> a </a:t>
            </a:r>
            <a:r>
              <a:rPr lang="en-US" b="1" dirty="0" err="1">
                <a:ln w="0"/>
                <a:effectLst>
                  <a:outerShdw blurRad="38100" dist="19050" dir="2700000" algn="tl" rotWithShape="0">
                    <a:schemeClr val="dk1">
                      <a:alpha val="40000"/>
                    </a:schemeClr>
                  </a:outerShdw>
                </a:effectLst>
              </a:rPr>
              <a:t>Saesneg</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rhugl</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yn</a:t>
            </a:r>
            <a:r>
              <a:rPr lang="en-US" b="1" dirty="0">
                <a:ln w="0"/>
                <a:effectLst>
                  <a:outerShdw blurRad="38100" dist="19050" dir="2700000" algn="tl" rotWithShape="0">
                    <a:schemeClr val="dk1">
                      <a:alpha val="40000"/>
                    </a:schemeClr>
                  </a:outerShdw>
                </a:effectLst>
              </a:rPr>
              <a:t> y </a:t>
            </a:r>
            <a:r>
              <a:rPr lang="en-US" b="1" dirty="0" err="1">
                <a:ln w="0"/>
                <a:effectLst>
                  <a:outerShdw blurRad="38100" dist="19050" dir="2700000" algn="tl" rotWithShape="0">
                    <a:schemeClr val="dk1">
                      <a:alpha val="40000"/>
                    </a:schemeClr>
                  </a:outerShdw>
                </a:effectLst>
              </a:rPr>
              <a:t>gweithle</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yn</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fantais</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fawr</a:t>
            </a:r>
            <a:r>
              <a:rPr lang="en-US" b="1"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Llywodraeth</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Cymru</a:t>
            </a:r>
            <a:endParaRPr lang="en-US" dirty="0">
              <a:ln w="0"/>
              <a:effectLst>
                <a:outerShdw blurRad="38100" dist="19050" dir="2700000" algn="tl" rotWithShape="0">
                  <a:schemeClr val="dk1">
                    <a:alpha val="40000"/>
                  </a:schemeClr>
                </a:outerShdw>
              </a:effectLst>
            </a:endParaRPr>
          </a:p>
          <a:p>
            <a:pPr algn="ctr"/>
            <a:endParaRPr lang="en-US" b="1"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4"/>
          <a:stretch>
            <a:fillRect/>
          </a:stretch>
        </p:blipFill>
        <p:spPr>
          <a:xfrm>
            <a:off x="113134" y="849492"/>
            <a:ext cx="5294243" cy="2978012"/>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5725086" y="2731778"/>
            <a:ext cx="2013462" cy="1250466"/>
          </a:xfrm>
          <a:prstGeom prst="rect">
            <a:avLst/>
          </a:prstGeom>
        </p:spPr>
      </p:pic>
      <p:sp>
        <p:nvSpPr>
          <p:cNvPr id="10" name="Speech Bubble: Rectangle with Corners Rounded 9"/>
          <p:cNvSpPr/>
          <p:nvPr/>
        </p:nvSpPr>
        <p:spPr>
          <a:xfrm>
            <a:off x="8001339" y="2731779"/>
            <a:ext cx="4031635" cy="1707700"/>
          </a:xfrm>
          <a:prstGeom prst="wedgeRoundRectCallout">
            <a:avLst>
              <a:gd name="adj1" fmla="val -71266"/>
              <a:gd name="adj2" fmla="val 31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Yn yr Heddlu mae hi’n bwysig iawn gallu siarad Cymraeg achos mae’n bwysig gallu cyfathrebu efo pob aelod o’r gymdeithas. Dydy fy Nain ddim yn hydreus yn siarad Saesneg felly os mae ganddi hi broblem mae’n well ganddi hi siarad Cymraeg. </a:t>
            </a:r>
            <a:endParaRPr lang="cy-GB" sz="1400" dirty="0">
              <a:latin typeface="Century Gothic" panose="020B0502020202020204" pitchFamily="34" charset="0"/>
            </a:endParaRPr>
          </a:p>
        </p:txBody>
      </p:sp>
      <p:pic>
        <p:nvPicPr>
          <p:cNvPr id="12" name="Picture 11"/>
          <p:cNvPicPr>
            <a:picLocks noChangeAspect="1"/>
          </p:cNvPicPr>
          <p:nvPr/>
        </p:nvPicPr>
        <p:blipFill>
          <a:blip r:embed="rId6"/>
          <a:stretch>
            <a:fillRect/>
          </a:stretch>
        </p:blipFill>
        <p:spPr>
          <a:xfrm>
            <a:off x="2073627" y="2829698"/>
            <a:ext cx="3333750" cy="3695700"/>
          </a:xfrm>
          <a:prstGeom prst="rect">
            <a:avLst/>
          </a:prstGeom>
          <a:ln>
            <a:solidFill>
              <a:schemeClr val="tx1"/>
            </a:solidFill>
          </a:ln>
        </p:spPr>
      </p:pic>
      <p:sp>
        <p:nvSpPr>
          <p:cNvPr id="13" name="Arrow: Right 12"/>
          <p:cNvSpPr/>
          <p:nvPr/>
        </p:nvSpPr>
        <p:spPr>
          <a:xfrm>
            <a:off x="113134" y="3990640"/>
            <a:ext cx="3411944" cy="117061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Nifer siaradwyr Cymraeg 2011</a:t>
            </a:r>
            <a:endParaRPr lang="cy-GB" b="1" dirty="0">
              <a:latin typeface="Century Gothic" panose="020B0502020202020204" pitchFamily="34" charset="0"/>
            </a:endParaRPr>
          </a:p>
        </p:txBody>
      </p:sp>
      <p:pic>
        <p:nvPicPr>
          <p:cNvPr id="14" name="Picture 13"/>
          <p:cNvPicPr>
            <a:picLocks noChangeAspect="1"/>
          </p:cNvPicPr>
          <p:nvPr/>
        </p:nvPicPr>
        <p:blipFill>
          <a:blip r:embed="rId7"/>
          <a:stretch>
            <a:fillRect/>
          </a:stretch>
        </p:blipFill>
        <p:spPr>
          <a:xfrm>
            <a:off x="5670168" y="4360389"/>
            <a:ext cx="2241274" cy="2119466"/>
          </a:xfrm>
          <a:prstGeom prst="rect">
            <a:avLst/>
          </a:prstGeom>
        </p:spPr>
      </p:pic>
      <p:pic>
        <p:nvPicPr>
          <p:cNvPr id="15" name="Picture 14"/>
          <p:cNvPicPr>
            <a:picLocks noChangeAspect="1"/>
          </p:cNvPicPr>
          <p:nvPr/>
        </p:nvPicPr>
        <p:blipFill>
          <a:blip r:embed="rId8"/>
          <a:stretch>
            <a:fillRect/>
          </a:stretch>
        </p:blipFill>
        <p:spPr>
          <a:xfrm>
            <a:off x="9688185" y="4553996"/>
            <a:ext cx="1590588" cy="1925859"/>
          </a:xfrm>
          <a:prstGeom prst="rect">
            <a:avLst/>
          </a:prstGeom>
        </p:spPr>
      </p:pic>
    </p:spTree>
    <p:extLst>
      <p:ext uri="{BB962C8B-B14F-4D97-AF65-F5344CB8AC3E}">
        <p14:creationId xmlns:p14="http://schemas.microsoft.com/office/powerpoint/2010/main" val="173114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3" name="Rectangle 2"/>
          <p:cNvSpPr/>
          <p:nvPr/>
        </p:nvSpPr>
        <p:spPr>
          <a:xfrm>
            <a:off x="188743" y="163136"/>
            <a:ext cx="4299575" cy="523220"/>
          </a:xfrm>
          <a:prstGeom prst="rect">
            <a:avLst/>
          </a:prstGeom>
          <a:solidFill>
            <a:schemeClr val="bg1"/>
          </a:solidFill>
          <a:ln w="76200">
            <a:solidFill>
              <a:schemeClr val="tx1"/>
            </a:solidFill>
          </a:ln>
        </p:spPr>
        <p:txBody>
          <a:bodyPr wrap="none" lIns="91440" tIns="45720" rIns="91440" bIns="45720">
            <a:spAutoFit/>
          </a:bodyPr>
          <a:lstStyle/>
          <a:p>
            <a:pPr algn="ct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Cyflogaeth</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Gyrfaoedd</a:t>
            </a:r>
            <a:endPar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188743" y="1049901"/>
            <a:ext cx="2952750" cy="1543050"/>
          </a:xfrm>
          <a:prstGeom prst="rect">
            <a:avLst/>
          </a:prstGeom>
        </p:spPr>
      </p:pic>
      <p:pic>
        <p:nvPicPr>
          <p:cNvPr id="5" name="Picture 4"/>
          <p:cNvPicPr>
            <a:picLocks noChangeAspect="1"/>
          </p:cNvPicPr>
          <p:nvPr/>
        </p:nvPicPr>
        <p:blipFill>
          <a:blip r:embed="rId4"/>
          <a:stretch>
            <a:fillRect/>
          </a:stretch>
        </p:blipFill>
        <p:spPr>
          <a:xfrm>
            <a:off x="2208043" y="1049900"/>
            <a:ext cx="1866900" cy="2732597"/>
          </a:xfrm>
          <a:prstGeom prst="rect">
            <a:avLst/>
          </a:prstGeom>
        </p:spPr>
      </p:pic>
      <p:pic>
        <p:nvPicPr>
          <p:cNvPr id="6" name="Picture 5"/>
          <p:cNvPicPr>
            <a:picLocks noChangeAspect="1"/>
          </p:cNvPicPr>
          <p:nvPr/>
        </p:nvPicPr>
        <p:blipFill>
          <a:blip r:embed="rId5"/>
          <a:stretch>
            <a:fillRect/>
          </a:stretch>
        </p:blipFill>
        <p:spPr>
          <a:xfrm>
            <a:off x="171579" y="2239450"/>
            <a:ext cx="2762250" cy="1657350"/>
          </a:xfrm>
          <a:prstGeom prst="rect">
            <a:avLst/>
          </a:prstGeom>
        </p:spPr>
      </p:pic>
      <p:pic>
        <p:nvPicPr>
          <p:cNvPr id="7" name="Picture 6"/>
          <p:cNvPicPr>
            <a:picLocks noChangeAspect="1"/>
          </p:cNvPicPr>
          <p:nvPr/>
        </p:nvPicPr>
        <p:blipFill>
          <a:blip r:embed="rId6"/>
          <a:stretch>
            <a:fillRect/>
          </a:stretch>
        </p:blipFill>
        <p:spPr>
          <a:xfrm>
            <a:off x="188743" y="3580998"/>
            <a:ext cx="2647950" cy="1724025"/>
          </a:xfrm>
          <a:prstGeom prst="rect">
            <a:avLst/>
          </a:prstGeom>
        </p:spPr>
      </p:pic>
      <p:pic>
        <p:nvPicPr>
          <p:cNvPr id="8" name="Picture 7"/>
          <p:cNvPicPr>
            <a:picLocks noChangeAspect="1"/>
          </p:cNvPicPr>
          <p:nvPr/>
        </p:nvPicPr>
        <p:blipFill>
          <a:blip r:embed="rId7"/>
          <a:stretch>
            <a:fillRect/>
          </a:stretch>
        </p:blipFill>
        <p:spPr>
          <a:xfrm>
            <a:off x="2208043" y="3215149"/>
            <a:ext cx="1866900" cy="2089874"/>
          </a:xfrm>
          <a:prstGeom prst="rect">
            <a:avLst/>
          </a:prstGeom>
        </p:spPr>
      </p:pic>
      <p:sp>
        <p:nvSpPr>
          <p:cNvPr id="9" name="Rectangle 8"/>
          <p:cNvSpPr/>
          <p:nvPr/>
        </p:nvSpPr>
        <p:spPr>
          <a:xfrm>
            <a:off x="6730704" y="163136"/>
            <a:ext cx="5302270" cy="240858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dirty="0"/>
          </a:p>
        </p:txBody>
      </p:sp>
      <p:sp>
        <p:nvSpPr>
          <p:cNvPr id="10" name="Rectangle 9"/>
          <p:cNvSpPr/>
          <p:nvPr/>
        </p:nvSpPr>
        <p:spPr>
          <a:xfrm>
            <a:off x="7298576" y="224691"/>
            <a:ext cx="4166525" cy="923330"/>
          </a:xfrm>
          <a:prstGeom prst="rect">
            <a:avLst/>
          </a:prstGeom>
          <a:noFill/>
          <a:ln>
            <a:solidFill>
              <a:schemeClr val="tx1"/>
            </a:solidFill>
          </a:ln>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Newyddion</a:t>
            </a:r>
            <a:r>
              <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 y </a:t>
            </a: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Byd</a:t>
            </a:r>
            <a:endPar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sp>
        <p:nvSpPr>
          <p:cNvPr id="12" name="Rectangle 11"/>
          <p:cNvSpPr/>
          <p:nvPr/>
        </p:nvSpPr>
        <p:spPr>
          <a:xfrm>
            <a:off x="7866447" y="1209576"/>
            <a:ext cx="3950054" cy="646331"/>
          </a:xfrm>
          <a:prstGeom prst="rect">
            <a:avLst/>
          </a:prstGeom>
          <a:noFill/>
          <a:ln>
            <a:solidFill>
              <a:schemeClr val="tx1"/>
            </a:solidFill>
          </a:ln>
        </p:spPr>
        <p:txBody>
          <a:bodyPr wrap="square" lIns="91440" tIns="45720" rIns="91440" bIns="45720">
            <a:spAutoFit/>
          </a:bodyPr>
          <a:lstStyle/>
          <a:p>
            <a:pPr algn="ctr"/>
            <a:r>
              <a:rPr lang="en-US" b="1" dirty="0">
                <a:ln w="0"/>
                <a:effectLst>
                  <a:outerShdw blurRad="38100" dist="19050" dir="2700000" algn="tl" rotWithShape="0">
                    <a:schemeClr val="dk1">
                      <a:alpha val="40000"/>
                    </a:schemeClr>
                  </a:outerShdw>
                </a:effectLst>
              </a:rPr>
              <a:t>“Mae </a:t>
            </a:r>
            <a:r>
              <a:rPr lang="en-US" b="1" dirty="0" err="1">
                <a:ln w="0"/>
                <a:effectLst>
                  <a:outerShdw blurRad="38100" dist="19050" dir="2700000" algn="tl" rotWithShape="0">
                    <a:schemeClr val="dk1">
                      <a:alpha val="40000"/>
                    </a:schemeClr>
                  </a:outerShdw>
                </a:effectLst>
              </a:rPr>
              <a:t>ennill</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llawer</a:t>
            </a:r>
            <a:r>
              <a:rPr lang="en-US" b="1" dirty="0">
                <a:ln w="0"/>
                <a:effectLst>
                  <a:outerShdw blurRad="38100" dist="19050" dir="2700000" algn="tl" rotWithShape="0">
                    <a:schemeClr val="dk1">
                      <a:alpha val="40000"/>
                    </a:schemeClr>
                  </a:outerShdw>
                </a:effectLst>
              </a:rPr>
              <a:t> o </a:t>
            </a:r>
            <a:r>
              <a:rPr lang="en-US" b="1" dirty="0" err="1">
                <a:ln w="0"/>
                <a:effectLst>
                  <a:outerShdw blurRad="38100" dist="19050" dir="2700000" algn="tl" rotWithShape="0">
                    <a:schemeClr val="dk1">
                      <a:alpha val="40000"/>
                    </a:schemeClr>
                  </a:outerShdw>
                </a:effectLst>
              </a:rPr>
              <a:t>arian</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wrth</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weithio</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yn</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bwysig</a:t>
            </a:r>
            <a:r>
              <a:rPr lang="en-US" b="1" dirty="0">
                <a:ln w="0"/>
                <a:effectLst>
                  <a:outerShdw blurRad="38100" dist="19050" dir="2700000" algn="tl" rotWithShape="0">
                    <a:schemeClr val="dk1">
                      <a:alpha val="40000"/>
                    </a:schemeClr>
                  </a:outerShdw>
                </a:effectLst>
              </a:rPr>
              <a:t>.”</a:t>
            </a:r>
            <a:endParaRPr lang="en-US" b="1" cap="none" spc="0" dirty="0">
              <a:ln w="0"/>
              <a:solidFill>
                <a:schemeClr val="tx1"/>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8"/>
          <a:stretch>
            <a:fillRect/>
          </a:stretch>
        </p:blipFill>
        <p:spPr>
          <a:xfrm>
            <a:off x="6882132" y="1311157"/>
            <a:ext cx="947123" cy="1010265"/>
          </a:xfrm>
          <a:prstGeom prst="rect">
            <a:avLst/>
          </a:prstGeom>
        </p:spPr>
      </p:pic>
      <p:pic>
        <p:nvPicPr>
          <p:cNvPr id="15" name="Picture 14"/>
          <p:cNvPicPr>
            <a:picLocks noChangeAspect="1"/>
          </p:cNvPicPr>
          <p:nvPr/>
        </p:nvPicPr>
        <p:blipFill>
          <a:blip r:embed="rId9"/>
          <a:stretch>
            <a:fillRect/>
          </a:stretch>
        </p:blipFill>
        <p:spPr>
          <a:xfrm>
            <a:off x="10617377" y="2703074"/>
            <a:ext cx="1491584" cy="1610916"/>
          </a:xfrm>
          <a:prstGeom prst="rect">
            <a:avLst/>
          </a:prstGeom>
        </p:spPr>
      </p:pic>
      <p:pic>
        <p:nvPicPr>
          <p:cNvPr id="16" name="Picture 15"/>
          <p:cNvPicPr>
            <a:picLocks noChangeAspect="1"/>
          </p:cNvPicPr>
          <p:nvPr/>
        </p:nvPicPr>
        <p:blipFill>
          <a:blip r:embed="rId10"/>
          <a:stretch>
            <a:fillRect/>
          </a:stretch>
        </p:blipFill>
        <p:spPr>
          <a:xfrm>
            <a:off x="9153610" y="5276037"/>
            <a:ext cx="2955351" cy="1163979"/>
          </a:xfrm>
          <a:prstGeom prst="rect">
            <a:avLst/>
          </a:prstGeom>
        </p:spPr>
      </p:pic>
      <p:pic>
        <p:nvPicPr>
          <p:cNvPr id="17" name="Picture 16"/>
          <p:cNvPicPr>
            <a:picLocks noChangeAspect="1"/>
          </p:cNvPicPr>
          <p:nvPr/>
        </p:nvPicPr>
        <p:blipFill>
          <a:blip r:embed="rId11"/>
          <a:stretch>
            <a:fillRect/>
          </a:stretch>
        </p:blipFill>
        <p:spPr>
          <a:xfrm>
            <a:off x="7641925" y="5270907"/>
            <a:ext cx="2499408" cy="1249704"/>
          </a:xfrm>
          <a:prstGeom prst="rect">
            <a:avLst/>
          </a:prstGeom>
        </p:spPr>
      </p:pic>
      <p:pic>
        <p:nvPicPr>
          <p:cNvPr id="18" name="Picture 17"/>
          <p:cNvPicPr>
            <a:picLocks noChangeAspect="1"/>
          </p:cNvPicPr>
          <p:nvPr/>
        </p:nvPicPr>
        <p:blipFill>
          <a:blip r:embed="rId12"/>
          <a:stretch>
            <a:fillRect/>
          </a:stretch>
        </p:blipFill>
        <p:spPr>
          <a:xfrm>
            <a:off x="8622476" y="3878935"/>
            <a:ext cx="1377131" cy="1433468"/>
          </a:xfrm>
          <a:prstGeom prst="rect">
            <a:avLst/>
          </a:prstGeom>
        </p:spPr>
      </p:pic>
      <p:pic>
        <p:nvPicPr>
          <p:cNvPr id="19" name="Picture 18"/>
          <p:cNvPicPr>
            <a:picLocks noChangeAspect="1"/>
          </p:cNvPicPr>
          <p:nvPr/>
        </p:nvPicPr>
        <p:blipFill>
          <a:blip r:embed="rId13"/>
          <a:stretch>
            <a:fillRect/>
          </a:stretch>
        </p:blipFill>
        <p:spPr>
          <a:xfrm>
            <a:off x="9381838" y="2644721"/>
            <a:ext cx="1518990" cy="1137776"/>
          </a:xfrm>
          <a:prstGeom prst="rect">
            <a:avLst/>
          </a:prstGeom>
        </p:spPr>
      </p:pic>
      <p:sp>
        <p:nvSpPr>
          <p:cNvPr id="20" name="Rectangle 19"/>
          <p:cNvSpPr/>
          <p:nvPr/>
        </p:nvSpPr>
        <p:spPr>
          <a:xfrm>
            <a:off x="9713643" y="4238300"/>
            <a:ext cx="2374369" cy="923330"/>
          </a:xfrm>
          <a:prstGeom prst="rect">
            <a:avLst/>
          </a:prstGeom>
          <a:noFill/>
        </p:spPr>
        <p:txBody>
          <a:bodyPr wrap="none" lIns="91440" tIns="45720" rIns="91440" bIns="45720">
            <a:spAutoFit/>
          </a:bodyPr>
          <a:lstStyle/>
          <a:p>
            <a:pPr algn="ctr"/>
            <a:r>
              <a:rPr lang="en-US" sz="5400" b="1" cap="none" spc="0" dirty="0" err="1">
                <a:ln w="22225">
                  <a:solidFill>
                    <a:srgbClr val="FF0000"/>
                  </a:solidFill>
                  <a:prstDash val="solid"/>
                </a:ln>
                <a:solidFill>
                  <a:srgbClr val="FF0000"/>
                </a:solidFill>
                <a:effectLst/>
                <a:latin typeface="Century Gothic" panose="020B0502020202020204" pitchFamily="34" charset="0"/>
              </a:rPr>
              <a:t>Sgiliau</a:t>
            </a:r>
            <a:endParaRPr lang="en-US" sz="5400" b="1" cap="none" spc="0" dirty="0">
              <a:ln w="22225">
                <a:solidFill>
                  <a:srgbClr val="FF0000"/>
                </a:solidFill>
                <a:prstDash val="solid"/>
              </a:ln>
              <a:solidFill>
                <a:srgbClr val="FF0000"/>
              </a:solidFill>
              <a:effectLst/>
              <a:latin typeface="Century Gothic" panose="020B0502020202020204" pitchFamily="34" charset="0"/>
            </a:endParaRPr>
          </a:p>
        </p:txBody>
      </p:sp>
      <p:pic>
        <p:nvPicPr>
          <p:cNvPr id="21" name="Picture 20"/>
          <p:cNvPicPr>
            <a:picLocks noChangeAspect="1"/>
          </p:cNvPicPr>
          <p:nvPr/>
        </p:nvPicPr>
        <p:blipFill>
          <a:blip r:embed="rId14"/>
          <a:stretch>
            <a:fillRect/>
          </a:stretch>
        </p:blipFill>
        <p:spPr>
          <a:xfrm>
            <a:off x="4688343" y="224427"/>
            <a:ext cx="1819275" cy="2286000"/>
          </a:xfrm>
          <a:prstGeom prst="rect">
            <a:avLst/>
          </a:prstGeom>
        </p:spPr>
      </p:pic>
      <p:graphicFrame>
        <p:nvGraphicFramePr>
          <p:cNvPr id="28" name="Chart 27"/>
          <p:cNvGraphicFramePr/>
          <p:nvPr>
            <p:extLst>
              <p:ext uri="{D42A27DB-BD31-4B8C-83A1-F6EECF244321}">
                <p14:modId xmlns:p14="http://schemas.microsoft.com/office/powerpoint/2010/main" val="4160646404"/>
              </p:ext>
            </p:extLst>
          </p:nvPr>
        </p:nvGraphicFramePr>
        <p:xfrm>
          <a:off x="4198040" y="2454456"/>
          <a:ext cx="4301339" cy="4282426"/>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43796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4" name="Rectangle 3"/>
          <p:cNvSpPr/>
          <p:nvPr/>
        </p:nvSpPr>
        <p:spPr>
          <a:xfrm>
            <a:off x="3647252" y="728260"/>
            <a:ext cx="4897495" cy="5401479"/>
          </a:xfrm>
          <a:prstGeom prst="rect">
            <a:avLst/>
          </a:prstGeom>
          <a:solidFill>
            <a:schemeClr val="bg1"/>
          </a:solidFill>
          <a:ln w="76200">
            <a:solidFill>
              <a:schemeClr val="tx1"/>
            </a:solidFill>
          </a:ln>
        </p:spPr>
        <p:txBody>
          <a:bodyPr wrap="none" lIns="91440" tIns="45720" rIns="91440" bIns="45720">
            <a:spAutoFit/>
          </a:bodyPr>
          <a:lstStyle/>
          <a:p>
            <a:pPr algn="ctr"/>
            <a:r>
              <a:rPr lang="en-US" sz="115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Cymru</a:t>
            </a:r>
            <a:endParaRPr lang="en-US" sz="115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a:p>
            <a:pPr algn="ctr"/>
            <a:r>
              <a:rPr lang="en-US" sz="115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a’r</a:t>
            </a:r>
            <a:endParaRPr lang="en-US" sz="115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endParaRPr>
          </a:p>
          <a:p>
            <a:pPr algn="ctr"/>
            <a:r>
              <a:rPr lang="en-US" sz="115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Byd</a:t>
            </a:r>
            <a:endParaRPr lang="en-US" sz="115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272080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3" name="Rectangle 2"/>
          <p:cNvSpPr/>
          <p:nvPr/>
        </p:nvSpPr>
        <p:spPr>
          <a:xfrm>
            <a:off x="135449" y="184921"/>
            <a:ext cx="6238847" cy="707886"/>
          </a:xfrm>
          <a:prstGeom prst="rect">
            <a:avLst/>
          </a:prstGeom>
          <a:solidFill>
            <a:schemeClr val="bg1"/>
          </a:solidFill>
          <a:ln w="76200">
            <a:solidFill>
              <a:schemeClr val="tx1"/>
            </a:solidFill>
          </a:ln>
        </p:spPr>
        <p:txBody>
          <a:bodyPr wrap="square" lIns="91440" tIns="45720" rIns="91440" bIns="45720">
            <a:spAutoFit/>
          </a:bodyPr>
          <a:lstStyle/>
          <a:p>
            <a:pPr algn="ctr"/>
            <a:r>
              <a:rPr lang="en-US" sz="40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Cymru</a:t>
            </a:r>
            <a:r>
              <a:rPr lang="en-US" sz="40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40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a’r</a:t>
            </a:r>
            <a:r>
              <a:rPr lang="en-US" sz="40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40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Byd</a:t>
            </a:r>
            <a:r>
              <a:rPr lang="en-US" sz="40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40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Gwyliau</a:t>
            </a:r>
            <a:endParaRPr lang="en-US" sz="40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rotWithShape="1">
          <a:blip r:embed="rId3"/>
          <a:srcRect l="48642" t="24239" r="23315" b="41155"/>
          <a:stretch/>
        </p:blipFill>
        <p:spPr>
          <a:xfrm>
            <a:off x="521224" y="1503264"/>
            <a:ext cx="3419061" cy="2372139"/>
          </a:xfrm>
          <a:prstGeom prst="rect">
            <a:avLst/>
          </a:prstGeom>
          <a:ln>
            <a:solidFill>
              <a:schemeClr val="tx1"/>
            </a:solidFill>
          </a:ln>
        </p:spPr>
      </p:pic>
      <p:sp>
        <p:nvSpPr>
          <p:cNvPr id="5" name="Rectangle 4"/>
          <p:cNvSpPr/>
          <p:nvPr/>
        </p:nvSpPr>
        <p:spPr>
          <a:xfrm>
            <a:off x="101807" y="967203"/>
            <a:ext cx="4257897" cy="461665"/>
          </a:xfrm>
          <a:prstGeom prst="rect">
            <a:avLst/>
          </a:prstGeom>
          <a:solidFill>
            <a:schemeClr val="bg1"/>
          </a:solidFill>
          <a:ln>
            <a:solidFill>
              <a:schemeClr val="tx1"/>
            </a:solidFill>
          </a:ln>
        </p:spPr>
        <p:txBody>
          <a:bodyPr wrap="none" lIns="91440" tIns="45720" rIns="91440" bIns="45720">
            <a:spAutoFit/>
          </a:bodyPr>
          <a:lstStyle/>
          <a:p>
            <a:pPr algn="ctr"/>
            <a:r>
              <a:rPr lang="en-US" sz="2400" b="1" cap="none" spc="0" dirty="0" err="1">
                <a:ln w="0"/>
                <a:solidFill>
                  <a:schemeClr val="tx1"/>
                </a:solidFill>
                <a:effectLst>
                  <a:outerShdw blurRad="38100" dist="19050" dir="2700000" algn="tl" rotWithShape="0">
                    <a:schemeClr val="dk1">
                      <a:alpha val="40000"/>
                    </a:schemeClr>
                  </a:outerShdw>
                </a:effectLst>
                <a:latin typeface="Century Gothic" panose="020B0502020202020204" pitchFamily="34" charset="0"/>
              </a:rPr>
              <a:t>Gwyliau-Ble</a:t>
            </a:r>
            <a:r>
              <a:rPr lang="en-US" sz="24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400" b="1" cap="none" spc="0" dirty="0" err="1">
                <a:ln w="0"/>
                <a:solidFill>
                  <a:schemeClr val="tx1"/>
                </a:solidFill>
                <a:effectLst>
                  <a:outerShdw blurRad="38100" dist="19050" dir="2700000" algn="tl" rotWithShape="0">
                    <a:schemeClr val="dk1">
                      <a:alpha val="40000"/>
                    </a:schemeClr>
                  </a:outerShdw>
                </a:effectLst>
                <a:latin typeface="Century Gothic" panose="020B0502020202020204" pitchFamily="34" charset="0"/>
              </a:rPr>
              <a:t>yng</a:t>
            </a:r>
            <a:r>
              <a:rPr lang="en-US" sz="24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400" b="1" cap="none" spc="0" dirty="0" err="1">
                <a:ln w="0"/>
                <a:solidFill>
                  <a:schemeClr val="tx1"/>
                </a:solidFill>
                <a:effectLst>
                  <a:outerShdw blurRad="38100" dist="19050" dir="2700000" algn="tl" rotWithShape="0">
                    <a:schemeClr val="dk1">
                      <a:alpha val="40000"/>
                    </a:schemeClr>
                  </a:outerShdw>
                </a:effectLst>
                <a:latin typeface="Century Gothic" panose="020B0502020202020204" pitchFamily="34" charset="0"/>
              </a:rPr>
              <a:t>Nghymru</a:t>
            </a:r>
            <a:r>
              <a:rPr lang="en-US" sz="24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t>
            </a:r>
          </a:p>
        </p:txBody>
      </p:sp>
      <p:pic>
        <p:nvPicPr>
          <p:cNvPr id="6" name="Picture 5"/>
          <p:cNvPicPr>
            <a:picLocks noChangeAspect="1"/>
          </p:cNvPicPr>
          <p:nvPr/>
        </p:nvPicPr>
        <p:blipFill>
          <a:blip r:embed="rId4"/>
          <a:stretch>
            <a:fillRect/>
          </a:stretch>
        </p:blipFill>
        <p:spPr>
          <a:xfrm>
            <a:off x="8900009" y="124408"/>
            <a:ext cx="2419350" cy="542925"/>
          </a:xfrm>
          <a:prstGeom prst="rect">
            <a:avLst/>
          </a:prstGeom>
        </p:spPr>
      </p:pic>
      <p:pic>
        <p:nvPicPr>
          <p:cNvPr id="7" name="Picture 6"/>
          <p:cNvPicPr>
            <a:picLocks noChangeAspect="1"/>
          </p:cNvPicPr>
          <p:nvPr/>
        </p:nvPicPr>
        <p:blipFill rotWithShape="1">
          <a:blip r:embed="rId5"/>
          <a:srcRect r="29748"/>
          <a:stretch/>
        </p:blipFill>
        <p:spPr>
          <a:xfrm>
            <a:off x="8102230" y="791740"/>
            <a:ext cx="2007454" cy="1600200"/>
          </a:xfrm>
          <a:prstGeom prst="rect">
            <a:avLst/>
          </a:prstGeom>
        </p:spPr>
      </p:pic>
      <p:pic>
        <p:nvPicPr>
          <p:cNvPr id="8" name="Picture 7"/>
          <p:cNvPicPr>
            <a:picLocks noChangeAspect="1"/>
          </p:cNvPicPr>
          <p:nvPr/>
        </p:nvPicPr>
        <p:blipFill rotWithShape="1">
          <a:blip r:embed="rId6"/>
          <a:srcRect r="34868"/>
          <a:stretch/>
        </p:blipFill>
        <p:spPr>
          <a:xfrm>
            <a:off x="10225505" y="791740"/>
            <a:ext cx="1749490" cy="1580240"/>
          </a:xfrm>
          <a:prstGeom prst="rect">
            <a:avLst/>
          </a:prstGeom>
        </p:spPr>
      </p:pic>
      <p:pic>
        <p:nvPicPr>
          <p:cNvPr id="9" name="Picture 8"/>
          <p:cNvPicPr>
            <a:picLocks noChangeAspect="1"/>
          </p:cNvPicPr>
          <p:nvPr/>
        </p:nvPicPr>
        <p:blipFill rotWithShape="1">
          <a:blip r:embed="rId7"/>
          <a:srcRect l="24945" t="12592" r="22337" b="28782"/>
          <a:stretch/>
        </p:blipFill>
        <p:spPr>
          <a:xfrm>
            <a:off x="101807" y="4106962"/>
            <a:ext cx="4029615" cy="2519479"/>
          </a:xfrm>
          <a:prstGeom prst="rect">
            <a:avLst/>
          </a:prstGeom>
        </p:spPr>
      </p:pic>
      <p:sp>
        <p:nvSpPr>
          <p:cNvPr id="10" name="Arrow: Left 9"/>
          <p:cNvSpPr/>
          <p:nvPr/>
        </p:nvSpPr>
        <p:spPr>
          <a:xfrm>
            <a:off x="3737113" y="4770353"/>
            <a:ext cx="2358887" cy="1192695"/>
          </a:xfrm>
          <a:prstGeom prst="lef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Twristiaid o Ble?</a:t>
            </a:r>
          </a:p>
        </p:txBody>
      </p:sp>
      <p:sp>
        <p:nvSpPr>
          <p:cNvPr id="18" name="Rectangle 17"/>
          <p:cNvSpPr/>
          <p:nvPr/>
        </p:nvSpPr>
        <p:spPr>
          <a:xfrm>
            <a:off x="4301039" y="929779"/>
            <a:ext cx="3525521" cy="2585323"/>
          </a:xfrm>
          <a:prstGeom prst="rect">
            <a:avLst/>
          </a:prstGeom>
          <a:noFill/>
          <a:ln>
            <a:noFill/>
          </a:ln>
        </p:spPr>
        <p:txBody>
          <a:bodyPr wrap="square" lIns="91440" tIns="45720" rIns="91440" bIns="45720">
            <a:spAutoFit/>
          </a:bodyPr>
          <a:lstStyle/>
          <a:p>
            <a:pPr algn="ctr"/>
            <a:r>
              <a:rPr lang="en-US" sz="5400" b="1" dirty="0" err="1">
                <a:ln w="22225">
                  <a:solidFill>
                    <a:srgbClr val="FF0000"/>
                  </a:solidFill>
                  <a:prstDash val="solid"/>
                </a:ln>
                <a:solidFill>
                  <a:srgbClr val="FFFF00"/>
                </a:solidFill>
              </a:rPr>
              <a:t>Sbaen</a:t>
            </a:r>
            <a:endParaRPr lang="en-US" sz="5400" b="1" dirty="0">
              <a:ln w="22225">
                <a:solidFill>
                  <a:srgbClr val="FF0000"/>
                </a:solidFill>
                <a:prstDash val="solid"/>
              </a:ln>
              <a:solidFill>
                <a:srgbClr val="FFFF00"/>
              </a:solidFill>
            </a:endParaRPr>
          </a:p>
          <a:p>
            <a:pPr algn="ctr"/>
            <a:r>
              <a:rPr lang="en-US" sz="5400" dirty="0">
                <a:ln w="0"/>
                <a:effectLst>
                  <a:outerShdw blurRad="38100" dist="19050" dir="2700000" algn="tl" rotWithShape="0">
                    <a:schemeClr val="dk1">
                      <a:alpha val="40000"/>
                    </a:schemeClr>
                  </a:outerShdw>
                </a:effectLst>
              </a:rPr>
              <a:t>V</a:t>
            </a:r>
          </a:p>
          <a:p>
            <a:pPr algn="ctr"/>
            <a:r>
              <a:rPr lang="en-US" sz="5400" b="1" dirty="0" err="1">
                <a:ln w="22225">
                  <a:solidFill>
                    <a:srgbClr val="FF0000"/>
                  </a:solidFill>
                  <a:prstDash val="solid"/>
                </a:ln>
                <a:solidFill>
                  <a:srgbClr val="00B050"/>
                </a:solidFill>
              </a:rPr>
              <a:t>Cymru</a:t>
            </a:r>
            <a:endParaRPr lang="en-US" sz="5400" b="1" dirty="0">
              <a:ln w="22225">
                <a:solidFill>
                  <a:srgbClr val="FF0000"/>
                </a:solidFill>
                <a:prstDash val="solid"/>
              </a:ln>
              <a:solidFill>
                <a:srgbClr val="00B050"/>
              </a:solidFill>
            </a:endParaRPr>
          </a:p>
        </p:txBody>
      </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9662" b="99034" l="3689" r="100000"/>
                    </a14:imgEffect>
                  </a14:imgLayer>
                </a14:imgProps>
              </a:ext>
            </a:extLst>
          </a:blip>
          <a:stretch>
            <a:fillRect/>
          </a:stretch>
        </p:blipFill>
        <p:spPr>
          <a:xfrm>
            <a:off x="5888254" y="2597686"/>
            <a:ext cx="6347791" cy="4345334"/>
          </a:xfrm>
          <a:prstGeom prst="rect">
            <a:avLst/>
          </a:prstGeom>
        </p:spPr>
      </p:pic>
      <p:pic>
        <p:nvPicPr>
          <p:cNvPr id="12" name="Picture 11"/>
          <p:cNvPicPr>
            <a:picLocks noChangeAspect="1"/>
          </p:cNvPicPr>
          <p:nvPr/>
        </p:nvPicPr>
        <p:blipFill>
          <a:blip r:embed="rId10"/>
          <a:stretch>
            <a:fillRect/>
          </a:stretch>
        </p:blipFill>
        <p:spPr>
          <a:xfrm>
            <a:off x="6756124" y="3492599"/>
            <a:ext cx="2811174" cy="1228725"/>
          </a:xfrm>
          <a:prstGeom prst="rect">
            <a:avLst/>
          </a:prstGeom>
        </p:spPr>
      </p:pic>
      <p:pic>
        <p:nvPicPr>
          <p:cNvPr id="16" name="Picture 15"/>
          <p:cNvPicPr>
            <a:picLocks noChangeAspect="1"/>
          </p:cNvPicPr>
          <p:nvPr/>
        </p:nvPicPr>
        <p:blipFill>
          <a:blip r:embed="rId11"/>
          <a:stretch>
            <a:fillRect/>
          </a:stretch>
        </p:blipFill>
        <p:spPr>
          <a:xfrm>
            <a:off x="9097854" y="3515102"/>
            <a:ext cx="2738868" cy="1339571"/>
          </a:xfrm>
          <a:prstGeom prst="rect">
            <a:avLst/>
          </a:prstGeom>
        </p:spPr>
      </p:pic>
      <p:pic>
        <p:nvPicPr>
          <p:cNvPr id="15" name="Picture 14"/>
          <p:cNvPicPr>
            <a:picLocks noChangeAspect="1"/>
          </p:cNvPicPr>
          <p:nvPr/>
        </p:nvPicPr>
        <p:blipFill>
          <a:blip r:embed="rId12"/>
          <a:stretch>
            <a:fillRect/>
          </a:stretch>
        </p:blipFill>
        <p:spPr>
          <a:xfrm>
            <a:off x="6756124" y="4635721"/>
            <a:ext cx="2381211" cy="1670635"/>
          </a:xfrm>
          <a:prstGeom prst="rect">
            <a:avLst/>
          </a:prstGeom>
        </p:spPr>
      </p:pic>
      <p:pic>
        <p:nvPicPr>
          <p:cNvPr id="11" name="Picture 10"/>
          <p:cNvPicPr>
            <a:picLocks noChangeAspect="1"/>
          </p:cNvPicPr>
          <p:nvPr/>
        </p:nvPicPr>
        <p:blipFill>
          <a:blip r:embed="rId13"/>
          <a:stretch>
            <a:fillRect/>
          </a:stretch>
        </p:blipFill>
        <p:spPr>
          <a:xfrm>
            <a:off x="9018104" y="4670548"/>
            <a:ext cx="2800350" cy="1628775"/>
          </a:xfrm>
          <a:prstGeom prst="rect">
            <a:avLst/>
          </a:prstGeom>
        </p:spPr>
      </p:pic>
    </p:spTree>
    <p:extLst>
      <p:ext uri="{BB962C8B-B14F-4D97-AF65-F5344CB8AC3E}">
        <p14:creationId xmlns:p14="http://schemas.microsoft.com/office/powerpoint/2010/main" val="393245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3" name="Rectangle 2"/>
          <p:cNvSpPr/>
          <p:nvPr/>
        </p:nvSpPr>
        <p:spPr>
          <a:xfrm>
            <a:off x="135449" y="184921"/>
            <a:ext cx="6355445" cy="523220"/>
          </a:xfrm>
          <a:prstGeom prst="rect">
            <a:avLst/>
          </a:prstGeom>
          <a:solidFill>
            <a:schemeClr val="bg1"/>
          </a:solidFill>
          <a:ln w="76200">
            <a:solidFill>
              <a:schemeClr val="tx1"/>
            </a:solidFill>
          </a:ln>
        </p:spPr>
        <p:txBody>
          <a:bodyPr wrap="square" lIns="91440" tIns="45720" rIns="91440" bIns="45720">
            <a:spAutoFit/>
          </a:bodyPr>
          <a:lstStyle/>
          <a:p>
            <a:pPr algn="ct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Cymru</a:t>
            </a:r>
            <a:r>
              <a:rPr lang="en-US" sz="28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28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a’r</a:t>
            </a:r>
            <a:r>
              <a:rPr lang="en-US" sz="28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Byd</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Enwogion</a:t>
            </a:r>
            <a:r>
              <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r>
              <a:rPr lang="en-US" sz="28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Cymru</a:t>
            </a:r>
            <a:endParaRPr lang="en-US" sz="28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135449" y="1016173"/>
            <a:ext cx="1463233" cy="1463233"/>
          </a:xfrm>
          <a:prstGeom prst="rect">
            <a:avLst/>
          </a:prstGeom>
        </p:spPr>
      </p:pic>
      <p:pic>
        <p:nvPicPr>
          <p:cNvPr id="5" name="Picture 4"/>
          <p:cNvPicPr>
            <a:picLocks noChangeAspect="1"/>
          </p:cNvPicPr>
          <p:nvPr/>
        </p:nvPicPr>
        <p:blipFill rotWithShape="1">
          <a:blip r:embed="rId4"/>
          <a:srcRect l="30068" t="1780" r="7998" b="-1780"/>
          <a:stretch/>
        </p:blipFill>
        <p:spPr>
          <a:xfrm>
            <a:off x="1415844" y="1016173"/>
            <a:ext cx="1710813" cy="1657350"/>
          </a:xfrm>
          <a:prstGeom prst="rect">
            <a:avLst/>
          </a:prstGeom>
        </p:spPr>
      </p:pic>
      <p:pic>
        <p:nvPicPr>
          <p:cNvPr id="6" name="Picture 5"/>
          <p:cNvPicPr>
            <a:picLocks noChangeAspect="1"/>
          </p:cNvPicPr>
          <p:nvPr/>
        </p:nvPicPr>
        <p:blipFill>
          <a:blip r:embed="rId5"/>
          <a:stretch>
            <a:fillRect/>
          </a:stretch>
        </p:blipFill>
        <p:spPr>
          <a:xfrm>
            <a:off x="873465" y="1927535"/>
            <a:ext cx="1084758" cy="1379115"/>
          </a:xfrm>
          <a:prstGeom prst="rect">
            <a:avLst/>
          </a:prstGeom>
        </p:spPr>
      </p:pic>
      <p:sp>
        <p:nvSpPr>
          <p:cNvPr id="7" name="Rectangle 6"/>
          <p:cNvSpPr/>
          <p:nvPr/>
        </p:nvSpPr>
        <p:spPr>
          <a:xfrm>
            <a:off x="3238618" y="1465870"/>
            <a:ext cx="593432"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V</a:t>
            </a:r>
            <a:endParaRPr lang="en-US" sz="5400" b="1"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6"/>
          <a:stretch>
            <a:fillRect/>
          </a:stretch>
        </p:blipFill>
        <p:spPr>
          <a:xfrm>
            <a:off x="3922967" y="1016173"/>
            <a:ext cx="1725666" cy="1373027"/>
          </a:xfrm>
          <a:prstGeom prst="rect">
            <a:avLst/>
          </a:prstGeom>
        </p:spPr>
      </p:pic>
      <p:pic>
        <p:nvPicPr>
          <p:cNvPr id="9" name="Picture 8"/>
          <p:cNvPicPr>
            <a:picLocks noChangeAspect="1"/>
          </p:cNvPicPr>
          <p:nvPr/>
        </p:nvPicPr>
        <p:blipFill rotWithShape="1">
          <a:blip r:embed="rId7"/>
          <a:srcRect l="20534" r="22598"/>
          <a:stretch/>
        </p:blipFill>
        <p:spPr>
          <a:xfrm>
            <a:off x="5325772" y="1016173"/>
            <a:ext cx="1165122" cy="1363395"/>
          </a:xfrm>
          <a:prstGeom prst="rect">
            <a:avLst/>
          </a:prstGeom>
        </p:spPr>
      </p:pic>
      <p:pic>
        <p:nvPicPr>
          <p:cNvPr id="10" name="Picture 9"/>
          <p:cNvPicPr>
            <a:picLocks noChangeAspect="1"/>
          </p:cNvPicPr>
          <p:nvPr/>
        </p:nvPicPr>
        <p:blipFill rotWithShape="1">
          <a:blip r:embed="rId8"/>
          <a:srcRect l="17392" r="13852"/>
          <a:stretch/>
        </p:blipFill>
        <p:spPr>
          <a:xfrm>
            <a:off x="4744354" y="1943960"/>
            <a:ext cx="1105366" cy="1379115"/>
          </a:xfrm>
          <a:prstGeom prst="rect">
            <a:avLst/>
          </a:prstGeom>
        </p:spPr>
      </p:pic>
      <p:sp>
        <p:nvSpPr>
          <p:cNvPr id="12" name="Rectangle 11"/>
          <p:cNvSpPr/>
          <p:nvPr/>
        </p:nvSpPr>
        <p:spPr>
          <a:xfrm>
            <a:off x="7033272" y="163136"/>
            <a:ext cx="4721193" cy="300776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dirty="0"/>
          </a:p>
        </p:txBody>
      </p:sp>
      <p:sp>
        <p:nvSpPr>
          <p:cNvPr id="13" name="Rectangle 12"/>
          <p:cNvSpPr/>
          <p:nvPr/>
        </p:nvSpPr>
        <p:spPr>
          <a:xfrm>
            <a:off x="7298576" y="224691"/>
            <a:ext cx="4166525" cy="923330"/>
          </a:xfrm>
          <a:prstGeom prst="rect">
            <a:avLst/>
          </a:prstGeom>
          <a:noFill/>
          <a:ln>
            <a:solidFill>
              <a:schemeClr val="tx1"/>
            </a:solidFill>
          </a:ln>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Newyddion</a:t>
            </a:r>
            <a:r>
              <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 y </a:t>
            </a:r>
            <a:r>
              <a:rPr lang="en-US" sz="5400" b="0" cap="none" spc="0"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Byd</a:t>
            </a:r>
            <a:endParaRPr lang="en-US" sz="54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pic>
        <p:nvPicPr>
          <p:cNvPr id="11" name="Picture 10"/>
          <p:cNvPicPr>
            <a:picLocks noChangeAspect="1"/>
          </p:cNvPicPr>
          <p:nvPr/>
        </p:nvPicPr>
        <p:blipFill rotWithShape="1">
          <a:blip r:embed="rId9"/>
          <a:srcRect t="24174"/>
          <a:stretch/>
        </p:blipFill>
        <p:spPr>
          <a:xfrm>
            <a:off x="7298575" y="1311157"/>
            <a:ext cx="4166525" cy="1703677"/>
          </a:xfrm>
          <a:prstGeom prst="rect">
            <a:avLst/>
          </a:prstGeom>
          <a:ln>
            <a:solidFill>
              <a:schemeClr val="tx1"/>
            </a:solidFill>
          </a:ln>
        </p:spPr>
      </p:pic>
      <p:pic>
        <p:nvPicPr>
          <p:cNvPr id="16" name="Picture 15"/>
          <p:cNvPicPr>
            <a:picLocks noChangeAspect="1"/>
          </p:cNvPicPr>
          <p:nvPr/>
        </p:nvPicPr>
        <p:blipFill>
          <a:blip r:embed="rId10"/>
          <a:stretch>
            <a:fillRect/>
          </a:stretch>
        </p:blipFill>
        <p:spPr>
          <a:xfrm>
            <a:off x="135449" y="4471772"/>
            <a:ext cx="3274236" cy="2178855"/>
          </a:xfrm>
          <a:prstGeom prst="rect">
            <a:avLst/>
          </a:prstGeom>
        </p:spPr>
      </p:pic>
      <p:pic>
        <p:nvPicPr>
          <p:cNvPr id="17" name="Picture 16"/>
          <p:cNvPicPr>
            <a:picLocks noChangeAspect="1"/>
          </p:cNvPicPr>
          <p:nvPr/>
        </p:nvPicPr>
        <p:blipFill>
          <a:blip r:embed="rId11"/>
          <a:stretch>
            <a:fillRect/>
          </a:stretch>
        </p:blipFill>
        <p:spPr>
          <a:xfrm>
            <a:off x="731907" y="4250493"/>
            <a:ext cx="1733550" cy="800100"/>
          </a:xfrm>
          <a:prstGeom prst="rect">
            <a:avLst/>
          </a:prstGeom>
        </p:spPr>
      </p:pic>
      <p:pic>
        <p:nvPicPr>
          <p:cNvPr id="18" name="Picture 17"/>
          <p:cNvPicPr>
            <a:picLocks noChangeAspect="1"/>
          </p:cNvPicPr>
          <p:nvPr/>
        </p:nvPicPr>
        <p:blipFill>
          <a:blip r:embed="rId12"/>
          <a:stretch>
            <a:fillRect/>
          </a:stretch>
        </p:blipFill>
        <p:spPr>
          <a:xfrm>
            <a:off x="4113699" y="4250493"/>
            <a:ext cx="3770432" cy="2111442"/>
          </a:xfrm>
          <a:prstGeom prst="rect">
            <a:avLst/>
          </a:prstGeom>
        </p:spPr>
      </p:pic>
      <p:sp>
        <p:nvSpPr>
          <p:cNvPr id="19" name="Rectangle 18"/>
          <p:cNvSpPr/>
          <p:nvPr/>
        </p:nvSpPr>
        <p:spPr>
          <a:xfrm>
            <a:off x="7994713" y="5050593"/>
            <a:ext cx="593432"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V</a:t>
            </a:r>
            <a:endParaRPr lang="en-US" sz="5400" b="1" cap="none" spc="0" dirty="0">
              <a:ln w="0"/>
              <a:solidFill>
                <a:schemeClr val="tx1"/>
              </a:solidFill>
              <a:effectLst>
                <a:outerShdw blurRad="38100" dist="19050" dir="2700000" algn="tl" rotWithShape="0">
                  <a:schemeClr val="dk1">
                    <a:alpha val="40000"/>
                  </a:schemeClr>
                </a:outerShdw>
              </a:effectLst>
            </a:endParaRPr>
          </a:p>
        </p:txBody>
      </p:sp>
      <p:pic>
        <p:nvPicPr>
          <p:cNvPr id="20" name="Picture 19"/>
          <p:cNvPicPr>
            <a:picLocks noChangeAspect="1"/>
          </p:cNvPicPr>
          <p:nvPr/>
        </p:nvPicPr>
        <p:blipFill>
          <a:blip r:embed="rId13"/>
          <a:stretch>
            <a:fillRect/>
          </a:stretch>
        </p:blipFill>
        <p:spPr>
          <a:xfrm>
            <a:off x="8698727" y="4250493"/>
            <a:ext cx="3166320" cy="2061865"/>
          </a:xfrm>
          <a:prstGeom prst="rect">
            <a:avLst/>
          </a:prstGeom>
        </p:spPr>
      </p:pic>
    </p:spTree>
    <p:extLst>
      <p:ext uri="{BB962C8B-B14F-4D97-AF65-F5344CB8AC3E}">
        <p14:creationId xmlns:p14="http://schemas.microsoft.com/office/powerpoint/2010/main" val="12631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blip>
          <a:stretch>
            <a:fillRect/>
          </a:stretch>
        </p:blipFill>
        <p:spPr>
          <a:xfrm>
            <a:off x="0" y="-1"/>
            <a:ext cx="12029090" cy="6857999"/>
          </a:xfrm>
          <a:prstGeom prst="rect">
            <a:avLst/>
          </a:prstGeom>
        </p:spPr>
      </p:pic>
      <p:sp>
        <p:nvSpPr>
          <p:cNvPr id="3" name="Rectangle 2"/>
          <p:cNvSpPr/>
          <p:nvPr/>
        </p:nvSpPr>
        <p:spPr>
          <a:xfrm>
            <a:off x="2660288" y="2497974"/>
            <a:ext cx="6989414" cy="1862048"/>
          </a:xfrm>
          <a:prstGeom prst="rect">
            <a:avLst/>
          </a:prstGeom>
          <a:solidFill>
            <a:schemeClr val="bg1"/>
          </a:solidFill>
          <a:ln w="76200">
            <a:solidFill>
              <a:schemeClr val="tx1"/>
            </a:solidFill>
          </a:ln>
        </p:spPr>
        <p:txBody>
          <a:bodyPr wrap="none" lIns="91440" tIns="45720" rIns="91440" bIns="45720">
            <a:spAutoFit/>
          </a:bodyPr>
          <a:lstStyle/>
          <a:p>
            <a:pPr algn="ctr"/>
            <a:r>
              <a:rPr lang="en-US" sz="11500" b="0" cap="none" spc="0" dirty="0" err="1">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Ieuenctid</a:t>
            </a:r>
            <a:endParaRPr lang="en-US" sz="115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68164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lum bright="70000" contrast="-70000"/>
          </a:blip>
          <a:stretch>
            <a:fillRect/>
          </a:stretch>
        </p:blipFill>
        <p:spPr>
          <a:xfrm>
            <a:off x="0" y="-1"/>
            <a:ext cx="12029090" cy="6857999"/>
          </a:xfrm>
          <a:prstGeom prst="rect">
            <a:avLst/>
          </a:prstGeom>
        </p:spPr>
      </p:pic>
      <p:sp>
        <p:nvSpPr>
          <p:cNvPr id="4" name="Folded Corner 4"/>
          <p:cNvSpPr/>
          <p:nvPr/>
        </p:nvSpPr>
        <p:spPr>
          <a:xfrm>
            <a:off x="7480825" y="145773"/>
            <a:ext cx="4552148" cy="1272204"/>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1 f18 1"/>
              <a:gd name="f27" fmla="*/ f22 f18 1"/>
              <a:gd name="f28" fmla="min f25 f24"/>
              <a:gd name="f29" fmla="*/ f28 f10 1"/>
              <a:gd name="f30" fmla="*/ f29 1 100000"/>
              <a:gd name="f31" fmla="*/ f30 1 5"/>
              <a:gd name="f32" fmla="+- f21 0 f30"/>
              <a:gd name="f33" fmla="+- f22 0 f30"/>
              <a:gd name="f34" fmla="+- f32 f31 0"/>
              <a:gd name="f35" fmla="+- f33 f31 0"/>
              <a:gd name="f36" fmla="*/ f33 f18 1"/>
              <a:gd name="f37" fmla="*/ f32 f18 1"/>
              <a:gd name="f38" fmla="*/ f34 f18 1"/>
              <a:gd name="f39" fmla="*/ f35 f18 1"/>
            </a:gdLst>
            <a:ahLst/>
            <a:cxnLst>
              <a:cxn ang="3cd4">
                <a:pos x="hc" y="t"/>
              </a:cxn>
              <a:cxn ang="0">
                <a:pos x="r" y="vc"/>
              </a:cxn>
              <a:cxn ang="cd4">
                <a:pos x="hc" y="b"/>
              </a:cxn>
              <a:cxn ang="cd2">
                <a:pos x="l" y="vc"/>
              </a:cxn>
            </a:cxnLst>
            <a:rect l="f23" t="f23" r="f26" b="f36"/>
            <a:pathLst>
              <a:path stroke="0">
                <a:moveTo>
                  <a:pt x="f23" y="f23"/>
                </a:moveTo>
                <a:lnTo>
                  <a:pt x="f26" y="f23"/>
                </a:lnTo>
                <a:lnTo>
                  <a:pt x="f26" y="f36"/>
                </a:lnTo>
                <a:lnTo>
                  <a:pt x="f37" y="f27"/>
                </a:lnTo>
                <a:lnTo>
                  <a:pt x="f23" y="f27"/>
                </a:lnTo>
                <a:close/>
              </a:path>
              <a:path stroke="0">
                <a:moveTo>
                  <a:pt x="f37" y="f27"/>
                </a:moveTo>
                <a:lnTo>
                  <a:pt x="f38" y="f39"/>
                </a:lnTo>
                <a:lnTo>
                  <a:pt x="f26" y="f36"/>
                </a:lnTo>
                <a:close/>
              </a:path>
              <a:path fill="none">
                <a:moveTo>
                  <a:pt x="f37" y="f27"/>
                </a:moveTo>
                <a:lnTo>
                  <a:pt x="f38" y="f39"/>
                </a:lnTo>
                <a:lnTo>
                  <a:pt x="f26" y="f36"/>
                </a:lnTo>
                <a:lnTo>
                  <a:pt x="f37" y="f27"/>
                </a:lnTo>
                <a:lnTo>
                  <a:pt x="f23" y="f27"/>
                </a:lnTo>
                <a:lnTo>
                  <a:pt x="f23" y="f23"/>
                </a:lnTo>
                <a:lnTo>
                  <a:pt x="f26" y="f23"/>
                </a:lnTo>
                <a:lnTo>
                  <a:pt x="f26" y="f36"/>
                </a:lnTo>
              </a:path>
            </a:pathLst>
          </a:custGeom>
          <a:solidFill>
            <a:srgbClr val="FFFF00"/>
          </a:solidFill>
          <a:ln w="12701" cap="flat">
            <a:solidFill>
              <a:srgbClr val="FFFF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y-GB" sz="1600" b="1" i="0" u="none" strike="noStrike" kern="1200" cap="none" spc="0" baseline="0" dirty="0">
              <a:solidFill>
                <a:srgbClr val="000000"/>
              </a:solidFill>
              <a:uFillTx/>
              <a:latin typeface="Century Gothic" panose="020B0502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1" i="0" u="none" strike="noStrike" kern="1200" cap="none" spc="0" baseline="0" dirty="0">
                <a:solidFill>
                  <a:srgbClr val="000000"/>
                </a:solidFill>
                <a:uFillTx/>
                <a:latin typeface="Century Gothic" panose="020B0502020202020204" pitchFamily="34" charset="0"/>
              </a:rPr>
              <a:t>Yng Nghymru yn 2016 roedd 32% o oedolion (16 a throsodd) a 35% o blant (2-15oed) yn ordew. </a:t>
            </a:r>
          </a:p>
        </p:txBody>
      </p:sp>
      <p:sp>
        <p:nvSpPr>
          <p:cNvPr id="5" name="Wave 5"/>
          <p:cNvSpPr/>
          <p:nvPr/>
        </p:nvSpPr>
        <p:spPr>
          <a:xfrm>
            <a:off x="145773" y="5433392"/>
            <a:ext cx="4293702" cy="1285463"/>
          </a:xfrm>
          <a:custGeom>
            <a:avLst>
              <a:gd name="f9" fmla="val 12500"/>
              <a:gd name="f10" fmla="val 0"/>
            </a:avLst>
            <a:gdLst>
              <a:gd name="f2" fmla="val 10800000"/>
              <a:gd name="f3" fmla="val 5400000"/>
              <a:gd name="f4" fmla="val 180"/>
              <a:gd name="f5" fmla="val w"/>
              <a:gd name="f6" fmla="val h"/>
              <a:gd name="f7" fmla="val ss"/>
              <a:gd name="f8" fmla="val 0"/>
              <a:gd name="f9" fmla="val 12500"/>
              <a:gd name="f10" fmla="val 0"/>
              <a:gd name="f11" fmla="+- 0 0 -180"/>
              <a:gd name="f12" fmla="+- 0 0 -270"/>
              <a:gd name="f13" fmla="+- 0 0 -360"/>
              <a:gd name="f14" fmla="+- 0 0 -9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6 f20 1"/>
              <a:gd name="f51" fmla="+- f18 f47 0"/>
              <a:gd name="f52" fmla="+- f18 f48 0"/>
              <a:gd name="f53" fmla="*/ f49 1 100000"/>
              <a:gd name="f54" fmla="*/ f50 1 100000"/>
              <a:gd name="f55" fmla="*/ f50 1 50000"/>
              <a:gd name="f56" fmla="*/ f49 1 50000"/>
              <a:gd name="f57" fmla="*/ f53 10 1"/>
              <a:gd name="f58" fmla="+- f44 0 f53"/>
              <a:gd name="f59" fmla="abs f54"/>
              <a:gd name="f60" fmla="?: f55 0 f55"/>
              <a:gd name="f61" fmla="?: f55 f55 0"/>
              <a:gd name="f62" fmla="+- f52 f54 0"/>
              <a:gd name="f63" fmla="+- f52 0 f54"/>
              <a:gd name="f64" fmla="+- f44 0 f56"/>
              <a:gd name="f65" fmla="*/ f56 f40 1"/>
              <a:gd name="f66" fmla="*/ f53 f40 1"/>
              <a:gd name="f67" fmla="*/ f51 f40 1"/>
              <a:gd name="f68" fmla="*/ f57 1 3"/>
              <a:gd name="f69" fmla="+- f18 0 f60"/>
              <a:gd name="f70" fmla="+- f43 0 f61"/>
              <a:gd name="f71" fmla="+- f18 f61 0"/>
              <a:gd name="f72" fmla="+- f43 f60 0"/>
              <a:gd name="f73" fmla="+- f43 0 f59"/>
              <a:gd name="f74" fmla="*/ f64 f40 1"/>
              <a:gd name="f75" fmla="*/ f58 f40 1"/>
              <a:gd name="f76" fmla="*/ f63 f40 1"/>
              <a:gd name="f77" fmla="*/ f59 f40 1"/>
              <a:gd name="f78" fmla="*/ f62 f40 1"/>
              <a:gd name="f79" fmla="+- f53 0 f68"/>
              <a:gd name="f80" fmla="+- f53 f68 0"/>
              <a:gd name="f81" fmla="+- f58 0 f68"/>
              <a:gd name="f82" fmla="+- f58 f68 0"/>
              <a:gd name="f83" fmla="+- f60 f70 0"/>
              <a:gd name="f84" fmla="max f69 f71"/>
              <a:gd name="f85" fmla="min f70 f72"/>
              <a:gd name="f86" fmla="*/ f69 f40 1"/>
              <a:gd name="f87" fmla="*/ f70 f40 1"/>
              <a:gd name="f88" fmla="*/ f72 f40 1"/>
              <a:gd name="f89" fmla="*/ f71 f40 1"/>
              <a:gd name="f90" fmla="*/ f73 f40 1"/>
              <a:gd name="f91" fmla="*/ f83 1 3"/>
              <a:gd name="f92" fmla="*/ f84 f40 1"/>
              <a:gd name="f93" fmla="*/ f85 f40 1"/>
              <a:gd name="f94" fmla="*/ f79 f40 1"/>
              <a:gd name="f95" fmla="*/ f80 f40 1"/>
              <a:gd name="f96" fmla="*/ f82 f40 1"/>
              <a:gd name="f97" fmla="*/ f81 f40 1"/>
              <a:gd name="f98" fmla="+- f69 f91 0"/>
              <a:gd name="f99" fmla="+- f71 f91 0"/>
              <a:gd name="f100" fmla="+- f98 f70 0"/>
              <a:gd name="f101" fmla="+- f99 f72 0"/>
              <a:gd name="f102" fmla="*/ f98 f40 1"/>
              <a:gd name="f103" fmla="*/ f99 f40 1"/>
              <a:gd name="f104" fmla="*/ f100 1 2"/>
              <a:gd name="f105" fmla="*/ f101 1 2"/>
              <a:gd name="f106" fmla="*/ f104 f40 1"/>
              <a:gd name="f107" fmla="*/ f105 f40 1"/>
            </a:gdLst>
            <a:ahLst/>
            <a:cxnLst>
              <a:cxn ang="3cd4">
                <a:pos x="hc" y="t"/>
              </a:cxn>
              <a:cxn ang="0">
                <a:pos x="r" y="vc"/>
              </a:cxn>
              <a:cxn ang="cd4">
                <a:pos x="hc" y="b"/>
              </a:cxn>
              <a:cxn ang="cd2">
                <a:pos x="l" y="vc"/>
              </a:cxn>
              <a:cxn ang="f36">
                <a:pos x="f76" y="f66"/>
              </a:cxn>
              <a:cxn ang="f37">
                <a:pos x="f77" y="f67"/>
              </a:cxn>
              <a:cxn ang="f38">
                <a:pos x="f78" y="f75"/>
              </a:cxn>
              <a:cxn ang="f39">
                <a:pos x="f90" y="f67"/>
              </a:cxn>
            </a:cxnLst>
            <a:rect l="f92" t="f65" r="f93" b="f74"/>
            <a:pathLst>
              <a:path>
                <a:moveTo>
                  <a:pt x="f86" y="f66"/>
                </a:moveTo>
                <a:cubicBezTo>
                  <a:pt x="f102" y="f94"/>
                  <a:pt x="f106" y="f95"/>
                  <a:pt x="f87" y="f66"/>
                </a:cubicBezTo>
                <a:lnTo>
                  <a:pt x="f88" y="f75"/>
                </a:lnTo>
                <a:cubicBezTo>
                  <a:pt x="f107" y="f96"/>
                  <a:pt x="f103" y="f97"/>
                  <a:pt x="f89" y="f75"/>
                </a:cubicBezTo>
                <a:close/>
              </a:path>
            </a:pathLst>
          </a:custGeom>
          <a:solidFill>
            <a:srgbClr val="00B0F0"/>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1" i="0" u="none" strike="noStrike" kern="1200" cap="none" spc="0" baseline="0" dirty="0">
                <a:solidFill>
                  <a:srgbClr val="000000"/>
                </a:solidFill>
                <a:uFillTx/>
                <a:latin typeface="Century Gothic" panose="020B0502020202020204" pitchFamily="34" charset="0"/>
              </a:rPr>
              <a:t>Yn Lloegr yn 2016 roedd 31% o oedolion a 21% o blant yn ordew.</a:t>
            </a:r>
            <a:endParaRPr lang="cy-GB" sz="1600" b="1" i="0" u="none" strike="noStrike" kern="1200" cap="none" spc="0" baseline="0" dirty="0">
              <a:solidFill>
                <a:srgbClr val="FFFFFF"/>
              </a:solidFill>
              <a:uFillTx/>
              <a:latin typeface="Century Gothic" panose="020B0502020202020204" pitchFamily="34" charset="0"/>
            </a:endParaRPr>
          </a:p>
        </p:txBody>
      </p:sp>
      <p:sp>
        <p:nvSpPr>
          <p:cNvPr id="6" name="Rectangle 6"/>
          <p:cNvSpPr/>
          <p:nvPr/>
        </p:nvSpPr>
        <p:spPr>
          <a:xfrm>
            <a:off x="4651516" y="1670928"/>
            <a:ext cx="7381457" cy="1072271"/>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Mae gordewdra yn gyffredin yn Gogledd dwyrain Lloegr a Gorllewin Canolbarth Lloegr.</a:t>
            </a:r>
            <a:endParaRPr lang="cy-GB" sz="1600" b="0" i="0" u="none" strike="noStrike" kern="1200" cap="none" spc="0" baseline="0" dirty="0">
              <a:solidFill>
                <a:srgbClr val="FFFFFF"/>
              </a:solidFill>
              <a:uFillTx/>
              <a:latin typeface="Century Gothic" panose="020B0502020202020204" pitchFamily="34" charset="0"/>
            </a:endParaRPr>
          </a:p>
        </p:txBody>
      </p:sp>
      <p:sp>
        <p:nvSpPr>
          <p:cNvPr id="7" name="Rounded Rectangle 7"/>
          <p:cNvSpPr/>
          <p:nvPr/>
        </p:nvSpPr>
        <p:spPr>
          <a:xfrm>
            <a:off x="284848" y="3810002"/>
            <a:ext cx="4200936" cy="16233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Mae 19% o fechgyn a 16% o ferched yn ordew yng Nghymru</a:t>
            </a:r>
            <a:endParaRPr lang="cy-GB" sz="1600" b="0" i="0" u="none" strike="noStrike" kern="1200" cap="none" spc="0" baseline="0" dirty="0">
              <a:solidFill>
                <a:srgbClr val="FFFFFF"/>
              </a:solidFill>
              <a:uFillTx/>
              <a:latin typeface="Century Gothic" panose="020B0502020202020204" pitchFamily="34" charset="0"/>
            </a:endParaRPr>
          </a:p>
        </p:txBody>
      </p:sp>
      <p:pic>
        <p:nvPicPr>
          <p:cNvPr id="8" name="Picture 8"/>
          <p:cNvPicPr>
            <a:picLocks noChangeAspect="1"/>
          </p:cNvPicPr>
          <p:nvPr/>
        </p:nvPicPr>
        <p:blipFill>
          <a:blip r:embed="rId3"/>
          <a:srcRect l="26676" t="15988" r="27083" b="5028"/>
          <a:stretch>
            <a:fillRect/>
          </a:stretch>
        </p:blipFill>
        <p:spPr>
          <a:xfrm>
            <a:off x="7872490" y="2862474"/>
            <a:ext cx="4160483" cy="3995525"/>
          </a:xfrm>
          <a:prstGeom prst="rect">
            <a:avLst/>
          </a:prstGeom>
          <a:noFill/>
          <a:ln cap="flat">
            <a:noFill/>
          </a:ln>
        </p:spPr>
      </p:pic>
      <p:sp>
        <p:nvSpPr>
          <p:cNvPr id="9" name="Rectangle 9"/>
          <p:cNvSpPr/>
          <p:nvPr/>
        </p:nvSpPr>
        <p:spPr>
          <a:xfrm>
            <a:off x="4651516" y="2955231"/>
            <a:ext cx="3538325" cy="3763615"/>
          </a:xfrm>
          <a:prstGeom prst="rect">
            <a:avLst/>
          </a:prstGeom>
          <a:solidFill>
            <a:srgbClr val="A9D18E"/>
          </a:solidFill>
          <a:ln w="12701" cap="flat">
            <a:solidFill>
              <a:srgbClr val="A9D18E"/>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Mae gordewdra yn achosi: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y-GB" sz="1600" b="0" i="0" u="none" strike="noStrike" kern="1200" cap="none" spc="0" baseline="0" dirty="0">
              <a:solidFill>
                <a:srgbClr val="000000"/>
              </a:solidFill>
              <a:uFillTx/>
              <a:latin typeface="Century Gothic" panose="020B0502020202020204" pitchFamily="34" charset="0"/>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Afiechyd y galon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Pwysau gwaed uchel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Diabetes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Ambell gancr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Problemau ysgyfaint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Apnea cwsg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y-GB" sz="1600" b="0" i="0" u="none" strike="noStrike" kern="1200" cap="none" spc="0" baseline="0" dirty="0">
              <a:solidFill>
                <a:srgbClr val="000000"/>
              </a:solidFill>
              <a:effectLst>
                <a:outerShdw dist="19048" dir="2700000">
                  <a:srgbClr val="000000"/>
                </a:outerShdw>
              </a:effectLst>
              <a:uFillTx/>
              <a:latin typeface="Century Gothic" panose="020B0502020202020204" pitchFamily="34" charset="0"/>
            </a:endParaRPr>
          </a:p>
        </p:txBody>
      </p:sp>
      <p:sp>
        <p:nvSpPr>
          <p:cNvPr id="3" name="Explosion 2 3"/>
          <p:cNvSpPr/>
          <p:nvPr/>
        </p:nvSpPr>
        <p:spPr>
          <a:xfrm>
            <a:off x="-56357" y="1106430"/>
            <a:ext cx="4625007" cy="3140762"/>
          </a:xfrm>
          <a:custGeom>
            <a:avLst/>
            <a:gdLst>
              <a:gd name="f0" fmla="val 10800000"/>
              <a:gd name="f1" fmla="val 5400000"/>
              <a:gd name="f2" fmla="val 180"/>
              <a:gd name="f3" fmla="val w"/>
              <a:gd name="f4" fmla="val h"/>
              <a:gd name="f5" fmla="val 0"/>
              <a:gd name="f6" fmla="val 21600"/>
              <a:gd name="f7" fmla="val 11462"/>
              <a:gd name="f8" fmla="val 4342"/>
              <a:gd name="f9" fmla="val 14790"/>
              <a:gd name="f10" fmla="val 14525"/>
              <a:gd name="f11" fmla="val 5777"/>
              <a:gd name="f12" fmla="val 18007"/>
              <a:gd name="f13" fmla="val 3172"/>
              <a:gd name="f14" fmla="val 16380"/>
              <a:gd name="f15" fmla="val 6532"/>
              <a:gd name="f16" fmla="val 6645"/>
              <a:gd name="f17" fmla="val 16985"/>
              <a:gd name="f18" fmla="val 9402"/>
              <a:gd name="f19" fmla="val 18270"/>
              <a:gd name="f20" fmla="val 11290"/>
              <a:gd name="f21" fmla="val 12310"/>
              <a:gd name="f22" fmla="val 18877"/>
              <a:gd name="f23" fmla="val 15632"/>
              <a:gd name="f24" fmla="val 14640"/>
              <a:gd name="f25" fmla="val 14350"/>
              <a:gd name="f26" fmla="val 14942"/>
              <a:gd name="f27" fmla="val 17370"/>
              <a:gd name="f28" fmla="val 12180"/>
              <a:gd name="f29" fmla="val 15935"/>
              <a:gd name="f30" fmla="val 11612"/>
              <a:gd name="f31" fmla="val 18842"/>
              <a:gd name="f32" fmla="val 9872"/>
              <a:gd name="f33" fmla="val 8700"/>
              <a:gd name="f34" fmla="val 19712"/>
              <a:gd name="f35" fmla="val 7527"/>
              <a:gd name="f36" fmla="val 18125"/>
              <a:gd name="f37" fmla="val 4917"/>
              <a:gd name="f38" fmla="val 4805"/>
              <a:gd name="f39" fmla="val 18240"/>
              <a:gd name="f40" fmla="val 1285"/>
              <a:gd name="f41" fmla="val 17825"/>
              <a:gd name="f42" fmla="val 3330"/>
              <a:gd name="f43" fmla="val 15370"/>
              <a:gd name="f44" fmla="val 12877"/>
              <a:gd name="f45" fmla="val 3935"/>
              <a:gd name="f46" fmla="val 11592"/>
              <a:gd name="f47" fmla="val 1172"/>
              <a:gd name="f48" fmla="val 8270"/>
              <a:gd name="f49" fmla="val 5372"/>
              <a:gd name="f50" fmla="val 7817"/>
              <a:gd name="f51" fmla="val 4502"/>
              <a:gd name="f52" fmla="val 3625"/>
              <a:gd name="f53" fmla="val 8550"/>
              <a:gd name="f54" fmla="val 6382"/>
              <a:gd name="f55" fmla="val 9722"/>
              <a:gd name="f56" fmla="val 1887"/>
              <a:gd name="f57" fmla="+- 0 0 -360"/>
              <a:gd name="f58" fmla="+- 0 0 -270"/>
              <a:gd name="f59" fmla="+- 0 0 -180"/>
              <a:gd name="f60" fmla="+- 0 0 -90"/>
              <a:gd name="f61" fmla="*/ f3 1 21600"/>
              <a:gd name="f62" fmla="*/ f4 1 21600"/>
              <a:gd name="f63" fmla="val f5"/>
              <a:gd name="f64" fmla="val f6"/>
              <a:gd name="f65" fmla="*/ f57 f0 1"/>
              <a:gd name="f66" fmla="*/ f58 f0 1"/>
              <a:gd name="f67" fmla="*/ f59 f0 1"/>
              <a:gd name="f68" fmla="*/ f60 f0 1"/>
              <a:gd name="f69" fmla="+- f64 0 f63"/>
              <a:gd name="f70" fmla="*/ f65 1 f2"/>
              <a:gd name="f71" fmla="*/ f66 1 f2"/>
              <a:gd name="f72" fmla="*/ f67 1 f2"/>
              <a:gd name="f73" fmla="*/ f68 1 f2"/>
              <a:gd name="f74" fmla="*/ f69 1 21600"/>
              <a:gd name="f75" fmla="*/ f69 9722 1"/>
              <a:gd name="f76" fmla="*/ f69 5372 1"/>
              <a:gd name="f77" fmla="*/ f69 11612 1"/>
              <a:gd name="f78" fmla="*/ f69 14640 1"/>
              <a:gd name="f79" fmla="*/ f69 1887 1"/>
              <a:gd name="f80" fmla="*/ f69 6382 1"/>
              <a:gd name="f81" fmla="*/ f69 12877 1"/>
              <a:gd name="f82" fmla="*/ f69 18842 1"/>
              <a:gd name="f83" fmla="*/ f69 15935 1"/>
              <a:gd name="f84" fmla="*/ f69 6645 1"/>
              <a:gd name="f85" fmla="+- f70 0 f1"/>
              <a:gd name="f86" fmla="+- f71 0 f1"/>
              <a:gd name="f87" fmla="+- f72 0 f1"/>
              <a:gd name="f88" fmla="+- f73 0 f1"/>
              <a:gd name="f89" fmla="*/ f75 1 21600"/>
              <a:gd name="f90" fmla="*/ f76 1 21600"/>
              <a:gd name="f91" fmla="*/ f77 1 21600"/>
              <a:gd name="f92" fmla="*/ f78 1 21600"/>
              <a:gd name="f93" fmla="*/ f79 1 21600"/>
              <a:gd name="f94" fmla="*/ f80 1 21600"/>
              <a:gd name="f95" fmla="*/ f81 1 21600"/>
              <a:gd name="f96" fmla="*/ f82 1 21600"/>
              <a:gd name="f97" fmla="*/ f83 1 21600"/>
              <a:gd name="f98" fmla="*/ f84 1 21600"/>
              <a:gd name="f99" fmla="*/ f63 1 f74"/>
              <a:gd name="f100" fmla="*/ f64 1 f74"/>
              <a:gd name="f101" fmla="*/ f89 1 f74"/>
              <a:gd name="f102" fmla="*/ f93 1 f74"/>
              <a:gd name="f103" fmla="*/ f95 1 f74"/>
              <a:gd name="f104" fmla="*/ f91 1 f74"/>
              <a:gd name="f105" fmla="*/ f96 1 f74"/>
              <a:gd name="f106" fmla="*/ f98 1 f74"/>
              <a:gd name="f107" fmla="*/ f90 1 f74"/>
              <a:gd name="f108" fmla="*/ f92 1 f74"/>
              <a:gd name="f109" fmla="*/ f94 1 f74"/>
              <a:gd name="f110" fmla="*/ f97 1 f74"/>
              <a:gd name="f111" fmla="*/ f99 f61 1"/>
              <a:gd name="f112" fmla="*/ f100 f61 1"/>
              <a:gd name="f113" fmla="*/ f107 f61 1"/>
              <a:gd name="f114" fmla="*/ f108 f61 1"/>
              <a:gd name="f115" fmla="*/ f110 f62 1"/>
              <a:gd name="f116" fmla="*/ f109 f62 1"/>
              <a:gd name="f117" fmla="*/ f101 f61 1"/>
              <a:gd name="f118" fmla="*/ f102 f62 1"/>
              <a:gd name="f119" fmla="*/ f103 f62 1"/>
              <a:gd name="f120" fmla="*/ f104 f61 1"/>
              <a:gd name="f121" fmla="*/ f105 f62 1"/>
              <a:gd name="f122" fmla="*/ f106 f62 1"/>
            </a:gdLst>
            <a:ahLst/>
            <a:cxnLst>
              <a:cxn ang="3cd4">
                <a:pos x="hc" y="t"/>
              </a:cxn>
              <a:cxn ang="0">
                <a:pos x="r" y="vc"/>
              </a:cxn>
              <a:cxn ang="cd4">
                <a:pos x="hc" y="b"/>
              </a:cxn>
              <a:cxn ang="cd2">
                <a:pos x="l" y="vc"/>
              </a:cxn>
              <a:cxn ang="f85">
                <a:pos x="f117" y="f118"/>
              </a:cxn>
              <a:cxn ang="f86">
                <a:pos x="f111" y="f119"/>
              </a:cxn>
              <a:cxn ang="f87">
                <a:pos x="f120" y="f121"/>
              </a:cxn>
              <a:cxn ang="f88">
                <a:pos x="f112" y="f122"/>
              </a:cxn>
            </a:cxnLst>
            <a:rect l="f113" t="f116" r="f114" b="f115"/>
            <a:pathLst>
              <a:path w="21600" h="21600">
                <a:moveTo>
                  <a:pt x="f7" y="f8"/>
                </a:moveTo>
                <a:lnTo>
                  <a:pt x="f9" y="f5"/>
                </a:lnTo>
                <a:lnTo>
                  <a:pt x="f10" y="f11"/>
                </a:lnTo>
                <a:lnTo>
                  <a:pt x="f12" y="f13"/>
                </a:lnTo>
                <a:lnTo>
                  <a:pt x="f14" y="f15"/>
                </a:lnTo>
                <a:lnTo>
                  <a:pt x="f6" y="f16"/>
                </a:lnTo>
                <a:lnTo>
                  <a:pt x="f17" y="f18"/>
                </a:lnTo>
                <a:lnTo>
                  <a:pt x="f19" y="f20"/>
                </a:lnTo>
                <a:lnTo>
                  <a:pt x="f14" y="f21"/>
                </a:lnTo>
                <a:lnTo>
                  <a:pt x="f22" y="f23"/>
                </a:lnTo>
                <a:lnTo>
                  <a:pt x="f24" y="f25"/>
                </a:lnTo>
                <a:lnTo>
                  <a:pt x="f26" y="f27"/>
                </a:lnTo>
                <a:lnTo>
                  <a:pt x="f28" y="f29"/>
                </a:lnTo>
                <a:lnTo>
                  <a:pt x="f30" y="f31"/>
                </a:lnTo>
                <a:lnTo>
                  <a:pt x="f32" y="f27"/>
                </a:lnTo>
                <a:lnTo>
                  <a:pt x="f33" y="f34"/>
                </a:lnTo>
                <a:lnTo>
                  <a:pt x="f35" y="f36"/>
                </a:lnTo>
                <a:lnTo>
                  <a:pt x="f37" y="f6"/>
                </a:lnTo>
                <a:lnTo>
                  <a:pt x="f38" y="f39"/>
                </a:lnTo>
                <a:lnTo>
                  <a:pt x="f40" y="f41"/>
                </a:lnTo>
                <a:lnTo>
                  <a:pt x="f42" y="f43"/>
                </a:lnTo>
                <a:lnTo>
                  <a:pt x="f5" y="f44"/>
                </a:lnTo>
                <a:lnTo>
                  <a:pt x="f45" y="f46"/>
                </a:lnTo>
                <a:lnTo>
                  <a:pt x="f47" y="f48"/>
                </a:lnTo>
                <a:lnTo>
                  <a:pt x="f49" y="f50"/>
                </a:lnTo>
                <a:lnTo>
                  <a:pt x="f51" y="f52"/>
                </a:lnTo>
                <a:lnTo>
                  <a:pt x="f53" y="f54"/>
                </a:lnTo>
                <a:lnTo>
                  <a:pt x="f55" y="f56"/>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0" i="0" u="none" strike="noStrike" kern="1200" cap="none" spc="0" baseline="0" dirty="0">
                <a:solidFill>
                  <a:srgbClr val="000000"/>
                </a:solidFill>
                <a:uFillTx/>
                <a:latin typeface="Century Gothic" panose="020B0502020202020204" pitchFamily="34" charset="0"/>
              </a:rPr>
              <a:t>Yn 2015 roedd gordewdra wedi costio £6.4 biliwn i’r Gwasanaeth Iechyd.</a:t>
            </a:r>
            <a:endParaRPr lang="cy-GB" sz="1600" b="0" i="0" u="none" strike="noStrike" kern="1200" cap="none" spc="0" baseline="0" dirty="0">
              <a:solidFill>
                <a:srgbClr val="FFFFFF"/>
              </a:solidFill>
              <a:uFillTx/>
              <a:latin typeface="Century Gothic" panose="020B0502020202020204" pitchFamily="34" charset="0"/>
            </a:endParaRPr>
          </a:p>
        </p:txBody>
      </p:sp>
      <p:sp>
        <p:nvSpPr>
          <p:cNvPr id="12" name="Rectangle 11"/>
          <p:cNvSpPr/>
          <p:nvPr/>
        </p:nvSpPr>
        <p:spPr>
          <a:xfrm>
            <a:off x="135449" y="184921"/>
            <a:ext cx="6238847" cy="707886"/>
          </a:xfrm>
          <a:prstGeom prst="rect">
            <a:avLst/>
          </a:prstGeom>
          <a:solidFill>
            <a:schemeClr val="bg1"/>
          </a:solidFill>
          <a:ln w="76200">
            <a:solidFill>
              <a:schemeClr val="tx1"/>
            </a:solidFill>
          </a:ln>
        </p:spPr>
        <p:txBody>
          <a:bodyPr wrap="square" lIns="91440" tIns="45720" rIns="91440" bIns="45720">
            <a:spAutoFit/>
          </a:bodyPr>
          <a:lstStyle/>
          <a:p>
            <a:pPr algn="ctr"/>
            <a:r>
              <a:rPr lang="en-US" sz="40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Ieuenctid</a:t>
            </a:r>
            <a:r>
              <a:rPr lang="en-US" sz="40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40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Bwyta’n</a:t>
            </a:r>
            <a:r>
              <a:rPr lang="en-US" sz="4000" dirty="0">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 </a:t>
            </a:r>
            <a:r>
              <a:rPr lang="en-US" sz="4000" dirty="0" err="1">
                <a:ln w="0">
                  <a:solidFill>
                    <a:sysClr val="windowText" lastClr="000000"/>
                  </a:solidFill>
                </a:ln>
                <a:effectLst>
                  <a:outerShdw blurRad="38100" dist="19050" dir="2700000" algn="tl" rotWithShape="0">
                    <a:schemeClr val="dk1">
                      <a:alpha val="40000"/>
                    </a:schemeClr>
                  </a:outerShdw>
                </a:effectLst>
                <a:latin typeface="Century Gothic" panose="020B0502020202020204" pitchFamily="34" charset="0"/>
              </a:rPr>
              <a:t>Iach</a:t>
            </a:r>
            <a:endParaRPr lang="en-US" sz="4000" b="0" cap="none" spc="0" dirty="0">
              <a:ln w="0">
                <a:solidFill>
                  <a:sysClr val="windowText" lastClr="00000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39665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389</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Brush Script MT</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Lowri Newman</dc:creator>
  <cp:lastModifiedBy>Lowri Newman</cp:lastModifiedBy>
  <cp:revision>25</cp:revision>
  <dcterms:created xsi:type="dcterms:W3CDTF">2017-06-12T10:38:59Z</dcterms:created>
  <dcterms:modified xsi:type="dcterms:W3CDTF">2017-06-16T10:34:37Z</dcterms:modified>
</cp:coreProperties>
</file>