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0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CB49F7-F1B2-4111-8B50-DE0192CFB40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AA194B-7457-4CD2-8535-2B589A43A642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25012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CB94DE-28D1-4C6A-8618-1B8A08C886B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DD9A01-65D9-4051-970D-9D3F63334E32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73759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C7385B-6D63-4EAE-9400-0F98B0E5C020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A429B4-1414-448E-9EF7-4CF2749F4DA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112350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03711E-F35E-42DB-8F39-3C3F6D50B27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C3358A-37C1-425B-BEB3-0B23A832E64C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574554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34DFF1-8108-406F-B2D9-4B818BB2C562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4CBB28-FC93-4BB7-8E47-4D2BB9E0EAA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513213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070C4B-8F8F-4837-9449-C0505F113679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AB6976-97C7-404B-A045-5C9EC6A02BA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089729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2E6B5F-926A-46A2-BB64-32E9AB090C0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484A19-A38F-4237-BB1B-C3D392771B06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169369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47B066-6C11-4199-B7A3-B290B547996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86F6BD-A2ED-4BF0-98BC-DA8DBBDC558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9760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F0A395-1BDD-42C5-81DC-81EF9DD8016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362308-71AE-49E3-A6CD-53C6BCE3B22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4136039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2D14B7-8379-4350-914C-A7BD98676C7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C16F6C-27DE-4146-AEDB-EEF3210C2A3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5162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F0E03A-1CC4-466E-BE56-A2739DE7F14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FE5BF4-EE56-4E1E-9CE9-99483F6A2558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7033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68F298FD-C938-414B-AA23-179DFFC2C15F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609F66F-00A5-4E19-8F5A-71628095A0EB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73779" y="2999652"/>
            <a:ext cx="4310234" cy="3129415"/>
          </a:xfrm>
        </p:spPr>
        <p:txBody>
          <a:bodyPr/>
          <a:lstStyle/>
          <a:p>
            <a:pPr marL="0" lvl="0" indent="0" algn="ctr">
              <a:buNone/>
            </a:pPr>
            <a:endParaRPr lang="en-GB" sz="2000" b="1" u="sng"/>
          </a:p>
          <a:p>
            <a:pPr marL="0" lvl="0" indent="0" algn="ctr">
              <a:buNone/>
            </a:pPr>
            <a:endParaRPr lang="en-GB" sz="2400" b="1" u="sng"/>
          </a:p>
          <a:p>
            <a:pPr marL="0" lvl="0" indent="0" algn="ctr">
              <a:buNone/>
            </a:pPr>
            <a:r>
              <a:rPr lang="en-GB" sz="2000" b="1"/>
              <a:t>Clywed y dorf yn gweiddi “CYMRU”</a:t>
            </a:r>
          </a:p>
          <a:p>
            <a:pPr marL="0" lvl="0" indent="0" algn="ctr">
              <a:buNone/>
            </a:pPr>
            <a:r>
              <a:rPr lang="en-GB" sz="2000" b="1"/>
              <a:t>Gweld y m</a:t>
            </a:r>
            <a:r>
              <a:rPr lang="en-GB" sz="2000" b="1">
                <a:cs typeface="Times New Roman" pitchFamily="18"/>
              </a:rPr>
              <a:t>ôr o goch a gwyn</a:t>
            </a:r>
          </a:p>
          <a:p>
            <a:pPr marL="0" lvl="0" indent="0" algn="ctr">
              <a:buNone/>
            </a:pPr>
            <a:r>
              <a:rPr lang="en-GB" sz="2000" b="1">
                <a:cs typeface="Times New Roman" pitchFamily="18"/>
              </a:rPr>
              <a:t>Arogli byrgers a chwys chwaraewyr</a:t>
            </a:r>
          </a:p>
          <a:p>
            <a:pPr marL="0" lvl="0" indent="0" algn="ctr">
              <a:buNone/>
            </a:pPr>
            <a:r>
              <a:rPr lang="en-GB" sz="2000" b="1">
                <a:cs typeface="Times New Roman" pitchFamily="18"/>
              </a:rPr>
              <a:t>Teimlo’r cyffro a’r tensiwn</a:t>
            </a:r>
          </a:p>
          <a:p>
            <a:pPr marL="0" lvl="0" indent="0" algn="ctr">
              <a:buNone/>
            </a:pPr>
            <a:r>
              <a:rPr lang="en-GB" sz="2000" b="1">
                <a:cs typeface="Times New Roman" pitchFamily="18"/>
              </a:rPr>
              <a:t>Blasu llwyddiant - gobeithio</a:t>
            </a:r>
          </a:p>
          <a:p>
            <a:pPr marL="0" lvl="0" indent="0">
              <a:buNone/>
            </a:pPr>
            <a:endParaRPr lang="en-GB" sz="2000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2F1FB71-7815-415E-A8E8-737E0045AEA7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85179" y="1991544"/>
            <a:ext cx="1440161" cy="369331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Clywed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Gweld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Arogli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Teimlo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Blasu</a:t>
            </a:r>
          </a:p>
        </p:txBody>
      </p:sp>
      <p:pic>
        <p:nvPicPr>
          <p:cNvPr id="6" name="Picture 4" descr="D:\PFiles\MSOffice\Clipart\standard\stddir3\hm00374_.wm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100282" y="1897709"/>
            <a:ext cx="509585" cy="6672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5" descr="D:\PFiles\MSOffice\Clipart\standard\stddir4\sy01056_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19065" y="2761798"/>
            <a:ext cx="594241" cy="440521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6" descr="C:\Program Files\Microsoft Office\Clipart\Pub60Cor\na02125_.wm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047100" y="4345978"/>
            <a:ext cx="538170" cy="609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7" descr="D:\PFiles\MSOffice\Clipart\standard\stddir3\hm00388_.wm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6045198" y="3481879"/>
            <a:ext cx="599279" cy="603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8" descr="D:\PFiles\MSOffice\Clipart\standard\stddir1\bd06421_.wm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6045198" y="5210077"/>
            <a:ext cx="462274" cy="60026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rame 10"/>
          <p:cNvSpPr/>
          <p:nvPr/>
        </p:nvSpPr>
        <p:spPr>
          <a:xfrm>
            <a:off x="116631" y="1703508"/>
            <a:ext cx="4824538" cy="4425558"/>
          </a:xfrm>
          <a:custGeom>
            <a:avLst>
              <a:gd name="f5" fmla="val 7590"/>
            </a:avLst>
            <a:gdLst>
              <a:gd name="f1" fmla="val w"/>
              <a:gd name="f2" fmla="val h"/>
              <a:gd name="f3" fmla="val ss"/>
              <a:gd name="f4" fmla="val 0"/>
              <a:gd name="f5" fmla="val 7590"/>
              <a:gd name="f6" fmla="abs f1"/>
              <a:gd name="f7" fmla="abs f2"/>
              <a:gd name="f8" fmla="abs f3"/>
              <a:gd name="f9" fmla="val f4"/>
              <a:gd name="f10" fmla="val f5"/>
              <a:gd name="f11" fmla="?: f6 f1 1"/>
              <a:gd name="f12" fmla="?: f7 f2 1"/>
              <a:gd name="f13" fmla="?: f8 f3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9 f18 1"/>
              <a:gd name="f24" fmla="+- f22 0 f9"/>
              <a:gd name="f25" fmla="+- f21 0 f9"/>
              <a:gd name="f26" fmla="*/ f21 f18 1"/>
              <a:gd name="f27" fmla="*/ f22 f18 1"/>
              <a:gd name="f28" fmla="min f25 f24"/>
              <a:gd name="f29" fmla="*/ f28 f10 1"/>
              <a:gd name="f30" fmla="*/ f29 1 100000"/>
              <a:gd name="f31" fmla="+- f21 0 f30"/>
              <a:gd name="f32" fmla="+- f22 0 f30"/>
              <a:gd name="f33" fmla="*/ f30 f18 1"/>
              <a:gd name="f34" fmla="*/ f31 f18 1"/>
              <a:gd name="f35" fmla="*/ f32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3" r="f34" b="f35"/>
            <a:pathLst>
              <a:path>
                <a:moveTo>
                  <a:pt x="f23" y="f23"/>
                </a:moveTo>
                <a:lnTo>
                  <a:pt x="f26" y="f23"/>
                </a:lnTo>
                <a:lnTo>
                  <a:pt x="f26" y="f27"/>
                </a:lnTo>
                <a:lnTo>
                  <a:pt x="f23" y="f27"/>
                </a:lnTo>
                <a:close/>
                <a:moveTo>
                  <a:pt x="f33" y="f33"/>
                </a:moveTo>
                <a:lnTo>
                  <a:pt x="f33" y="f35"/>
                </a:lnTo>
                <a:lnTo>
                  <a:pt x="f34" y="f35"/>
                </a:lnTo>
                <a:lnTo>
                  <a:pt x="f34" y="f33"/>
                </a:lnTo>
                <a:close/>
              </a:path>
            </a:pathLst>
          </a:custGeom>
          <a:solidFill>
            <a:srgbClr val="FF0000"/>
          </a:solidFill>
          <a:ln w="12701">
            <a:solidFill>
              <a:srgbClr val="FF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2" name="Picture 2"/>
          <p:cNvPicPr>
            <a:picLocks noChangeAspect="1"/>
          </p:cNvPicPr>
          <p:nvPr/>
        </p:nvPicPr>
        <p:blipFill>
          <a:blip r:embed="rId7"/>
          <a:srcRect b="10832"/>
          <a:stretch>
            <a:fillRect/>
          </a:stretch>
        </p:blipFill>
        <p:spPr>
          <a:xfrm>
            <a:off x="1655640" y="2107874"/>
            <a:ext cx="1794162" cy="164599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Frame 11"/>
          <p:cNvSpPr/>
          <p:nvPr/>
        </p:nvSpPr>
        <p:spPr>
          <a:xfrm>
            <a:off x="260649" y="6600056"/>
            <a:ext cx="6383837" cy="2520278"/>
          </a:xfrm>
          <a:custGeom>
            <a:avLst>
              <a:gd name="f5" fmla="val 9956"/>
            </a:avLst>
            <a:gdLst>
              <a:gd name="f1" fmla="val w"/>
              <a:gd name="f2" fmla="val h"/>
              <a:gd name="f3" fmla="val ss"/>
              <a:gd name="f4" fmla="val 0"/>
              <a:gd name="f5" fmla="val 9956"/>
              <a:gd name="f6" fmla="abs f1"/>
              <a:gd name="f7" fmla="abs f2"/>
              <a:gd name="f8" fmla="abs f3"/>
              <a:gd name="f9" fmla="val f4"/>
              <a:gd name="f10" fmla="val f5"/>
              <a:gd name="f11" fmla="?: f6 f1 1"/>
              <a:gd name="f12" fmla="?: f7 f2 1"/>
              <a:gd name="f13" fmla="?: f8 f3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9 f18 1"/>
              <a:gd name="f24" fmla="+- f22 0 f9"/>
              <a:gd name="f25" fmla="+- f21 0 f9"/>
              <a:gd name="f26" fmla="*/ f21 f18 1"/>
              <a:gd name="f27" fmla="*/ f22 f18 1"/>
              <a:gd name="f28" fmla="min f25 f24"/>
              <a:gd name="f29" fmla="*/ f28 f10 1"/>
              <a:gd name="f30" fmla="*/ f29 1 100000"/>
              <a:gd name="f31" fmla="+- f21 0 f30"/>
              <a:gd name="f32" fmla="+- f22 0 f30"/>
              <a:gd name="f33" fmla="*/ f30 f18 1"/>
              <a:gd name="f34" fmla="*/ f31 f18 1"/>
              <a:gd name="f35" fmla="*/ f32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3" t="f33" r="f34" b="f35"/>
            <a:pathLst>
              <a:path>
                <a:moveTo>
                  <a:pt x="f23" y="f23"/>
                </a:moveTo>
                <a:lnTo>
                  <a:pt x="f26" y="f23"/>
                </a:lnTo>
                <a:lnTo>
                  <a:pt x="f26" y="f27"/>
                </a:lnTo>
                <a:lnTo>
                  <a:pt x="f23" y="f27"/>
                </a:lnTo>
                <a:close/>
                <a:moveTo>
                  <a:pt x="f33" y="f33"/>
                </a:moveTo>
                <a:lnTo>
                  <a:pt x="f33" y="f35"/>
                </a:lnTo>
                <a:lnTo>
                  <a:pt x="f34" y="f35"/>
                </a:lnTo>
                <a:lnTo>
                  <a:pt x="f34" y="f33"/>
                </a:lnTo>
                <a:close/>
              </a:path>
            </a:pathLst>
          </a:custGeom>
          <a:solidFill>
            <a:srgbClr val="A5A5A5"/>
          </a:solidFill>
          <a:ln w="12701">
            <a:solidFill>
              <a:srgbClr val="787878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TextBox 12"/>
          <p:cNvSpPr txBox="1"/>
          <p:nvPr/>
        </p:nvSpPr>
        <p:spPr>
          <a:xfrm>
            <a:off x="548676" y="7176119"/>
            <a:ext cx="5796162" cy="175432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1. Beth mae’r dorf yn gweiddi? ____________________ (1)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2. Pa liwiau ydy’r môr ____________________________ (2)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3. Beth mae’n arogli? ____________________________ (2)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4. Beth mae’n teimlo? ____________________________ (2)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5. Beth mae’n blasu? ____________________________ (1)</a:t>
            </a:r>
          </a:p>
          <a:p>
            <a: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9331" y="9768407"/>
            <a:ext cx="6399327" cy="771845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E75B6"/>
          </a:solidFill>
          <a:ln w="12701">
            <a:solidFill>
              <a:srgbClr val="00206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Beth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what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       Pa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which          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dorf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crowd          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gweiddi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/ shout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     liwiau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colours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arogli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smell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	teimlo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feel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         blasu /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taste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</TotalTime>
  <Words>99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</dc:title>
  <dc:creator>Lowri Newman</dc:creator>
  <cp:lastModifiedBy>Roberts Heddwen Vaughan (GwE)</cp:lastModifiedBy>
  <cp:revision>1</cp:revision>
  <dcterms:created xsi:type="dcterms:W3CDTF">2017-06-14T09:36:57Z</dcterms:created>
  <dcterms:modified xsi:type="dcterms:W3CDTF">2017-07-13T13:06:08Z</dcterms:modified>
</cp:coreProperties>
</file>