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2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37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67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23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16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91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94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3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42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452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941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82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AC671-3E74-4FF4-89F4-49137221E556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EB057-CD4F-4C1E-9739-EEB39319FE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95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4311" y="322853"/>
            <a:ext cx="4701654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Darllenwch</a:t>
            </a:r>
            <a:r>
              <a:rPr lang="en-GB" sz="1138" dirty="0"/>
              <a:t> y </a:t>
            </a:r>
            <a:r>
              <a:rPr lang="en-GB" sz="1138" dirty="0" err="1"/>
              <a:t>gerdd</a:t>
            </a:r>
            <a:r>
              <a:rPr lang="en-GB" sz="1138" dirty="0"/>
              <a:t> </a:t>
            </a:r>
            <a:r>
              <a:rPr lang="en-GB" sz="1138" dirty="0" err="1"/>
              <a:t>yn</a:t>
            </a:r>
            <a:r>
              <a:rPr lang="en-GB" sz="1138" dirty="0"/>
              <a:t> </a:t>
            </a:r>
            <a:r>
              <a:rPr lang="en-GB" sz="1138" dirty="0" err="1"/>
              <a:t>ofalus</a:t>
            </a:r>
            <a:r>
              <a:rPr lang="en-GB" sz="1138" dirty="0"/>
              <a:t>. </a:t>
            </a:r>
            <a:r>
              <a:rPr lang="en-GB" sz="1138" i="1" dirty="0"/>
              <a:t>Read the poem carefully.  </a:t>
            </a:r>
            <a:r>
              <a:rPr lang="en-GB" sz="1138" dirty="0"/>
              <a:t>(14 +</a:t>
            </a:r>
            <a:r>
              <a:rPr lang="en-GB" sz="1138" dirty="0">
                <a:sym typeface="Wingdings" panose="05000000000000000000" pitchFamily="2" charset="2"/>
              </a:rPr>
              <a:t> =</a:t>
            </a:r>
            <a:r>
              <a:rPr lang="en-GB" sz="1138" dirty="0"/>
              <a:t> 5 ) = (19)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5169" y="831661"/>
            <a:ext cx="3348820" cy="269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Gwelais</a:t>
            </a:r>
            <a:r>
              <a:rPr lang="en-GB" sz="1138" dirty="0"/>
              <a:t> </a:t>
            </a:r>
            <a:r>
              <a:rPr lang="en-GB" sz="1138" dirty="0" err="1"/>
              <a:t>oleuadau</a:t>
            </a:r>
            <a:r>
              <a:rPr lang="en-GB" sz="1138" dirty="0"/>
              <a:t> </a:t>
            </a:r>
            <a:r>
              <a:rPr lang="en-GB" sz="1138" dirty="0" err="1"/>
              <a:t>llachar</a:t>
            </a:r>
            <a:r>
              <a:rPr lang="en-GB" sz="1138" dirty="0"/>
              <a:t>…</a:t>
            </a:r>
          </a:p>
          <a:p>
            <a:r>
              <a:rPr lang="en-GB" sz="1138" dirty="0" err="1"/>
              <a:t>stondinau</a:t>
            </a:r>
            <a:r>
              <a:rPr lang="en-GB" sz="1138" dirty="0"/>
              <a:t> o bob math </a:t>
            </a:r>
          </a:p>
          <a:p>
            <a:r>
              <a:rPr lang="en-GB" sz="1138" dirty="0"/>
              <a:t>a </a:t>
            </a:r>
            <a:r>
              <a:rPr lang="en-GB" sz="1138" dirty="0" err="1"/>
              <a:t>meri</a:t>
            </a:r>
            <a:r>
              <a:rPr lang="en-GB" sz="1138" dirty="0"/>
              <a:t>-go-</a:t>
            </a:r>
            <a:r>
              <a:rPr lang="en-GB" sz="1138" dirty="0" err="1"/>
              <a:t>rownd</a:t>
            </a:r>
            <a:r>
              <a:rPr lang="en-GB" sz="1138" dirty="0"/>
              <a:t> </a:t>
            </a:r>
            <a:r>
              <a:rPr lang="en-GB" sz="1138" dirty="0" err="1"/>
              <a:t>lliwgar</a:t>
            </a:r>
            <a:r>
              <a:rPr lang="en-GB" sz="1138" dirty="0"/>
              <a:t>.</a:t>
            </a:r>
          </a:p>
          <a:p>
            <a:endParaRPr lang="en-GB" sz="1138" dirty="0"/>
          </a:p>
          <a:p>
            <a:r>
              <a:rPr lang="en-GB" sz="1138" dirty="0" err="1"/>
              <a:t>Blasais</a:t>
            </a:r>
            <a:r>
              <a:rPr lang="en-GB" sz="1138" dirty="0"/>
              <a:t> y </a:t>
            </a:r>
            <a:r>
              <a:rPr lang="en-GB" sz="1138" dirty="0" err="1"/>
              <a:t>siocled</a:t>
            </a:r>
            <a:endParaRPr lang="en-GB" sz="1138" dirty="0"/>
          </a:p>
          <a:p>
            <a:r>
              <a:rPr lang="en-GB" sz="1138" dirty="0" err="1"/>
              <a:t>a’r</a:t>
            </a:r>
            <a:r>
              <a:rPr lang="en-GB" sz="1138" dirty="0"/>
              <a:t> </a:t>
            </a:r>
            <a:r>
              <a:rPr lang="en-GB" sz="1138" dirty="0" err="1"/>
              <a:t>afalau</a:t>
            </a:r>
            <a:r>
              <a:rPr lang="en-GB" sz="1138" dirty="0"/>
              <a:t> </a:t>
            </a:r>
            <a:r>
              <a:rPr lang="en-GB" sz="1138" dirty="0" err="1"/>
              <a:t>taffi</a:t>
            </a:r>
            <a:r>
              <a:rPr lang="en-GB" sz="1138" dirty="0"/>
              <a:t>,</a:t>
            </a:r>
          </a:p>
          <a:p>
            <a:r>
              <a:rPr lang="en-GB" sz="1138" dirty="0" err="1"/>
              <a:t>cŵn</a:t>
            </a:r>
            <a:r>
              <a:rPr lang="en-GB" sz="1138" dirty="0"/>
              <a:t> </a:t>
            </a:r>
            <a:r>
              <a:rPr lang="en-GB" sz="1138" dirty="0" err="1"/>
              <a:t>poeth</a:t>
            </a:r>
            <a:r>
              <a:rPr lang="en-GB" sz="1138" dirty="0"/>
              <a:t> a </a:t>
            </a:r>
            <a:r>
              <a:rPr lang="en-GB" sz="1138" dirty="0" err="1"/>
              <a:t>chandi</a:t>
            </a:r>
            <a:r>
              <a:rPr lang="en-GB" sz="1138" dirty="0"/>
              <a:t> </a:t>
            </a:r>
            <a:r>
              <a:rPr lang="en-GB" sz="1138" dirty="0" err="1"/>
              <a:t>fflos</a:t>
            </a:r>
            <a:r>
              <a:rPr lang="en-GB" sz="1138" dirty="0"/>
              <a:t>.</a:t>
            </a:r>
          </a:p>
          <a:p>
            <a:endParaRPr lang="en-GB" sz="1138" dirty="0"/>
          </a:p>
          <a:p>
            <a:r>
              <a:rPr lang="en-GB" sz="1138" dirty="0" err="1"/>
              <a:t>Aroglais</a:t>
            </a:r>
            <a:r>
              <a:rPr lang="en-GB" sz="1138" dirty="0"/>
              <a:t> </a:t>
            </a:r>
            <a:r>
              <a:rPr lang="en-GB" sz="1138" dirty="0" err="1"/>
              <a:t>ddiesel</a:t>
            </a:r>
            <a:r>
              <a:rPr lang="en-GB" sz="1138" dirty="0"/>
              <a:t> y </a:t>
            </a:r>
            <a:r>
              <a:rPr lang="en-GB" sz="1138" dirty="0" err="1"/>
              <a:t>peiriannau</a:t>
            </a:r>
            <a:r>
              <a:rPr lang="en-GB" sz="1138" dirty="0"/>
              <a:t> </a:t>
            </a:r>
            <a:r>
              <a:rPr lang="en-GB" sz="1138" dirty="0" err="1"/>
              <a:t>swnllyd</a:t>
            </a:r>
            <a:r>
              <a:rPr lang="en-GB" sz="1138" dirty="0"/>
              <a:t>,</a:t>
            </a:r>
          </a:p>
          <a:p>
            <a:r>
              <a:rPr lang="en-GB" sz="1138" dirty="0" err="1"/>
              <a:t>nionod</a:t>
            </a:r>
            <a:r>
              <a:rPr lang="en-GB" sz="1138" dirty="0"/>
              <a:t>, </a:t>
            </a:r>
            <a:r>
              <a:rPr lang="en-GB" sz="1138" dirty="0" err="1"/>
              <a:t>pysgod</a:t>
            </a:r>
            <a:r>
              <a:rPr lang="en-GB" sz="1138" dirty="0"/>
              <a:t> a </a:t>
            </a:r>
            <a:r>
              <a:rPr lang="en-GB" sz="1138" dirty="0" err="1"/>
              <a:t>sglodion</a:t>
            </a:r>
            <a:endParaRPr lang="en-GB" sz="1138" dirty="0"/>
          </a:p>
          <a:p>
            <a:r>
              <a:rPr lang="en-GB" sz="1138" dirty="0"/>
              <a:t>a </a:t>
            </a:r>
            <a:r>
              <a:rPr lang="en-GB" sz="1138" dirty="0" err="1"/>
              <a:t>sigarennau</a:t>
            </a:r>
            <a:r>
              <a:rPr lang="en-GB" sz="1138" dirty="0"/>
              <a:t>.</a:t>
            </a:r>
          </a:p>
          <a:p>
            <a:endParaRPr lang="en-GB" sz="1463" dirty="0"/>
          </a:p>
          <a:p>
            <a:endParaRPr lang="en-GB" sz="1463" dirty="0"/>
          </a:p>
          <a:p>
            <a:endParaRPr lang="en-GB" sz="1463" dirty="0"/>
          </a:p>
        </p:txBody>
      </p:sp>
      <p:sp>
        <p:nvSpPr>
          <p:cNvPr id="6" name="Rectangle 5"/>
          <p:cNvSpPr/>
          <p:nvPr/>
        </p:nvSpPr>
        <p:spPr>
          <a:xfrm>
            <a:off x="1751818" y="687506"/>
            <a:ext cx="3115955" cy="24062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7" name="TextBox 6"/>
          <p:cNvSpPr txBox="1"/>
          <p:nvPr/>
        </p:nvSpPr>
        <p:spPr>
          <a:xfrm>
            <a:off x="1086490" y="3260109"/>
            <a:ext cx="4801453" cy="792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Pa </a:t>
            </a:r>
            <a:r>
              <a:rPr lang="en-GB" sz="1138" dirty="0" err="1"/>
              <a:t>luniau</a:t>
            </a:r>
            <a:r>
              <a:rPr lang="en-GB" sz="1138" dirty="0"/>
              <a:t> </a:t>
            </a:r>
            <a:r>
              <a:rPr lang="en-GB" sz="1138" dirty="0" err="1"/>
              <a:t>fydd</a:t>
            </a:r>
            <a:r>
              <a:rPr lang="en-GB" sz="1138" dirty="0"/>
              <a:t> </a:t>
            </a:r>
            <a:r>
              <a:rPr lang="en-GB" sz="1138" dirty="0" err="1"/>
              <a:t>yn</a:t>
            </a:r>
            <a:r>
              <a:rPr lang="en-GB" sz="1138" dirty="0"/>
              <a:t> </a:t>
            </a:r>
            <a:r>
              <a:rPr lang="en-GB" sz="1138" dirty="0" err="1"/>
              <a:t>addas</a:t>
            </a:r>
            <a:r>
              <a:rPr lang="en-GB" sz="1138" dirty="0"/>
              <a:t> </a:t>
            </a:r>
            <a:r>
              <a:rPr lang="en-GB" sz="1138" dirty="0" err="1"/>
              <a:t>i</a:t>
            </a:r>
            <a:r>
              <a:rPr lang="en-GB" sz="1138" dirty="0"/>
              <a:t> </a:t>
            </a:r>
            <a:r>
              <a:rPr lang="en-GB" sz="1138" dirty="0" err="1"/>
              <a:t>roi</a:t>
            </a:r>
            <a:r>
              <a:rPr lang="en-GB" sz="1138" dirty="0"/>
              <a:t> </a:t>
            </a:r>
            <a:r>
              <a:rPr lang="en-GB" sz="1138" dirty="0" err="1"/>
              <a:t>ar</a:t>
            </a:r>
            <a:r>
              <a:rPr lang="en-GB" sz="1138" dirty="0"/>
              <a:t> </a:t>
            </a:r>
            <a:r>
              <a:rPr lang="en-GB" sz="1138" dirty="0" err="1"/>
              <a:t>boster</a:t>
            </a:r>
            <a:r>
              <a:rPr lang="en-GB" sz="1138" dirty="0"/>
              <a:t> </a:t>
            </a:r>
            <a:r>
              <a:rPr lang="en-GB" sz="1138" dirty="0" err="1"/>
              <a:t>o’r</a:t>
            </a:r>
            <a:r>
              <a:rPr lang="en-GB" sz="1138" dirty="0"/>
              <a:t> </a:t>
            </a:r>
            <a:r>
              <a:rPr lang="en-GB" sz="1138" dirty="0" err="1"/>
              <a:t>gerdd</a:t>
            </a:r>
            <a:r>
              <a:rPr lang="en-GB" sz="1138" dirty="0"/>
              <a:t>?</a:t>
            </a:r>
          </a:p>
          <a:p>
            <a:r>
              <a:rPr lang="en-GB" sz="1138" dirty="0" err="1"/>
              <a:t>Ticiwch</a:t>
            </a:r>
            <a:r>
              <a:rPr lang="en-GB" sz="1138" dirty="0"/>
              <a:t> y 3 </a:t>
            </a:r>
            <a:r>
              <a:rPr lang="en-GB" sz="1138" dirty="0" err="1"/>
              <a:t>llun</a:t>
            </a:r>
            <a:r>
              <a:rPr lang="en-GB" sz="1138" dirty="0"/>
              <a:t> </a:t>
            </a:r>
            <a:r>
              <a:rPr lang="en-GB" sz="1138" dirty="0" err="1"/>
              <a:t>gorau</a:t>
            </a:r>
            <a:r>
              <a:rPr lang="en-GB" sz="1138" dirty="0"/>
              <a:t>.</a:t>
            </a:r>
          </a:p>
          <a:p>
            <a:r>
              <a:rPr lang="en-GB" sz="1138" i="1" dirty="0"/>
              <a:t>Which pictures would be suitable to put on a poster of the poem?</a:t>
            </a:r>
          </a:p>
          <a:p>
            <a:r>
              <a:rPr lang="en-GB" sz="1138" i="1" dirty="0"/>
              <a:t>Tick the best 3 pictures</a:t>
            </a:r>
            <a:r>
              <a:rPr lang="en-GB" sz="1138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3503" y="3426442"/>
            <a:ext cx="410286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(3</a:t>
            </a:r>
            <a:r>
              <a:rPr lang="en-GB" sz="1463" dirty="0"/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1086489" y="4117083"/>
            <a:ext cx="4657299" cy="1058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990" y="4247317"/>
            <a:ext cx="963185" cy="60379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2858" y="4226664"/>
            <a:ext cx="1053436" cy="61944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771" y="4201653"/>
            <a:ext cx="876016" cy="58770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550" y="4247318"/>
            <a:ext cx="831660" cy="59879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816" y="4201654"/>
            <a:ext cx="854955" cy="669469"/>
          </a:xfrm>
          <a:prstGeom prst="rect">
            <a:avLst/>
          </a:prstGeom>
        </p:spPr>
      </p:pic>
      <p:cxnSp>
        <p:nvCxnSpPr>
          <p:cNvPr id="23" name="Straight Connector 22"/>
          <p:cNvCxnSpPr/>
          <p:nvPr/>
        </p:nvCxnSpPr>
        <p:spPr>
          <a:xfrm>
            <a:off x="1086489" y="4871123"/>
            <a:ext cx="46572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122175" y="4117083"/>
            <a:ext cx="0" cy="1058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001211" y="4117083"/>
            <a:ext cx="11647" cy="1058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012816" y="4117083"/>
            <a:ext cx="0" cy="1058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867771" y="4117083"/>
            <a:ext cx="0" cy="1058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064311" y="5355847"/>
            <a:ext cx="4679476" cy="442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(ii) </a:t>
            </a:r>
            <a:r>
              <a:rPr lang="en-GB" sz="1138" dirty="0" err="1"/>
              <a:t>Rhowch</a:t>
            </a:r>
            <a:r>
              <a:rPr lang="en-GB" sz="1138" dirty="0"/>
              <a:t> </a:t>
            </a:r>
            <a:r>
              <a:rPr lang="en-GB" sz="1138" dirty="0" err="1"/>
              <a:t>gylch</a:t>
            </a:r>
            <a:r>
              <a:rPr lang="en-GB" sz="1138" dirty="0"/>
              <a:t> o </a:t>
            </a:r>
            <a:r>
              <a:rPr lang="en-GB" sz="1138" dirty="0" err="1"/>
              <a:t>amgylch</a:t>
            </a:r>
            <a:r>
              <a:rPr lang="en-GB" sz="1138" dirty="0"/>
              <a:t> </a:t>
            </a:r>
            <a:r>
              <a:rPr lang="en-GB" sz="1138" dirty="0" err="1"/>
              <a:t>yr</a:t>
            </a:r>
            <a:r>
              <a:rPr lang="en-GB" sz="1138" dirty="0"/>
              <a:t> </a:t>
            </a:r>
            <a:r>
              <a:rPr lang="en-GB" sz="1138" dirty="0" err="1"/>
              <a:t>ateb</a:t>
            </a:r>
            <a:r>
              <a:rPr lang="en-GB" sz="1138" dirty="0"/>
              <a:t> </a:t>
            </a:r>
            <a:r>
              <a:rPr lang="en-GB" sz="1138" dirty="0" err="1"/>
              <a:t>cywir</a:t>
            </a:r>
            <a:r>
              <a:rPr lang="en-GB" sz="1138" dirty="0"/>
              <a:t>.                                                        (6)</a:t>
            </a:r>
          </a:p>
          <a:p>
            <a:r>
              <a:rPr lang="en-GB" sz="1138" i="1" dirty="0"/>
              <a:t>Circle the correct answer.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91651" y="5921422"/>
            <a:ext cx="149889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a)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064311" y="5921422"/>
            <a:ext cx="4701654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cxnSp>
        <p:nvCxnSpPr>
          <p:cNvPr id="37" name="Straight Connector 36"/>
          <p:cNvCxnSpPr/>
          <p:nvPr/>
        </p:nvCxnSpPr>
        <p:spPr>
          <a:xfrm>
            <a:off x="2579544" y="5906571"/>
            <a:ext cx="0" cy="148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5" idx="0"/>
            <a:endCxn id="35" idx="2"/>
          </p:cNvCxnSpPr>
          <p:nvPr/>
        </p:nvCxnSpPr>
        <p:spPr>
          <a:xfrm>
            <a:off x="3415138" y="5921422"/>
            <a:ext cx="0" cy="148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224622" y="5921422"/>
            <a:ext cx="0" cy="148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945394" y="5921422"/>
            <a:ext cx="0" cy="148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064311" y="6346129"/>
            <a:ext cx="4679475" cy="32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050660" y="6850451"/>
            <a:ext cx="47067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A32EB8E-7AEF-4279-A8CD-5F9126C27919}"/>
              </a:ext>
            </a:extLst>
          </p:cNvPr>
          <p:cNvSpPr txBox="1"/>
          <p:nvPr/>
        </p:nvSpPr>
        <p:spPr>
          <a:xfrm>
            <a:off x="1151585" y="5930724"/>
            <a:ext cx="14795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Pa </a:t>
            </a:r>
            <a:r>
              <a:rPr lang="en-GB" sz="1100" dirty="0" err="1"/>
              <a:t>ansoddair</a:t>
            </a:r>
            <a:r>
              <a:rPr lang="en-GB" sz="1100" dirty="0"/>
              <a:t> </a:t>
            </a:r>
            <a:r>
              <a:rPr lang="en-GB" sz="1100" dirty="0" err="1"/>
              <a:t>sy’n</a:t>
            </a:r>
            <a:r>
              <a:rPr lang="en-GB" sz="1100" dirty="0"/>
              <a:t> </a:t>
            </a:r>
            <a:r>
              <a:rPr lang="en-GB" sz="1100" dirty="0" err="1"/>
              <a:t>disgrifio’r</a:t>
            </a:r>
            <a:r>
              <a:rPr lang="en-GB" sz="1100" dirty="0"/>
              <a:t> </a:t>
            </a:r>
            <a:r>
              <a:rPr lang="en-GB" sz="1100" dirty="0" err="1"/>
              <a:t>goleuadau</a:t>
            </a:r>
            <a:r>
              <a:rPr lang="en-GB" sz="1100" dirty="0"/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68313-6430-46AB-850B-ABD6272DBDB9}"/>
              </a:ext>
            </a:extLst>
          </p:cNvPr>
          <p:cNvSpPr txBox="1"/>
          <p:nvPr/>
        </p:nvSpPr>
        <p:spPr>
          <a:xfrm>
            <a:off x="2692847" y="6031971"/>
            <a:ext cx="7244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lliwgar</a:t>
            </a:r>
            <a:endParaRPr lang="en-GB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3916C0-FCE0-4DF0-B628-D1D07ADDD2E8}"/>
              </a:ext>
            </a:extLst>
          </p:cNvPr>
          <p:cNvSpPr txBox="1"/>
          <p:nvPr/>
        </p:nvSpPr>
        <p:spPr>
          <a:xfrm>
            <a:off x="3533958" y="6018265"/>
            <a:ext cx="5790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llachar</a:t>
            </a:r>
            <a:endParaRPr lang="en-GB" sz="11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D1D0AE-D749-48DD-852C-008C830444DA}"/>
              </a:ext>
            </a:extLst>
          </p:cNvPr>
          <p:cNvSpPr txBox="1"/>
          <p:nvPr/>
        </p:nvSpPr>
        <p:spPr>
          <a:xfrm>
            <a:off x="4213001" y="6018265"/>
            <a:ext cx="7606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trawiadol</a:t>
            </a:r>
            <a:endParaRPr lang="en-GB" sz="11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82089F-CE60-4B19-8916-4F9973191A2D}"/>
              </a:ext>
            </a:extLst>
          </p:cNvPr>
          <p:cNvSpPr txBox="1"/>
          <p:nvPr/>
        </p:nvSpPr>
        <p:spPr>
          <a:xfrm>
            <a:off x="5038531" y="6020953"/>
            <a:ext cx="60545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disglair</a:t>
            </a:r>
            <a:endParaRPr lang="en-GB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E4875D-3DB5-4909-B4E8-4BB7538F3E19}"/>
              </a:ext>
            </a:extLst>
          </p:cNvPr>
          <p:cNvSpPr txBox="1"/>
          <p:nvPr/>
        </p:nvSpPr>
        <p:spPr>
          <a:xfrm>
            <a:off x="991651" y="6387911"/>
            <a:ext cx="356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b)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B9753B-7156-429B-A633-0E710F2C7C75}"/>
              </a:ext>
            </a:extLst>
          </p:cNvPr>
          <p:cNvSpPr txBox="1"/>
          <p:nvPr/>
        </p:nvSpPr>
        <p:spPr>
          <a:xfrm>
            <a:off x="1166251" y="6371210"/>
            <a:ext cx="15243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Pa </a:t>
            </a:r>
            <a:r>
              <a:rPr lang="en-GB" sz="1100" dirty="0" err="1"/>
              <a:t>ansoddair</a:t>
            </a:r>
            <a:r>
              <a:rPr lang="en-GB" sz="1100" dirty="0"/>
              <a:t> </a:t>
            </a:r>
            <a:r>
              <a:rPr lang="en-GB" sz="1100" dirty="0" err="1"/>
              <a:t>sy’n</a:t>
            </a:r>
            <a:r>
              <a:rPr lang="en-GB" sz="1100" dirty="0"/>
              <a:t> </a:t>
            </a:r>
            <a:r>
              <a:rPr lang="en-GB" sz="1100" dirty="0" err="1"/>
              <a:t>disgrifio’r</a:t>
            </a:r>
            <a:r>
              <a:rPr lang="en-GB" sz="1100" dirty="0"/>
              <a:t> </a:t>
            </a:r>
            <a:r>
              <a:rPr lang="en-GB" sz="1100" dirty="0" err="1"/>
              <a:t>peiriannau</a:t>
            </a:r>
            <a:r>
              <a:rPr lang="en-GB" sz="1100" dirty="0"/>
              <a:t>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60EA73-4FD1-4471-9C2C-36A14C627DE0}"/>
              </a:ext>
            </a:extLst>
          </p:cNvPr>
          <p:cNvSpPr txBox="1"/>
          <p:nvPr/>
        </p:nvSpPr>
        <p:spPr>
          <a:xfrm>
            <a:off x="2653439" y="6496063"/>
            <a:ext cx="543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mawr</a:t>
            </a:r>
            <a:endParaRPr lang="en-GB" sz="11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D05B6C-9988-4CEA-B76D-1021E1C622CC}"/>
              </a:ext>
            </a:extLst>
          </p:cNvPr>
          <p:cNvSpPr txBox="1"/>
          <p:nvPr/>
        </p:nvSpPr>
        <p:spPr>
          <a:xfrm>
            <a:off x="5036207" y="6504597"/>
            <a:ext cx="6304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swnllyd</a:t>
            </a:r>
            <a:endParaRPr lang="en-GB" sz="11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B91ED3-4914-4D48-8F52-B874DD5CC2B4}"/>
              </a:ext>
            </a:extLst>
          </p:cNvPr>
          <p:cNvSpPr txBox="1"/>
          <p:nvPr/>
        </p:nvSpPr>
        <p:spPr>
          <a:xfrm>
            <a:off x="3460316" y="6496063"/>
            <a:ext cx="7904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gweithgar</a:t>
            </a:r>
            <a:endParaRPr lang="en-GB" sz="11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03E3F5-A058-4C38-8B34-13C05BFF4274}"/>
              </a:ext>
            </a:extLst>
          </p:cNvPr>
          <p:cNvSpPr txBox="1"/>
          <p:nvPr/>
        </p:nvSpPr>
        <p:spPr>
          <a:xfrm>
            <a:off x="4294883" y="6496063"/>
            <a:ext cx="6063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prysur</a:t>
            </a:r>
            <a:endParaRPr lang="en-GB" sz="11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0461522-F0CC-4F94-A781-1995A1EBED19}"/>
              </a:ext>
            </a:extLst>
          </p:cNvPr>
          <p:cNvSpPr txBox="1"/>
          <p:nvPr/>
        </p:nvSpPr>
        <p:spPr>
          <a:xfrm>
            <a:off x="991651" y="6894875"/>
            <a:ext cx="471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505408-BF05-4034-AE14-1AA7A9C9F032}"/>
              </a:ext>
            </a:extLst>
          </p:cNvPr>
          <p:cNvSpPr txBox="1"/>
          <p:nvPr/>
        </p:nvSpPr>
        <p:spPr>
          <a:xfrm>
            <a:off x="1150637" y="6883067"/>
            <a:ext cx="14970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Beth </a:t>
            </a:r>
            <a:r>
              <a:rPr lang="en-GB" sz="1100" dirty="0" err="1"/>
              <a:t>mae’r</a:t>
            </a:r>
            <a:r>
              <a:rPr lang="en-GB" sz="1100" dirty="0"/>
              <a:t> </a:t>
            </a:r>
            <a:r>
              <a:rPr lang="en-GB" sz="1100" dirty="0" err="1"/>
              <a:t>bardd</a:t>
            </a:r>
            <a:r>
              <a:rPr lang="en-GB" sz="1100" dirty="0"/>
              <a:t> </a:t>
            </a:r>
            <a:r>
              <a:rPr lang="en-GB" sz="1100" dirty="0" err="1"/>
              <a:t>yn</a:t>
            </a:r>
            <a:r>
              <a:rPr lang="en-GB" sz="1100" dirty="0"/>
              <a:t> </a:t>
            </a:r>
            <a:r>
              <a:rPr lang="en-GB" sz="1100" dirty="0" err="1"/>
              <a:t>gwneud</a:t>
            </a:r>
            <a:r>
              <a:rPr lang="en-GB" sz="1100" dirty="0"/>
              <a:t> </a:t>
            </a:r>
            <a:r>
              <a:rPr lang="en-GB" sz="1100" dirty="0" err="1"/>
              <a:t>efo’r</a:t>
            </a:r>
            <a:r>
              <a:rPr lang="en-GB" sz="1100" dirty="0"/>
              <a:t> </a:t>
            </a:r>
            <a:r>
              <a:rPr lang="en-GB" sz="1100" dirty="0" err="1"/>
              <a:t>nionod</a:t>
            </a:r>
            <a:r>
              <a:rPr lang="en-GB" sz="1100" dirty="0"/>
              <a:t>?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42ABB61-A38E-44D6-9FC4-8801638DD7EB}"/>
              </a:ext>
            </a:extLst>
          </p:cNvPr>
          <p:cNvSpPr txBox="1"/>
          <p:nvPr/>
        </p:nvSpPr>
        <p:spPr>
          <a:xfrm>
            <a:off x="2668547" y="6993503"/>
            <a:ext cx="5499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blasu</a:t>
            </a:r>
            <a:endParaRPr lang="en-GB" sz="11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7DD78D1-FEA0-44EF-AC72-BE2CA5587C79}"/>
              </a:ext>
            </a:extLst>
          </p:cNvPr>
          <p:cNvSpPr txBox="1"/>
          <p:nvPr/>
        </p:nvSpPr>
        <p:spPr>
          <a:xfrm>
            <a:off x="3554924" y="6993503"/>
            <a:ext cx="5750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arogli</a:t>
            </a:r>
            <a:endParaRPr lang="en-GB" sz="11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3DFCF66-B83A-48F1-9E38-97EFF5B0213C}"/>
              </a:ext>
            </a:extLst>
          </p:cNvPr>
          <p:cNvSpPr txBox="1"/>
          <p:nvPr/>
        </p:nvSpPr>
        <p:spPr>
          <a:xfrm>
            <a:off x="4306682" y="6993503"/>
            <a:ext cx="547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bwyta</a:t>
            </a:r>
            <a:endParaRPr lang="en-GB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86B0DA6-4CBA-47CC-BE37-164A28EC544B}"/>
              </a:ext>
            </a:extLst>
          </p:cNvPr>
          <p:cNvSpPr txBox="1"/>
          <p:nvPr/>
        </p:nvSpPr>
        <p:spPr>
          <a:xfrm>
            <a:off x="5113370" y="7008400"/>
            <a:ext cx="6304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yfed</a:t>
            </a:r>
            <a:endParaRPr lang="en-GB" sz="11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6B4AF58-72E3-4D75-B44F-AFCD9F1DBE44}"/>
              </a:ext>
            </a:extLst>
          </p:cNvPr>
          <p:cNvSpPr txBox="1"/>
          <p:nvPr/>
        </p:nvSpPr>
        <p:spPr>
          <a:xfrm>
            <a:off x="513654" y="7695197"/>
            <a:ext cx="446003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ch</a:t>
            </a:r>
            <a:r>
              <a:rPr lang="en-GB" sz="1100" dirty="0"/>
              <a:t>)	</a:t>
            </a:r>
            <a:r>
              <a:rPr lang="en-GB" sz="1100" dirty="0" err="1"/>
              <a:t>Ydy’r</a:t>
            </a:r>
            <a:r>
              <a:rPr lang="en-GB" sz="1100" dirty="0"/>
              <a:t> </a:t>
            </a:r>
            <a:r>
              <a:rPr lang="en-GB" sz="1100" dirty="0" err="1"/>
              <a:t>gerdd</a:t>
            </a:r>
            <a:r>
              <a:rPr lang="en-GB" sz="1100" dirty="0"/>
              <a:t> </a:t>
            </a:r>
            <a:r>
              <a:rPr lang="en-GB" sz="1100" dirty="0" err="1"/>
              <a:t>yn</a:t>
            </a:r>
            <a:r>
              <a:rPr lang="en-GB" sz="1100" dirty="0"/>
              <a:t> </a:t>
            </a:r>
            <a:r>
              <a:rPr lang="en-GB" sz="1100" dirty="0" err="1"/>
              <a:t>siarad</a:t>
            </a:r>
            <a:r>
              <a:rPr lang="en-GB" sz="1100" dirty="0"/>
              <a:t> am y </a:t>
            </a:r>
            <a:r>
              <a:rPr lang="en-GB" sz="1100" dirty="0" err="1"/>
              <a:t>teulu</a:t>
            </a:r>
            <a:r>
              <a:rPr lang="en-GB" sz="1100" dirty="0"/>
              <a:t>?		</a:t>
            </a:r>
            <a:r>
              <a:rPr lang="en-GB" sz="1100" dirty="0" err="1"/>
              <a:t>Ydy</a:t>
            </a:r>
            <a:r>
              <a:rPr lang="en-GB" sz="1100" dirty="0"/>
              <a:t>/</a:t>
            </a:r>
            <a:r>
              <a:rPr lang="en-GB" sz="1100" dirty="0" err="1"/>
              <a:t>Nac</a:t>
            </a:r>
            <a:r>
              <a:rPr lang="en-GB" sz="1100" dirty="0"/>
              <a:t> </a:t>
            </a:r>
            <a:r>
              <a:rPr lang="en-GB" sz="1100" dirty="0" err="1"/>
              <a:t>ydy</a:t>
            </a:r>
            <a:r>
              <a:rPr lang="en-GB" sz="1100" dirty="0"/>
              <a:t>	(1)</a:t>
            </a:r>
          </a:p>
          <a:p>
            <a:endParaRPr lang="en-GB" sz="1100" dirty="0"/>
          </a:p>
          <a:p>
            <a:r>
              <a:rPr lang="en-GB" sz="1100" dirty="0"/>
              <a:t>d)	</a:t>
            </a:r>
            <a:r>
              <a:rPr lang="en-GB" sz="1100" dirty="0" err="1"/>
              <a:t>Ydy’r</a:t>
            </a:r>
            <a:r>
              <a:rPr lang="en-GB" sz="1100" dirty="0"/>
              <a:t> </a:t>
            </a:r>
            <a:r>
              <a:rPr lang="en-GB" sz="1100" dirty="0" err="1"/>
              <a:t>gerdd</a:t>
            </a:r>
            <a:r>
              <a:rPr lang="en-GB" sz="1100" dirty="0"/>
              <a:t> </a:t>
            </a:r>
            <a:r>
              <a:rPr lang="en-GB" sz="1100" dirty="0" err="1"/>
              <a:t>yn</a:t>
            </a:r>
            <a:r>
              <a:rPr lang="en-GB" sz="1100" dirty="0"/>
              <a:t> </a:t>
            </a:r>
            <a:r>
              <a:rPr lang="en-GB" sz="1100" dirty="0" err="1"/>
              <a:t>siarad</a:t>
            </a:r>
            <a:r>
              <a:rPr lang="en-GB" sz="1100" dirty="0"/>
              <a:t> am y teledu?		</a:t>
            </a:r>
            <a:r>
              <a:rPr lang="en-GB" sz="1100" dirty="0" err="1"/>
              <a:t>Ydy</a:t>
            </a:r>
            <a:r>
              <a:rPr lang="en-GB" sz="1100" dirty="0"/>
              <a:t>/</a:t>
            </a:r>
            <a:r>
              <a:rPr lang="en-GB" sz="1100" dirty="0" err="1"/>
              <a:t>Nac</a:t>
            </a:r>
            <a:r>
              <a:rPr lang="en-GB" sz="1100" dirty="0"/>
              <a:t> </a:t>
            </a:r>
            <a:r>
              <a:rPr lang="en-GB" sz="1100" dirty="0" err="1"/>
              <a:t>ydy</a:t>
            </a:r>
            <a:r>
              <a:rPr lang="en-GB" sz="1100" dirty="0"/>
              <a:t>	(1)</a:t>
            </a:r>
          </a:p>
          <a:p>
            <a:endParaRPr lang="en-GB" sz="1100" dirty="0"/>
          </a:p>
          <a:p>
            <a:pPr marL="228600" indent="-228600">
              <a:buAutoNum type="alphaLcParenR" startAt="4"/>
            </a:pPr>
            <a:endParaRPr lang="en-GB" sz="11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9161898-1BF0-4535-A085-EF707EBFCFCB}"/>
              </a:ext>
            </a:extLst>
          </p:cNvPr>
          <p:cNvSpPr txBox="1"/>
          <p:nvPr/>
        </p:nvSpPr>
        <p:spPr>
          <a:xfrm>
            <a:off x="513653" y="8422433"/>
            <a:ext cx="53742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dd</a:t>
            </a:r>
            <a:r>
              <a:rPr lang="en-GB" sz="1100" dirty="0"/>
              <a:t>)	</a:t>
            </a:r>
            <a:r>
              <a:rPr lang="en-GB" sz="1100" dirty="0" err="1"/>
              <a:t>Ydy’r</a:t>
            </a:r>
            <a:r>
              <a:rPr lang="en-GB" sz="1100" dirty="0"/>
              <a:t> </a:t>
            </a:r>
            <a:r>
              <a:rPr lang="en-GB" sz="1100" dirty="0" err="1"/>
              <a:t>gerdd</a:t>
            </a:r>
            <a:r>
              <a:rPr lang="en-GB" sz="1100" dirty="0"/>
              <a:t> </a:t>
            </a:r>
            <a:r>
              <a:rPr lang="en-GB" sz="1100" dirty="0" err="1"/>
              <a:t>yn</a:t>
            </a:r>
            <a:r>
              <a:rPr lang="en-GB" sz="1100" dirty="0"/>
              <a:t> </a:t>
            </a:r>
            <a:r>
              <a:rPr lang="en-GB" sz="1100" dirty="0" err="1"/>
              <a:t>siarad</a:t>
            </a:r>
            <a:r>
              <a:rPr lang="en-GB" sz="1100" dirty="0"/>
              <a:t> am y </a:t>
            </a:r>
            <a:r>
              <a:rPr lang="en-GB" sz="1100" dirty="0" err="1"/>
              <a:t>ffair</a:t>
            </a:r>
            <a:r>
              <a:rPr lang="en-GB" sz="1100" dirty="0"/>
              <a:t>?			</a:t>
            </a:r>
            <a:r>
              <a:rPr lang="en-GB" sz="1100" dirty="0" err="1"/>
              <a:t>Ydy</a:t>
            </a:r>
            <a:r>
              <a:rPr lang="en-GB" sz="1100" dirty="0"/>
              <a:t>/</a:t>
            </a:r>
            <a:r>
              <a:rPr lang="en-GB" sz="1100" dirty="0" err="1"/>
              <a:t>Nac</a:t>
            </a:r>
            <a:r>
              <a:rPr lang="en-GB" sz="1100" dirty="0"/>
              <a:t> </a:t>
            </a:r>
            <a:r>
              <a:rPr lang="en-GB" sz="1100" dirty="0" err="1"/>
              <a:t>ydy</a:t>
            </a:r>
            <a:r>
              <a:rPr lang="en-GB" sz="1100" dirty="0"/>
              <a:t>	(1)</a:t>
            </a:r>
          </a:p>
        </p:txBody>
      </p:sp>
    </p:spTree>
    <p:extLst>
      <p:ext uri="{BB962C8B-B14F-4D97-AF65-F5344CB8AC3E}">
        <p14:creationId xmlns:p14="http://schemas.microsoft.com/office/powerpoint/2010/main" val="2509241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55F766-D2DB-4267-B718-65D5B6CA022D}"/>
              </a:ext>
            </a:extLst>
          </p:cNvPr>
          <p:cNvSpPr txBox="1"/>
          <p:nvPr/>
        </p:nvSpPr>
        <p:spPr>
          <a:xfrm>
            <a:off x="555170" y="466724"/>
            <a:ext cx="64742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AutoNum type="romanLcParenBoth" startAt="3"/>
            </a:pPr>
            <a:r>
              <a:rPr lang="en-GB" sz="1100" dirty="0" err="1"/>
              <a:t>Mae’r</a:t>
            </a:r>
            <a:r>
              <a:rPr lang="en-GB" sz="1100" dirty="0"/>
              <a:t> </a:t>
            </a:r>
            <a:r>
              <a:rPr lang="en-GB" sz="1100" dirty="0" err="1"/>
              <a:t>gerdd</a:t>
            </a:r>
            <a:r>
              <a:rPr lang="en-GB" sz="1100" dirty="0"/>
              <a:t> </a:t>
            </a:r>
            <a:r>
              <a:rPr lang="en-GB" sz="1100" dirty="0" err="1"/>
              <a:t>yn</a:t>
            </a:r>
            <a:r>
              <a:rPr lang="en-GB" sz="1100" dirty="0"/>
              <a:t> </a:t>
            </a:r>
            <a:r>
              <a:rPr lang="en-GB" sz="1100" dirty="0" err="1"/>
              <a:t>sȏn</a:t>
            </a:r>
            <a:r>
              <a:rPr lang="en-GB" sz="1100" dirty="0"/>
              <a:t> am </a:t>
            </a:r>
            <a:r>
              <a:rPr lang="en-GB" sz="1100" dirty="0" err="1"/>
              <a:t>fynd</a:t>
            </a:r>
            <a:r>
              <a:rPr lang="en-GB" sz="1100" dirty="0"/>
              <a:t> </a:t>
            </a:r>
            <a:r>
              <a:rPr lang="en-GB" sz="1100" dirty="0" err="1"/>
              <a:t>i’r</a:t>
            </a:r>
            <a:r>
              <a:rPr lang="en-GB" sz="1100" dirty="0"/>
              <a:t> </a:t>
            </a:r>
            <a:r>
              <a:rPr lang="en-GB" sz="1100" dirty="0" err="1"/>
              <a:t>ffair</a:t>
            </a:r>
            <a:r>
              <a:rPr lang="en-GB" sz="1100" dirty="0"/>
              <a:t>. </a:t>
            </a:r>
            <a:r>
              <a:rPr lang="en-GB" sz="1100" dirty="0" err="1"/>
              <a:t>Ysgrifennwch</a:t>
            </a:r>
            <a:r>
              <a:rPr lang="en-GB" sz="1100" dirty="0"/>
              <a:t> am </a:t>
            </a:r>
            <a:r>
              <a:rPr lang="en-GB" sz="1100" dirty="0" err="1"/>
              <a:t>ddigwyddiad</a:t>
            </a:r>
            <a:r>
              <a:rPr lang="en-GB" sz="1100" dirty="0"/>
              <a:t> </a:t>
            </a:r>
            <a:r>
              <a:rPr lang="en-GB" sz="1100" dirty="0" err="1"/>
              <a:t>arbennig</a:t>
            </a:r>
            <a:r>
              <a:rPr lang="en-GB" sz="1100" dirty="0"/>
              <a:t> </a:t>
            </a:r>
            <a:r>
              <a:rPr lang="en-GB" sz="1100" b="1" dirty="0" err="1"/>
              <a:t>yn</a:t>
            </a:r>
            <a:r>
              <a:rPr lang="en-GB" sz="1100" b="1" dirty="0"/>
              <a:t> </a:t>
            </a:r>
            <a:r>
              <a:rPr lang="en-GB" sz="1100" b="1" dirty="0" err="1"/>
              <a:t>Gymraeg</a:t>
            </a:r>
            <a:r>
              <a:rPr lang="en-GB" sz="1100" b="1" dirty="0"/>
              <a:t>.</a:t>
            </a:r>
            <a:r>
              <a:rPr lang="en-GB" sz="1100" dirty="0"/>
              <a:t> </a:t>
            </a:r>
          </a:p>
          <a:p>
            <a:r>
              <a:rPr lang="en-GB" sz="1100" dirty="0"/>
              <a:t>                                                                                                                                                           (5 + </a:t>
            </a:r>
            <a:r>
              <a:rPr lang="en-GB" sz="1100" dirty="0">
                <a:sym typeface="Wingdings" panose="05000000000000000000" pitchFamily="2" charset="2"/>
              </a:rPr>
              <a:t> =5) = (10)</a:t>
            </a:r>
          </a:p>
          <a:p>
            <a:endParaRPr lang="en-GB" sz="1100" dirty="0">
              <a:sym typeface="Wingdings" panose="05000000000000000000" pitchFamily="2" charset="2"/>
            </a:endParaRPr>
          </a:p>
          <a:p>
            <a:pPr marL="285750" indent="-285750">
              <a:buAutoNum type="romanLcParenBoth"/>
            </a:pPr>
            <a:r>
              <a:rPr lang="en-GB" sz="1100" dirty="0" err="1">
                <a:sym typeface="Wingdings" panose="05000000000000000000" pitchFamily="2" charset="2"/>
              </a:rPr>
              <a:t>Ble</a:t>
            </a:r>
            <a:r>
              <a:rPr lang="en-GB" sz="1100" dirty="0">
                <a:sym typeface="Wingdings" panose="05000000000000000000" pitchFamily="2" charset="2"/>
              </a:rPr>
              <a:t> </a:t>
            </a:r>
            <a:r>
              <a:rPr lang="en-GB" sz="1100" dirty="0" err="1">
                <a:sym typeface="Wingdings" panose="05000000000000000000" pitchFamily="2" charset="2"/>
              </a:rPr>
              <a:t>aethoch</a:t>
            </a:r>
            <a:r>
              <a:rPr lang="en-GB" sz="1100" dirty="0">
                <a:sym typeface="Wingdings" panose="05000000000000000000" pitchFamily="2" charset="2"/>
              </a:rPr>
              <a:t> chi?  (1)</a:t>
            </a:r>
          </a:p>
          <a:p>
            <a:pPr marL="285750" indent="-285750">
              <a:buAutoNum type="romanLcParenBoth"/>
            </a:pPr>
            <a:r>
              <a:rPr lang="en-GB" sz="1100" dirty="0" err="1">
                <a:sym typeface="Wingdings" panose="05000000000000000000" pitchFamily="2" charset="2"/>
              </a:rPr>
              <a:t>Pryd</a:t>
            </a:r>
            <a:r>
              <a:rPr lang="en-GB" sz="1100" dirty="0">
                <a:sym typeface="Wingdings" panose="05000000000000000000" pitchFamily="2" charset="2"/>
              </a:rPr>
              <a:t> </a:t>
            </a:r>
            <a:r>
              <a:rPr lang="en-GB" sz="1100" dirty="0" err="1">
                <a:sym typeface="Wingdings" panose="05000000000000000000" pitchFamily="2" charset="2"/>
              </a:rPr>
              <a:t>aethoch</a:t>
            </a:r>
            <a:r>
              <a:rPr lang="en-GB" sz="1100" dirty="0">
                <a:sym typeface="Wingdings" panose="05000000000000000000" pitchFamily="2" charset="2"/>
              </a:rPr>
              <a:t> chi?  (1)</a:t>
            </a:r>
          </a:p>
          <a:p>
            <a:pPr marL="285750" indent="-285750">
              <a:buAutoNum type="romanLcParenBoth"/>
            </a:pPr>
            <a:r>
              <a:rPr lang="en-GB" sz="1100" dirty="0" err="1">
                <a:sym typeface="Wingdings" panose="05000000000000000000" pitchFamily="2" charset="2"/>
              </a:rPr>
              <a:t>Gyda</a:t>
            </a:r>
            <a:r>
              <a:rPr lang="en-GB" sz="1100" dirty="0">
                <a:sym typeface="Wingdings" panose="05000000000000000000" pitchFamily="2" charset="2"/>
              </a:rPr>
              <a:t> </a:t>
            </a:r>
            <a:r>
              <a:rPr lang="en-GB" sz="1100" dirty="0" err="1">
                <a:sym typeface="Wingdings" panose="05000000000000000000" pitchFamily="2" charset="2"/>
              </a:rPr>
              <a:t>phwy</a:t>
            </a:r>
            <a:r>
              <a:rPr lang="en-GB" sz="1100" dirty="0">
                <a:sym typeface="Wingdings" panose="05000000000000000000" pitchFamily="2" charset="2"/>
              </a:rPr>
              <a:t> </a:t>
            </a:r>
            <a:r>
              <a:rPr lang="en-GB" sz="1100" dirty="0" err="1">
                <a:sym typeface="Wingdings" panose="05000000000000000000" pitchFamily="2" charset="2"/>
              </a:rPr>
              <a:t>aethoch</a:t>
            </a:r>
            <a:r>
              <a:rPr lang="en-GB" sz="1100" dirty="0">
                <a:sym typeface="Wingdings" panose="05000000000000000000" pitchFamily="2" charset="2"/>
              </a:rPr>
              <a:t> chi? (1)</a:t>
            </a:r>
          </a:p>
          <a:p>
            <a:pPr marL="285750" indent="-285750">
              <a:buAutoNum type="romanLcParenBoth"/>
            </a:pPr>
            <a:r>
              <a:rPr lang="en-GB" sz="1100" dirty="0">
                <a:sym typeface="Wingdings" panose="05000000000000000000" pitchFamily="2" charset="2"/>
              </a:rPr>
              <a:t>Beth </a:t>
            </a:r>
            <a:r>
              <a:rPr lang="en-GB" sz="1100" dirty="0" err="1">
                <a:sym typeface="Wingdings" panose="05000000000000000000" pitchFamily="2" charset="2"/>
              </a:rPr>
              <a:t>wnaethoch</a:t>
            </a:r>
            <a:r>
              <a:rPr lang="en-GB" sz="1100" dirty="0">
                <a:sym typeface="Wingdings" panose="05000000000000000000" pitchFamily="2" charset="2"/>
              </a:rPr>
              <a:t> chi?  (1)</a:t>
            </a:r>
          </a:p>
          <a:p>
            <a:endParaRPr lang="en-GB" sz="1100" dirty="0">
              <a:sym typeface="Wingdings" panose="05000000000000000000" pitchFamily="2" charset="2"/>
            </a:endParaRPr>
          </a:p>
          <a:p>
            <a:r>
              <a:rPr lang="en-GB" sz="1100" i="1" dirty="0">
                <a:sym typeface="Wingdings" panose="05000000000000000000" pitchFamily="2" charset="2"/>
              </a:rPr>
              <a:t>The poem talks about going to the fair.  Write about a special event </a:t>
            </a:r>
            <a:r>
              <a:rPr lang="en-GB" sz="1100" b="1" i="1" dirty="0">
                <a:sym typeface="Wingdings" panose="05000000000000000000" pitchFamily="2" charset="2"/>
              </a:rPr>
              <a:t>in Welsh</a:t>
            </a:r>
            <a:r>
              <a:rPr lang="en-GB" sz="1100" i="1" dirty="0">
                <a:sym typeface="Wingdings" panose="05000000000000000000" pitchFamily="2" charset="2"/>
              </a:rPr>
              <a:t>.</a:t>
            </a:r>
          </a:p>
          <a:p>
            <a:endParaRPr lang="en-GB" sz="1100" i="1" dirty="0">
              <a:sym typeface="Wingdings" panose="05000000000000000000" pitchFamily="2" charset="2"/>
            </a:endParaRPr>
          </a:p>
          <a:p>
            <a:pPr marL="228600" indent="-228600">
              <a:buAutoNum type="arabicParenBoth"/>
            </a:pPr>
            <a:r>
              <a:rPr lang="en-GB" sz="1100" i="1" dirty="0">
                <a:sym typeface="Wingdings" panose="05000000000000000000" pitchFamily="2" charset="2"/>
              </a:rPr>
              <a:t>Where did you go?  (1)</a:t>
            </a:r>
          </a:p>
          <a:p>
            <a:pPr marL="228600" indent="-228600">
              <a:buAutoNum type="arabicParenBoth"/>
            </a:pPr>
            <a:r>
              <a:rPr lang="en-GB" sz="1100" i="1" dirty="0">
                <a:sym typeface="Wingdings" panose="05000000000000000000" pitchFamily="2" charset="2"/>
              </a:rPr>
              <a:t>When did you go?  (1)</a:t>
            </a:r>
          </a:p>
          <a:p>
            <a:pPr marL="228600" indent="-228600">
              <a:buAutoNum type="arabicParenBoth"/>
            </a:pPr>
            <a:r>
              <a:rPr lang="en-GB" sz="1100" i="1" dirty="0">
                <a:sym typeface="Wingdings" panose="05000000000000000000" pitchFamily="2" charset="2"/>
              </a:rPr>
              <a:t>Who did you go with?  (1)</a:t>
            </a:r>
          </a:p>
          <a:p>
            <a:pPr marL="228600" indent="-228600">
              <a:buAutoNum type="arabicParenBoth"/>
            </a:pPr>
            <a:r>
              <a:rPr lang="en-GB" sz="1100" i="1" dirty="0">
                <a:sym typeface="Wingdings" panose="05000000000000000000" pitchFamily="2" charset="2"/>
              </a:rPr>
              <a:t>What did you do?  (1)</a:t>
            </a:r>
            <a:endParaRPr lang="en-GB" sz="1100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305556-B4A2-4DF3-A1A9-8FA2FCD246E7}"/>
              </a:ext>
            </a:extLst>
          </p:cNvPr>
          <p:cNvSpPr/>
          <p:nvPr/>
        </p:nvSpPr>
        <p:spPr>
          <a:xfrm>
            <a:off x="342900" y="3057525"/>
            <a:ext cx="6086475" cy="61912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BE3393-2D3A-434C-8C39-685F38699C2C}"/>
              </a:ext>
            </a:extLst>
          </p:cNvPr>
          <p:cNvSpPr/>
          <p:nvPr/>
        </p:nvSpPr>
        <p:spPr>
          <a:xfrm>
            <a:off x="466725" y="3181350"/>
            <a:ext cx="5857875" cy="58864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AB24E3-14D4-41A9-AC43-8DAAFCF1983E}"/>
              </a:ext>
            </a:extLst>
          </p:cNvPr>
          <p:cNvSpPr txBox="1"/>
          <p:nvPr/>
        </p:nvSpPr>
        <p:spPr>
          <a:xfrm>
            <a:off x="657225" y="3438525"/>
            <a:ext cx="566737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948163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271</Words>
  <Application>Microsoft Office PowerPoint</Application>
  <PresentationFormat>A4 Paper (210x297 mm)</PresentationFormat>
  <Paragraphs>57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evans</dc:creator>
  <cp:lastModifiedBy>Linda evans</cp:lastModifiedBy>
  <cp:revision>22</cp:revision>
  <dcterms:created xsi:type="dcterms:W3CDTF">2017-06-14T13:08:23Z</dcterms:created>
  <dcterms:modified xsi:type="dcterms:W3CDTF">2017-07-11T10:46:20Z</dcterms:modified>
</cp:coreProperties>
</file>