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91" d="100"/>
          <a:sy n="91" d="100"/>
        </p:scale>
        <p:origin x="1458" y="-16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03AEE-9BE3-40A5-AA19-135D9C5B98AE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55C8-A21B-4589-987E-DA06413124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1186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03AEE-9BE3-40A5-AA19-135D9C5B98AE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55C8-A21B-4589-987E-DA06413124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5951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03AEE-9BE3-40A5-AA19-135D9C5B98AE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55C8-A21B-4589-987E-DA06413124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8613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03AEE-9BE3-40A5-AA19-135D9C5B98AE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55C8-A21B-4589-987E-DA06413124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8098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03AEE-9BE3-40A5-AA19-135D9C5B98AE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55C8-A21B-4589-987E-DA06413124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702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03AEE-9BE3-40A5-AA19-135D9C5B98AE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55C8-A21B-4589-987E-DA06413124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081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03AEE-9BE3-40A5-AA19-135D9C5B98AE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55C8-A21B-4589-987E-DA06413124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301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03AEE-9BE3-40A5-AA19-135D9C5B98AE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55C8-A21B-4589-987E-DA06413124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5205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03AEE-9BE3-40A5-AA19-135D9C5B98AE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55C8-A21B-4589-987E-DA06413124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2633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03AEE-9BE3-40A5-AA19-135D9C5B98AE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55C8-A21B-4589-987E-DA06413124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9125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03AEE-9BE3-40A5-AA19-135D9C5B98AE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55C8-A21B-4589-987E-DA06413124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24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03AEE-9BE3-40A5-AA19-135D9C5B98AE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155C8-A21B-4589-987E-DA06413124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6516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52650" y="300495"/>
            <a:ext cx="4736306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38" dirty="0" err="1"/>
              <a:t>Darllenwch</a:t>
            </a:r>
            <a:r>
              <a:rPr lang="en-GB" sz="1138" dirty="0"/>
              <a:t> y </a:t>
            </a:r>
            <a:r>
              <a:rPr lang="en-GB" sz="1138" dirty="0" err="1"/>
              <a:t>gerdd</a:t>
            </a:r>
            <a:r>
              <a:rPr lang="en-GB" sz="1138" dirty="0"/>
              <a:t> </a:t>
            </a:r>
            <a:r>
              <a:rPr lang="en-GB" sz="1138" dirty="0" err="1"/>
              <a:t>yn</a:t>
            </a:r>
            <a:r>
              <a:rPr lang="en-GB" sz="1138" dirty="0"/>
              <a:t> </a:t>
            </a:r>
            <a:r>
              <a:rPr lang="en-GB" sz="1138" dirty="0" err="1"/>
              <a:t>ofalus</a:t>
            </a:r>
            <a:r>
              <a:rPr lang="en-GB" sz="1138" dirty="0"/>
              <a:t>. </a:t>
            </a:r>
            <a:r>
              <a:rPr lang="en-GB" sz="1138" i="1" dirty="0"/>
              <a:t>Read the poem carefully</a:t>
            </a:r>
            <a:r>
              <a:rPr lang="en-GB" sz="1463" dirty="0"/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61674" y="495107"/>
            <a:ext cx="4494848" cy="23687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138" dirty="0"/>
          </a:p>
          <a:p>
            <a:endParaRPr lang="en-GB" sz="1138" dirty="0"/>
          </a:p>
          <a:p>
            <a:r>
              <a:rPr lang="en-GB" sz="1138" dirty="0" err="1"/>
              <a:t>Esgid</a:t>
            </a:r>
            <a:r>
              <a:rPr lang="en-GB" sz="1138" dirty="0"/>
              <a:t> o </a:t>
            </a:r>
            <a:r>
              <a:rPr lang="en-GB" sz="1138" dirty="0" err="1"/>
              <a:t>saffir</a:t>
            </a:r>
            <a:r>
              <a:rPr lang="en-GB" sz="1138" dirty="0"/>
              <a:t> </a:t>
            </a:r>
            <a:r>
              <a:rPr lang="en-GB" sz="1138" dirty="0" err="1"/>
              <a:t>mewn</a:t>
            </a:r>
            <a:r>
              <a:rPr lang="en-GB" sz="1138" dirty="0"/>
              <a:t> </a:t>
            </a:r>
            <a:r>
              <a:rPr lang="en-GB" sz="1138" dirty="0" err="1"/>
              <a:t>awyr</a:t>
            </a:r>
            <a:r>
              <a:rPr lang="en-GB" sz="1138" dirty="0"/>
              <a:t> </a:t>
            </a:r>
            <a:r>
              <a:rPr lang="en-GB" sz="1138" dirty="0" err="1"/>
              <a:t>glir</a:t>
            </a:r>
            <a:endParaRPr lang="en-GB" sz="1138" dirty="0"/>
          </a:p>
          <a:p>
            <a:r>
              <a:rPr lang="en-GB" sz="1138" dirty="0" err="1"/>
              <a:t>yw’r</a:t>
            </a:r>
            <a:r>
              <a:rPr lang="en-GB" sz="1138" dirty="0"/>
              <a:t> </a:t>
            </a:r>
            <a:r>
              <a:rPr lang="en-GB" sz="1138" dirty="0" err="1"/>
              <a:t>Eidal</a:t>
            </a:r>
            <a:r>
              <a:rPr lang="en-GB" sz="1138" dirty="0"/>
              <a:t>. </a:t>
            </a:r>
            <a:r>
              <a:rPr lang="en-GB" sz="1138" dirty="0" err="1"/>
              <a:t>Awstralia</a:t>
            </a:r>
            <a:endParaRPr lang="en-GB" sz="1138" dirty="0"/>
          </a:p>
          <a:p>
            <a:r>
              <a:rPr lang="en-GB" sz="1138" dirty="0" err="1"/>
              <a:t>fel</a:t>
            </a:r>
            <a:r>
              <a:rPr lang="en-GB" sz="1138" dirty="0"/>
              <a:t> darn </a:t>
            </a:r>
            <a:r>
              <a:rPr lang="en-GB" sz="1138" dirty="0" err="1"/>
              <a:t>o’r</a:t>
            </a:r>
            <a:r>
              <a:rPr lang="en-GB" sz="1138" dirty="0"/>
              <a:t> haul </a:t>
            </a:r>
            <a:r>
              <a:rPr lang="en-GB" sz="1138" dirty="0" err="1"/>
              <a:t>melyn</a:t>
            </a:r>
            <a:r>
              <a:rPr lang="en-GB" sz="1138" dirty="0"/>
              <a:t> </a:t>
            </a:r>
            <a:r>
              <a:rPr lang="en-GB" sz="1138" dirty="0" err="1"/>
              <a:t>wedi</a:t>
            </a:r>
            <a:r>
              <a:rPr lang="en-GB" sz="1138" dirty="0"/>
              <a:t> </a:t>
            </a:r>
            <a:r>
              <a:rPr lang="en-GB" sz="1138" dirty="0" err="1"/>
              <a:t>rhedeg</a:t>
            </a:r>
            <a:endParaRPr lang="en-GB" sz="1138" dirty="0"/>
          </a:p>
          <a:p>
            <a:r>
              <a:rPr lang="en-GB" sz="1138" dirty="0" err="1"/>
              <a:t>ar</a:t>
            </a:r>
            <a:r>
              <a:rPr lang="en-GB" sz="1138" dirty="0"/>
              <a:t> </a:t>
            </a:r>
            <a:r>
              <a:rPr lang="en-GB" sz="1138" dirty="0" err="1"/>
              <a:t>dywod</a:t>
            </a:r>
            <a:r>
              <a:rPr lang="en-GB" sz="1138" dirty="0"/>
              <a:t> </a:t>
            </a:r>
            <a:r>
              <a:rPr lang="en-GB" sz="1138" dirty="0" err="1"/>
              <a:t>aur</a:t>
            </a:r>
            <a:r>
              <a:rPr lang="en-GB" sz="1138" dirty="0"/>
              <a:t>. </a:t>
            </a:r>
            <a:r>
              <a:rPr lang="en-GB" sz="1138" dirty="0" err="1"/>
              <a:t>Yn</a:t>
            </a:r>
            <a:r>
              <a:rPr lang="en-GB" sz="1138" dirty="0"/>
              <a:t> y </a:t>
            </a:r>
            <a:r>
              <a:rPr lang="en-GB" sz="1138" dirty="0" err="1"/>
              <a:t>gornel</a:t>
            </a:r>
            <a:endParaRPr lang="en-GB" sz="1138" dirty="0"/>
          </a:p>
          <a:p>
            <a:r>
              <a:rPr lang="en-GB" sz="1138" dirty="0" err="1"/>
              <a:t>welingtonsen</a:t>
            </a:r>
            <a:r>
              <a:rPr lang="en-GB" sz="1138" dirty="0"/>
              <a:t> </a:t>
            </a:r>
            <a:r>
              <a:rPr lang="en-GB" sz="1138" dirty="0" err="1"/>
              <a:t>ddu</a:t>
            </a:r>
            <a:r>
              <a:rPr lang="en-GB" sz="1138" dirty="0"/>
              <a:t> </a:t>
            </a:r>
            <a:r>
              <a:rPr lang="en-GB" sz="1138" dirty="0" err="1"/>
              <a:t>a’i</a:t>
            </a:r>
            <a:r>
              <a:rPr lang="en-GB" sz="1138" dirty="0"/>
              <a:t> </a:t>
            </a:r>
            <a:r>
              <a:rPr lang="en-GB" sz="1138" dirty="0" err="1"/>
              <a:t>phen</a:t>
            </a:r>
            <a:r>
              <a:rPr lang="en-GB" sz="1138" dirty="0"/>
              <a:t> </a:t>
            </a:r>
            <a:r>
              <a:rPr lang="en-GB" sz="1138" dirty="0" err="1"/>
              <a:t>i</a:t>
            </a:r>
            <a:r>
              <a:rPr lang="en-GB" sz="1138" dirty="0"/>
              <a:t> </a:t>
            </a:r>
            <a:r>
              <a:rPr lang="en-GB" sz="1138" dirty="0" err="1"/>
              <a:t>waered</a:t>
            </a:r>
            <a:endParaRPr lang="en-GB" sz="1138" dirty="0"/>
          </a:p>
          <a:p>
            <a:r>
              <a:rPr lang="en-GB" sz="1138" dirty="0" err="1"/>
              <a:t>yw</a:t>
            </a:r>
            <a:r>
              <a:rPr lang="en-GB" sz="1138" dirty="0"/>
              <a:t> </a:t>
            </a:r>
            <a:r>
              <a:rPr lang="en-GB" sz="1138" dirty="0" err="1"/>
              <a:t>Seland</a:t>
            </a:r>
            <a:r>
              <a:rPr lang="en-GB" sz="1138" dirty="0"/>
              <a:t> </a:t>
            </a:r>
            <a:r>
              <a:rPr lang="en-GB" sz="1138" dirty="0" err="1"/>
              <a:t>Newydd</a:t>
            </a:r>
            <a:r>
              <a:rPr lang="en-GB" sz="1138" dirty="0"/>
              <a:t>,</a:t>
            </a:r>
          </a:p>
          <a:p>
            <a:r>
              <a:rPr lang="en-GB" sz="1138" dirty="0"/>
              <a:t>ac </a:t>
            </a:r>
            <a:r>
              <a:rPr lang="en-GB" sz="1138" dirty="0" err="1"/>
              <a:t>mae</a:t>
            </a:r>
            <a:r>
              <a:rPr lang="en-GB" sz="1138" dirty="0"/>
              <a:t> </a:t>
            </a:r>
            <a:r>
              <a:rPr lang="en-GB" sz="1138" dirty="0" err="1"/>
              <a:t>Iwerddon</a:t>
            </a:r>
            <a:r>
              <a:rPr lang="en-GB" sz="1138" dirty="0"/>
              <a:t> </a:t>
            </a:r>
            <a:r>
              <a:rPr lang="en-GB" sz="1138" dirty="0" err="1"/>
              <a:t>yn</a:t>
            </a:r>
            <a:r>
              <a:rPr lang="en-GB" sz="1138" dirty="0"/>
              <a:t> </a:t>
            </a:r>
            <a:r>
              <a:rPr lang="en-GB" sz="1138" dirty="0" err="1"/>
              <a:t>emrallt</a:t>
            </a:r>
            <a:r>
              <a:rPr lang="en-GB" sz="1138" dirty="0"/>
              <a:t> </a:t>
            </a:r>
            <a:r>
              <a:rPr lang="en-GB" sz="1138" dirty="0" err="1"/>
              <a:t>i</a:t>
            </a:r>
            <a:r>
              <a:rPr lang="en-GB" sz="1138" dirty="0"/>
              <a:t> </a:t>
            </a:r>
            <a:r>
              <a:rPr lang="en-GB" sz="1138" dirty="0" err="1"/>
              <a:t>gyd</a:t>
            </a:r>
            <a:r>
              <a:rPr lang="en-GB" sz="1138" dirty="0"/>
              <a:t>.</a:t>
            </a:r>
          </a:p>
          <a:p>
            <a:r>
              <a:rPr lang="en-GB" sz="1138" dirty="0" err="1"/>
              <a:t>Ond</a:t>
            </a:r>
            <a:r>
              <a:rPr lang="en-GB" sz="1138" dirty="0"/>
              <a:t> </a:t>
            </a:r>
            <a:r>
              <a:rPr lang="en-GB" sz="1138" dirty="0" err="1"/>
              <a:t>mae</a:t>
            </a:r>
            <a:r>
              <a:rPr lang="en-GB" sz="1138" dirty="0"/>
              <a:t> un </a:t>
            </a:r>
            <a:r>
              <a:rPr lang="en-GB" sz="1138" dirty="0" err="1"/>
              <a:t>smotyn</a:t>
            </a:r>
            <a:r>
              <a:rPr lang="en-GB" sz="1138" dirty="0"/>
              <a:t> </a:t>
            </a:r>
            <a:r>
              <a:rPr lang="en-GB" sz="1138" dirty="0" err="1"/>
              <a:t>bach</a:t>
            </a:r>
            <a:endParaRPr lang="en-GB" sz="1138" dirty="0"/>
          </a:p>
          <a:p>
            <a:r>
              <a:rPr lang="en-GB" sz="1138" dirty="0" err="1"/>
              <a:t>fel</a:t>
            </a:r>
            <a:r>
              <a:rPr lang="en-GB" sz="1138" dirty="0"/>
              <a:t> </a:t>
            </a:r>
            <a:r>
              <a:rPr lang="en-GB" sz="1138" dirty="0" err="1"/>
              <a:t>ceg</a:t>
            </a:r>
            <a:r>
              <a:rPr lang="en-GB" sz="1138" dirty="0"/>
              <a:t> </a:t>
            </a:r>
            <a:r>
              <a:rPr lang="en-GB" sz="1138" dirty="0" err="1"/>
              <a:t>draig</a:t>
            </a:r>
            <a:r>
              <a:rPr lang="en-GB" sz="1138" dirty="0"/>
              <a:t> </a:t>
            </a:r>
            <a:r>
              <a:rPr lang="en-GB" sz="1138" dirty="0" err="1"/>
              <a:t>goch</a:t>
            </a:r>
            <a:r>
              <a:rPr lang="en-GB" sz="1138" dirty="0"/>
              <a:t>,</a:t>
            </a:r>
          </a:p>
          <a:p>
            <a:r>
              <a:rPr lang="en-GB" sz="1138" dirty="0" err="1"/>
              <a:t>a’i</a:t>
            </a:r>
            <a:r>
              <a:rPr lang="en-GB" sz="1138" dirty="0"/>
              <a:t> </a:t>
            </a:r>
            <a:r>
              <a:rPr lang="en-GB" sz="1138" dirty="0" err="1"/>
              <a:t>liw</a:t>
            </a:r>
            <a:r>
              <a:rPr lang="en-GB" sz="1138" dirty="0"/>
              <a:t> </a:t>
            </a:r>
            <a:r>
              <a:rPr lang="en-GB" sz="1138" dirty="0" err="1"/>
              <a:t>megis</a:t>
            </a:r>
            <a:r>
              <a:rPr lang="en-GB" sz="1138" dirty="0"/>
              <a:t> </a:t>
            </a:r>
            <a:r>
              <a:rPr lang="en-GB" sz="1138" dirty="0" err="1"/>
              <a:t>gwaed</a:t>
            </a:r>
            <a:r>
              <a:rPr lang="en-GB" sz="1138" dirty="0"/>
              <a:t>-</a:t>
            </a:r>
          </a:p>
          <a:p>
            <a:r>
              <a:rPr lang="en-GB" sz="1138" dirty="0" err="1"/>
              <a:t>Dyma</a:t>
            </a:r>
            <a:r>
              <a:rPr lang="en-GB" sz="1138" dirty="0"/>
              <a:t> </a:t>
            </a:r>
            <a:r>
              <a:rPr lang="en-GB" sz="1138" dirty="0" err="1"/>
              <a:t>Gymru</a:t>
            </a:r>
            <a:r>
              <a:rPr lang="en-GB" sz="1138" dirty="0"/>
              <a:t>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618059" y="657240"/>
            <a:ext cx="2832497" cy="228457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/>
          </a:p>
        </p:txBody>
      </p:sp>
      <p:sp>
        <p:nvSpPr>
          <p:cNvPr id="15" name="TextBox 14"/>
          <p:cNvSpPr txBox="1"/>
          <p:nvPr/>
        </p:nvSpPr>
        <p:spPr>
          <a:xfrm>
            <a:off x="1209437" y="2978960"/>
            <a:ext cx="4336971" cy="7927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8606" indent="-278606">
              <a:buAutoNum type="arabicParenBoth"/>
            </a:pPr>
            <a:r>
              <a:rPr lang="en-GB" sz="1138" dirty="0"/>
              <a:t>Pa </a:t>
            </a:r>
            <a:r>
              <a:rPr lang="en-GB" sz="1138" dirty="0" err="1"/>
              <a:t>luniau</a:t>
            </a:r>
            <a:r>
              <a:rPr lang="en-GB" sz="1138" dirty="0"/>
              <a:t> </a:t>
            </a:r>
            <a:r>
              <a:rPr lang="en-GB" sz="1138" dirty="0" err="1"/>
              <a:t>fydd</a:t>
            </a:r>
            <a:r>
              <a:rPr lang="en-GB" sz="1138" dirty="0"/>
              <a:t> </a:t>
            </a:r>
            <a:r>
              <a:rPr lang="en-GB" sz="1138" dirty="0" err="1"/>
              <a:t>yn</a:t>
            </a:r>
            <a:r>
              <a:rPr lang="en-GB" sz="1138" dirty="0"/>
              <a:t> </a:t>
            </a:r>
            <a:r>
              <a:rPr lang="en-GB" sz="1138" dirty="0" err="1"/>
              <a:t>addas</a:t>
            </a:r>
            <a:r>
              <a:rPr lang="en-GB" sz="1138" dirty="0"/>
              <a:t> i </a:t>
            </a:r>
            <a:r>
              <a:rPr lang="en-GB" sz="1138" dirty="0" err="1"/>
              <a:t>roi</a:t>
            </a:r>
            <a:r>
              <a:rPr lang="en-GB" sz="1138" dirty="0"/>
              <a:t> </a:t>
            </a:r>
            <a:r>
              <a:rPr lang="en-GB" sz="1138" dirty="0" err="1"/>
              <a:t>ar</a:t>
            </a:r>
            <a:r>
              <a:rPr lang="en-GB" sz="1138" dirty="0"/>
              <a:t> </a:t>
            </a:r>
            <a:r>
              <a:rPr lang="en-GB" sz="1138" dirty="0" err="1"/>
              <a:t>boster</a:t>
            </a:r>
            <a:r>
              <a:rPr lang="en-GB" sz="1138" dirty="0"/>
              <a:t> </a:t>
            </a:r>
            <a:r>
              <a:rPr lang="en-GB" sz="1138" dirty="0" err="1"/>
              <a:t>o’r</a:t>
            </a:r>
            <a:r>
              <a:rPr lang="en-GB" sz="1138" dirty="0"/>
              <a:t> </a:t>
            </a:r>
            <a:r>
              <a:rPr lang="en-GB" sz="1138" dirty="0" err="1"/>
              <a:t>gerdd</a:t>
            </a:r>
            <a:r>
              <a:rPr lang="en-GB" sz="1138" dirty="0"/>
              <a:t>? </a:t>
            </a:r>
          </a:p>
          <a:p>
            <a:r>
              <a:rPr lang="en-GB" sz="1138" dirty="0"/>
              <a:t>        </a:t>
            </a:r>
            <a:r>
              <a:rPr lang="en-GB" sz="1138" dirty="0" err="1"/>
              <a:t>Ticwch</a:t>
            </a:r>
            <a:r>
              <a:rPr lang="en-GB" sz="1138" dirty="0"/>
              <a:t> y 3 </a:t>
            </a:r>
            <a:r>
              <a:rPr lang="en-GB" sz="1138" dirty="0" err="1"/>
              <a:t>llun</a:t>
            </a:r>
            <a:r>
              <a:rPr lang="en-GB" sz="1138" dirty="0"/>
              <a:t> </a:t>
            </a:r>
            <a:r>
              <a:rPr lang="en-GB" sz="1138" dirty="0" err="1"/>
              <a:t>gorau</a:t>
            </a:r>
            <a:r>
              <a:rPr lang="en-GB" sz="1138" dirty="0"/>
              <a:t>.</a:t>
            </a:r>
          </a:p>
          <a:p>
            <a:r>
              <a:rPr lang="en-GB" sz="1138" i="1" dirty="0"/>
              <a:t>        Which pictures would be suitable to put on a poster of the poem?</a:t>
            </a:r>
          </a:p>
          <a:p>
            <a:r>
              <a:rPr lang="en-GB" sz="1138" i="1" dirty="0"/>
              <a:t>         Tick the best 3 pictures.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53" y="3850233"/>
            <a:ext cx="872965" cy="514599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921544" y="3754172"/>
            <a:ext cx="4894183" cy="94498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/>
          </a:p>
        </p:txBody>
      </p:sp>
      <p:cxnSp>
        <p:nvCxnSpPr>
          <p:cNvPr id="20" name="Straight Connector 19"/>
          <p:cNvCxnSpPr>
            <a:cxnSpLocks/>
          </p:cNvCxnSpPr>
          <p:nvPr/>
        </p:nvCxnSpPr>
        <p:spPr>
          <a:xfrm>
            <a:off x="1961674" y="3749770"/>
            <a:ext cx="0" cy="9493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cxnSpLocks/>
          </p:cNvCxnSpPr>
          <p:nvPr/>
        </p:nvCxnSpPr>
        <p:spPr>
          <a:xfrm>
            <a:off x="2918222" y="3754172"/>
            <a:ext cx="0" cy="9449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cxnSpLocks/>
          </p:cNvCxnSpPr>
          <p:nvPr/>
        </p:nvCxnSpPr>
        <p:spPr>
          <a:xfrm>
            <a:off x="3893344" y="3754172"/>
            <a:ext cx="0" cy="9449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cxnSpLocks/>
          </p:cNvCxnSpPr>
          <p:nvPr/>
        </p:nvCxnSpPr>
        <p:spPr>
          <a:xfrm>
            <a:off x="4822031" y="3754172"/>
            <a:ext cx="0" cy="9449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921544" y="4457700"/>
            <a:ext cx="489418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Picture 2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123" y="3887381"/>
            <a:ext cx="696516" cy="384582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239" y="3847041"/>
            <a:ext cx="761524" cy="501492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4523" y="3814005"/>
            <a:ext cx="839648" cy="534528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8466" y="3814005"/>
            <a:ext cx="854392" cy="561994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1135142" y="4866323"/>
            <a:ext cx="6305788" cy="4425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38" dirty="0"/>
              <a:t>(ii) </a:t>
            </a:r>
            <a:r>
              <a:rPr lang="en-GB" sz="1138" dirty="0" err="1"/>
              <a:t>Rhowch</a:t>
            </a:r>
            <a:r>
              <a:rPr lang="en-GB" sz="1138" dirty="0"/>
              <a:t> </a:t>
            </a:r>
            <a:r>
              <a:rPr lang="en-GB" sz="1138" dirty="0" err="1"/>
              <a:t>gylch</a:t>
            </a:r>
            <a:r>
              <a:rPr lang="en-GB" sz="1138" dirty="0"/>
              <a:t> o </a:t>
            </a:r>
            <a:r>
              <a:rPr lang="en-GB" sz="1138" dirty="0" err="1"/>
              <a:t>amgylch</a:t>
            </a:r>
            <a:r>
              <a:rPr lang="en-GB" sz="1138" dirty="0"/>
              <a:t> </a:t>
            </a:r>
            <a:r>
              <a:rPr lang="en-GB" sz="1138" dirty="0" err="1"/>
              <a:t>yr</a:t>
            </a:r>
            <a:r>
              <a:rPr lang="en-GB" sz="1138" dirty="0"/>
              <a:t> </a:t>
            </a:r>
            <a:r>
              <a:rPr lang="en-GB" sz="1138" dirty="0" err="1"/>
              <a:t>ateb</a:t>
            </a:r>
            <a:r>
              <a:rPr lang="en-GB" sz="1138" dirty="0"/>
              <a:t> </a:t>
            </a:r>
            <a:r>
              <a:rPr lang="en-GB" sz="1138" dirty="0" err="1"/>
              <a:t>cywir</a:t>
            </a:r>
            <a:r>
              <a:rPr lang="en-GB" sz="1138" dirty="0"/>
              <a:t>.</a:t>
            </a:r>
          </a:p>
          <a:p>
            <a:r>
              <a:rPr lang="en-GB" sz="1138" i="1" dirty="0"/>
              <a:t>Circle the correct answer.</a:t>
            </a:r>
          </a:p>
        </p:txBody>
      </p:sp>
      <p:sp>
        <p:nvSpPr>
          <p:cNvPr id="42" name="Rectangle 41"/>
          <p:cNvSpPr/>
          <p:nvPr/>
        </p:nvSpPr>
        <p:spPr>
          <a:xfrm>
            <a:off x="899953" y="5425665"/>
            <a:ext cx="4976137" cy="12163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/>
          </a:p>
        </p:txBody>
      </p:sp>
      <p:cxnSp>
        <p:nvCxnSpPr>
          <p:cNvPr id="44" name="Straight Connector 43"/>
          <p:cNvCxnSpPr/>
          <p:nvPr/>
        </p:nvCxnSpPr>
        <p:spPr>
          <a:xfrm>
            <a:off x="921544" y="5822871"/>
            <a:ext cx="495919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916899" y="6260682"/>
            <a:ext cx="495919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921544" y="5404767"/>
            <a:ext cx="1634490" cy="4425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38" dirty="0"/>
              <a:t>(a)  Beth </a:t>
            </a:r>
            <a:r>
              <a:rPr lang="en-GB" sz="1138" dirty="0" err="1"/>
              <a:t>yw</a:t>
            </a:r>
            <a:r>
              <a:rPr lang="en-GB" sz="1138" dirty="0"/>
              <a:t> </a:t>
            </a:r>
            <a:r>
              <a:rPr lang="en-GB" sz="1138" dirty="0" err="1"/>
              <a:t>lliw</a:t>
            </a:r>
            <a:r>
              <a:rPr lang="en-GB" sz="1138" dirty="0"/>
              <a:t> </a:t>
            </a:r>
            <a:r>
              <a:rPr lang="en-GB" sz="1138" dirty="0" err="1"/>
              <a:t>Cymru</a:t>
            </a:r>
            <a:r>
              <a:rPr lang="en-GB" sz="1138" dirty="0"/>
              <a:t> </a:t>
            </a:r>
            <a:r>
              <a:rPr lang="en-GB" sz="1138" dirty="0" err="1"/>
              <a:t>yn</a:t>
            </a:r>
            <a:r>
              <a:rPr lang="en-GB" sz="1138" dirty="0"/>
              <a:t> y </a:t>
            </a:r>
            <a:r>
              <a:rPr lang="en-GB" sz="1138" dirty="0" err="1"/>
              <a:t>gerdd</a:t>
            </a:r>
            <a:r>
              <a:rPr lang="en-GB" sz="1138" dirty="0"/>
              <a:t>?</a:t>
            </a:r>
          </a:p>
        </p:txBody>
      </p:sp>
      <p:cxnSp>
        <p:nvCxnSpPr>
          <p:cNvPr id="49" name="Straight Connector 48"/>
          <p:cNvCxnSpPr>
            <a:cxnSpLocks/>
          </p:cNvCxnSpPr>
          <p:nvPr/>
        </p:nvCxnSpPr>
        <p:spPr>
          <a:xfrm>
            <a:off x="2486381" y="5434997"/>
            <a:ext cx="0" cy="12070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2556034" y="5468566"/>
            <a:ext cx="845106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38" dirty="0" err="1"/>
              <a:t>gwyn</a:t>
            </a:r>
            <a:endParaRPr lang="en-GB" sz="1138" dirty="0"/>
          </a:p>
        </p:txBody>
      </p:sp>
      <p:cxnSp>
        <p:nvCxnSpPr>
          <p:cNvPr id="52" name="Straight Connector 51"/>
          <p:cNvCxnSpPr>
            <a:cxnSpLocks/>
          </p:cNvCxnSpPr>
          <p:nvPr/>
        </p:nvCxnSpPr>
        <p:spPr>
          <a:xfrm>
            <a:off x="3168968" y="5434997"/>
            <a:ext cx="0" cy="12070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3261836" y="5479595"/>
            <a:ext cx="947261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38" dirty="0" err="1"/>
              <a:t>gwyrdd</a:t>
            </a:r>
            <a:endParaRPr lang="en-GB" sz="1138" dirty="0"/>
          </a:p>
        </p:txBody>
      </p:sp>
      <p:cxnSp>
        <p:nvCxnSpPr>
          <p:cNvPr id="55" name="Straight Connector 54"/>
          <p:cNvCxnSpPr>
            <a:cxnSpLocks/>
          </p:cNvCxnSpPr>
          <p:nvPr/>
        </p:nvCxnSpPr>
        <p:spPr>
          <a:xfrm>
            <a:off x="3954523" y="5434997"/>
            <a:ext cx="0" cy="12070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4144089" y="5486802"/>
            <a:ext cx="715089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38" dirty="0" err="1"/>
              <a:t>glas</a:t>
            </a:r>
            <a:endParaRPr lang="en-GB" sz="1138" dirty="0"/>
          </a:p>
        </p:txBody>
      </p:sp>
      <p:cxnSp>
        <p:nvCxnSpPr>
          <p:cNvPr id="58" name="Straight Connector 57"/>
          <p:cNvCxnSpPr>
            <a:cxnSpLocks/>
          </p:cNvCxnSpPr>
          <p:nvPr/>
        </p:nvCxnSpPr>
        <p:spPr>
          <a:xfrm>
            <a:off x="4822031" y="5404767"/>
            <a:ext cx="0" cy="12372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4993839" y="5492290"/>
            <a:ext cx="752235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38" dirty="0" err="1"/>
              <a:t>coch</a:t>
            </a:r>
            <a:endParaRPr lang="en-GB" sz="1138" dirty="0"/>
          </a:p>
        </p:txBody>
      </p:sp>
      <p:sp>
        <p:nvSpPr>
          <p:cNvPr id="60" name="TextBox 59"/>
          <p:cNvSpPr txBox="1"/>
          <p:nvPr/>
        </p:nvSpPr>
        <p:spPr>
          <a:xfrm>
            <a:off x="5481400" y="5501914"/>
            <a:ext cx="380760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38" dirty="0"/>
              <a:t>(1)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916900" y="5835566"/>
            <a:ext cx="1402319" cy="4425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38" dirty="0"/>
              <a:t>(b) Beth </a:t>
            </a:r>
            <a:r>
              <a:rPr lang="en-GB" sz="1138" dirty="0" err="1"/>
              <a:t>ydy</a:t>
            </a:r>
            <a:r>
              <a:rPr lang="en-GB" sz="1138" dirty="0"/>
              <a:t> </a:t>
            </a:r>
            <a:r>
              <a:rPr lang="en-GB" sz="1138" dirty="0" err="1"/>
              <a:t>lliw</a:t>
            </a:r>
            <a:r>
              <a:rPr lang="en-GB" sz="1138" dirty="0"/>
              <a:t> </a:t>
            </a:r>
            <a:r>
              <a:rPr lang="en-GB" sz="1138" dirty="0" err="1"/>
              <a:t>yr</a:t>
            </a:r>
            <a:r>
              <a:rPr lang="en-GB" sz="1138" dirty="0"/>
              <a:t> haul </a:t>
            </a:r>
            <a:r>
              <a:rPr lang="en-GB" sz="1138" dirty="0" err="1"/>
              <a:t>yn</a:t>
            </a:r>
            <a:r>
              <a:rPr lang="en-GB" sz="1138" dirty="0"/>
              <a:t> y </a:t>
            </a:r>
            <a:r>
              <a:rPr lang="en-GB" sz="1138" dirty="0" err="1"/>
              <a:t>gerdd</a:t>
            </a:r>
            <a:r>
              <a:rPr lang="en-GB" sz="1138" dirty="0"/>
              <a:t>?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2533633" y="5934119"/>
            <a:ext cx="807145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38" dirty="0" err="1"/>
              <a:t>melyn</a:t>
            </a:r>
            <a:endParaRPr lang="en-GB" sz="1138" dirty="0"/>
          </a:p>
        </p:txBody>
      </p:sp>
      <p:sp>
        <p:nvSpPr>
          <p:cNvPr id="63" name="TextBox 62"/>
          <p:cNvSpPr txBox="1"/>
          <p:nvPr/>
        </p:nvSpPr>
        <p:spPr>
          <a:xfrm>
            <a:off x="3347050" y="5908168"/>
            <a:ext cx="547927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38" dirty="0"/>
              <a:t>du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156105" y="5909065"/>
            <a:ext cx="464345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38" dirty="0" err="1"/>
              <a:t>piws</a:t>
            </a:r>
            <a:endParaRPr lang="en-GB" sz="1138" dirty="0"/>
          </a:p>
        </p:txBody>
      </p:sp>
      <p:sp>
        <p:nvSpPr>
          <p:cNvPr id="65" name="TextBox 64"/>
          <p:cNvSpPr txBox="1"/>
          <p:nvPr/>
        </p:nvSpPr>
        <p:spPr>
          <a:xfrm>
            <a:off x="4987279" y="5934146"/>
            <a:ext cx="893456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38" dirty="0" err="1"/>
              <a:t>llwyd</a:t>
            </a:r>
            <a:r>
              <a:rPr lang="en-GB" sz="1138" dirty="0"/>
              <a:t>      (1)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893681" y="6217708"/>
            <a:ext cx="1592701" cy="4425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38" dirty="0"/>
              <a:t>(c) Pa </a:t>
            </a:r>
            <a:r>
              <a:rPr lang="en-GB" sz="1138" dirty="0" err="1"/>
              <a:t>ansoddair</a:t>
            </a:r>
            <a:r>
              <a:rPr lang="en-GB" sz="1138" dirty="0"/>
              <a:t> </a:t>
            </a:r>
            <a:r>
              <a:rPr lang="en-GB" sz="1138" dirty="0" err="1"/>
              <a:t>sy’n</a:t>
            </a:r>
            <a:r>
              <a:rPr lang="en-GB" sz="1138" dirty="0"/>
              <a:t> </a:t>
            </a:r>
            <a:r>
              <a:rPr lang="en-GB" sz="1138"/>
              <a:t>disgrifio’r </a:t>
            </a:r>
            <a:r>
              <a:rPr lang="en-GB" sz="1138" dirty="0" err="1"/>
              <a:t>tywod</a:t>
            </a:r>
            <a:r>
              <a:rPr lang="en-GB" sz="1138" dirty="0"/>
              <a:t>?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344868" y="6312085"/>
            <a:ext cx="473631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38" dirty="0" err="1"/>
              <a:t>aur</a:t>
            </a:r>
            <a:endParaRPr lang="en-GB" sz="1138" dirty="0"/>
          </a:p>
        </p:txBody>
      </p:sp>
      <p:sp>
        <p:nvSpPr>
          <p:cNvPr id="75" name="TextBox 74"/>
          <p:cNvSpPr txBox="1"/>
          <p:nvPr/>
        </p:nvSpPr>
        <p:spPr>
          <a:xfrm>
            <a:off x="2529804" y="6326307"/>
            <a:ext cx="683685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38" dirty="0" err="1"/>
              <a:t>meddal</a:t>
            </a:r>
            <a:endParaRPr lang="en-GB" sz="1138" dirty="0"/>
          </a:p>
        </p:txBody>
      </p:sp>
      <p:sp>
        <p:nvSpPr>
          <p:cNvPr id="2" name="TextBox 1"/>
          <p:cNvSpPr txBox="1"/>
          <p:nvPr/>
        </p:nvSpPr>
        <p:spPr>
          <a:xfrm>
            <a:off x="4090547" y="6303658"/>
            <a:ext cx="620449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38" dirty="0" err="1"/>
              <a:t>hardd</a:t>
            </a:r>
            <a:endParaRPr lang="en-GB" sz="1138" dirty="0"/>
          </a:p>
        </p:txBody>
      </p:sp>
      <p:sp>
        <p:nvSpPr>
          <p:cNvPr id="3" name="TextBox 2"/>
          <p:cNvSpPr txBox="1"/>
          <p:nvPr/>
        </p:nvSpPr>
        <p:spPr>
          <a:xfrm>
            <a:off x="4993839" y="6326307"/>
            <a:ext cx="868321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38" dirty="0" err="1"/>
              <a:t>oer</a:t>
            </a:r>
            <a:r>
              <a:rPr lang="en-GB" sz="1138" dirty="0"/>
              <a:t>         (1)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3681" y="6891839"/>
            <a:ext cx="4852393" cy="9678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38" dirty="0"/>
              <a:t>(</a:t>
            </a:r>
            <a:r>
              <a:rPr lang="en-GB" sz="1138" dirty="0" err="1"/>
              <a:t>ch</a:t>
            </a:r>
            <a:r>
              <a:rPr lang="en-GB" sz="1138" dirty="0"/>
              <a:t>)    </a:t>
            </a:r>
            <a:r>
              <a:rPr lang="en-GB" sz="1138" dirty="0" err="1"/>
              <a:t>Ydy’r</a:t>
            </a:r>
            <a:r>
              <a:rPr lang="en-GB" sz="1138" dirty="0"/>
              <a:t> </a:t>
            </a:r>
            <a:r>
              <a:rPr lang="en-GB" sz="1138" dirty="0" err="1"/>
              <a:t>gerdd</a:t>
            </a:r>
            <a:r>
              <a:rPr lang="en-GB" sz="1138" dirty="0"/>
              <a:t> </a:t>
            </a:r>
            <a:r>
              <a:rPr lang="en-GB" sz="1138" dirty="0" err="1"/>
              <a:t>yn</a:t>
            </a:r>
            <a:r>
              <a:rPr lang="en-GB" sz="1138" dirty="0"/>
              <a:t> </a:t>
            </a:r>
            <a:r>
              <a:rPr lang="en-GB" sz="1138" dirty="0" err="1"/>
              <a:t>siarad</a:t>
            </a:r>
            <a:r>
              <a:rPr lang="en-GB" sz="1138" dirty="0"/>
              <a:t> am </a:t>
            </a:r>
            <a:r>
              <a:rPr lang="en-GB" sz="1138" dirty="0" err="1"/>
              <a:t>chwaraeon</a:t>
            </a:r>
            <a:r>
              <a:rPr lang="en-GB" sz="1138" dirty="0"/>
              <a:t>?                    </a:t>
            </a:r>
            <a:r>
              <a:rPr lang="en-GB" sz="1138" dirty="0" err="1"/>
              <a:t>Ydy</a:t>
            </a:r>
            <a:r>
              <a:rPr lang="en-GB" sz="1138" dirty="0"/>
              <a:t>/</a:t>
            </a:r>
            <a:r>
              <a:rPr lang="en-GB" sz="1138" dirty="0" err="1"/>
              <a:t>Nac</a:t>
            </a:r>
            <a:r>
              <a:rPr lang="en-GB" sz="1138" dirty="0"/>
              <a:t> </a:t>
            </a:r>
            <a:r>
              <a:rPr lang="en-GB" sz="1138" dirty="0" err="1"/>
              <a:t>ydy</a:t>
            </a:r>
            <a:r>
              <a:rPr lang="en-GB" sz="1138" dirty="0"/>
              <a:t>    (1)</a:t>
            </a:r>
          </a:p>
          <a:p>
            <a:r>
              <a:rPr lang="en-GB" sz="1138" dirty="0"/>
              <a:t> </a:t>
            </a:r>
          </a:p>
          <a:p>
            <a:pPr marL="278606" indent="-278606">
              <a:buAutoNum type="alphaLcParenBoth" startAt="4"/>
            </a:pPr>
            <a:r>
              <a:rPr lang="en-GB" sz="1138" dirty="0"/>
              <a:t>  </a:t>
            </a:r>
            <a:r>
              <a:rPr lang="en-GB" sz="1138" dirty="0" err="1"/>
              <a:t>Ydy’r</a:t>
            </a:r>
            <a:r>
              <a:rPr lang="en-GB" sz="1138" dirty="0"/>
              <a:t> </a:t>
            </a:r>
            <a:r>
              <a:rPr lang="en-GB" sz="1138" dirty="0" err="1"/>
              <a:t>gerdd</a:t>
            </a:r>
            <a:r>
              <a:rPr lang="en-GB" sz="1138" dirty="0"/>
              <a:t> </a:t>
            </a:r>
            <a:r>
              <a:rPr lang="en-GB" sz="1138" dirty="0" err="1"/>
              <a:t>yn</a:t>
            </a:r>
            <a:r>
              <a:rPr lang="en-GB" sz="1138" dirty="0"/>
              <a:t> </a:t>
            </a:r>
            <a:r>
              <a:rPr lang="en-GB" sz="1138" dirty="0" err="1"/>
              <a:t>siarad</a:t>
            </a:r>
            <a:r>
              <a:rPr lang="en-GB" sz="1138" dirty="0"/>
              <a:t> am </a:t>
            </a:r>
            <a:r>
              <a:rPr lang="en-GB" sz="1138" dirty="0" err="1"/>
              <a:t>yr</a:t>
            </a:r>
            <a:r>
              <a:rPr lang="en-GB" sz="1138" dirty="0"/>
              <a:t> </a:t>
            </a:r>
            <a:r>
              <a:rPr lang="en-GB" sz="1138" dirty="0" err="1"/>
              <a:t>ysgol</a:t>
            </a:r>
            <a:r>
              <a:rPr lang="en-GB" sz="1138" dirty="0"/>
              <a:t>?                          </a:t>
            </a:r>
            <a:r>
              <a:rPr lang="en-GB" sz="1138" dirty="0" err="1"/>
              <a:t>Ydy</a:t>
            </a:r>
            <a:r>
              <a:rPr lang="en-GB" sz="1138" dirty="0"/>
              <a:t>/</a:t>
            </a:r>
            <a:r>
              <a:rPr lang="en-GB" sz="1138" dirty="0" err="1"/>
              <a:t>Nac</a:t>
            </a:r>
            <a:r>
              <a:rPr lang="en-GB" sz="1138" dirty="0"/>
              <a:t> </a:t>
            </a:r>
            <a:r>
              <a:rPr lang="en-GB" sz="1138" dirty="0" err="1"/>
              <a:t>ydy</a:t>
            </a:r>
            <a:r>
              <a:rPr lang="en-GB" sz="1138" dirty="0"/>
              <a:t>    (1)</a:t>
            </a:r>
          </a:p>
          <a:p>
            <a:pPr marL="278606" indent="-278606">
              <a:buAutoNum type="alphaLcParenBoth" startAt="4"/>
            </a:pPr>
            <a:endParaRPr lang="en-GB" sz="1138" dirty="0"/>
          </a:p>
          <a:p>
            <a:r>
              <a:rPr lang="en-GB" sz="1138" dirty="0"/>
              <a:t>(</a:t>
            </a:r>
            <a:r>
              <a:rPr lang="en-GB" sz="1138" dirty="0" err="1"/>
              <a:t>dd</a:t>
            </a:r>
            <a:r>
              <a:rPr lang="en-GB" sz="1138" dirty="0"/>
              <a:t>)    </a:t>
            </a:r>
            <a:r>
              <a:rPr lang="en-GB" sz="1138" dirty="0" err="1"/>
              <a:t>Ydy’r</a:t>
            </a:r>
            <a:r>
              <a:rPr lang="en-GB" sz="1138" dirty="0"/>
              <a:t> </a:t>
            </a:r>
            <a:r>
              <a:rPr lang="en-GB" sz="1138" dirty="0" err="1"/>
              <a:t>gerdd</a:t>
            </a:r>
            <a:r>
              <a:rPr lang="en-GB" sz="1138" dirty="0"/>
              <a:t> </a:t>
            </a:r>
            <a:r>
              <a:rPr lang="en-GB" sz="1138" dirty="0" err="1"/>
              <a:t>yn</a:t>
            </a:r>
            <a:r>
              <a:rPr lang="en-GB" sz="1138" dirty="0"/>
              <a:t> </a:t>
            </a:r>
            <a:r>
              <a:rPr lang="en-GB" sz="1138" dirty="0" err="1"/>
              <a:t>siarad</a:t>
            </a:r>
            <a:r>
              <a:rPr lang="en-GB" sz="1138" dirty="0"/>
              <a:t> am </a:t>
            </a:r>
            <a:r>
              <a:rPr lang="en-GB" sz="1138" dirty="0" err="1"/>
              <a:t>wledydd</a:t>
            </a:r>
            <a:r>
              <a:rPr lang="en-GB" sz="1138" dirty="0"/>
              <a:t>?                        </a:t>
            </a:r>
            <a:r>
              <a:rPr lang="en-GB" sz="1138" dirty="0" err="1"/>
              <a:t>Ydy</a:t>
            </a:r>
            <a:r>
              <a:rPr lang="en-GB" sz="1138" dirty="0"/>
              <a:t>/</a:t>
            </a:r>
            <a:r>
              <a:rPr lang="en-GB" sz="1138" dirty="0" err="1"/>
              <a:t>Nac</a:t>
            </a:r>
            <a:r>
              <a:rPr lang="en-GB" sz="1138" dirty="0"/>
              <a:t> </a:t>
            </a:r>
            <a:r>
              <a:rPr lang="en-GB" sz="1138" dirty="0" err="1"/>
              <a:t>ydy</a:t>
            </a:r>
            <a:r>
              <a:rPr lang="en-GB" sz="1138" dirty="0"/>
              <a:t>    (1) </a:t>
            </a:r>
          </a:p>
        </p:txBody>
      </p:sp>
    </p:spTree>
    <p:extLst>
      <p:ext uri="{BB962C8B-B14F-4D97-AF65-F5344CB8AC3E}">
        <p14:creationId xmlns:p14="http://schemas.microsoft.com/office/powerpoint/2010/main" val="2646900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</TotalTime>
  <Words>231</Words>
  <Application>Microsoft Office PowerPoint</Application>
  <PresentationFormat>A4 Paper (210x297 mm)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Linda evans</dc:creator>
  <cp:lastModifiedBy>Linda evans</cp:lastModifiedBy>
  <cp:revision>14</cp:revision>
  <dcterms:created xsi:type="dcterms:W3CDTF">2017-06-14T09:42:40Z</dcterms:created>
  <dcterms:modified xsi:type="dcterms:W3CDTF">2017-07-11T09:03:47Z</dcterms:modified>
</cp:coreProperties>
</file>